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9" r:id="rId11"/>
    <p:sldId id="273" r:id="rId12"/>
    <p:sldId id="272" r:id="rId13"/>
    <p:sldId id="274" r:id="rId14"/>
    <p:sldId id="271" r:id="rId15"/>
    <p:sldId id="285" r:id="rId16"/>
    <p:sldId id="276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0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orient="horz" pos="1820">
          <p15:clr>
            <a:srgbClr val="A4A3A4"/>
          </p15:clr>
        </p15:guide>
        <p15:guide id="4" orient="horz" pos="2170">
          <p15:clr>
            <a:srgbClr val="A4A3A4"/>
          </p15:clr>
        </p15:guide>
        <p15:guide id="5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1704" y="90"/>
      </p:cViewPr>
      <p:guideLst>
        <p:guide orient="horz" pos="2950"/>
        <p:guide orient="horz" pos="2820"/>
        <p:guide orient="horz" pos="1820"/>
        <p:guide orient="horz" pos="2170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DC22-E89E-AC41-A33E-90DC61C4C59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0D60A-9DDE-2249-8F59-8341027E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Left Diagram:  </a:t>
            </a:r>
            <a:r>
              <a:rPr lang="en-US" baseline="0" dirty="0" err="1" smtClean="0"/>
              <a:t>www.meted.ucar.edu</a:t>
            </a:r>
            <a:r>
              <a:rPr lang="en-US" baseline="0" dirty="0" smtClean="0"/>
              <a:t> (login necessary)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Right Diagram:  https://</a:t>
            </a:r>
            <a:r>
              <a:rPr lang="en-US" baseline="0" dirty="0" err="1" smtClean="0"/>
              <a:t>climatesciences.jpl.nasa.gov</a:t>
            </a:r>
            <a:r>
              <a:rPr lang="en-US" baseline="0" dirty="0" smtClean="0"/>
              <a:t>/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Information: https://</a:t>
            </a:r>
            <a:r>
              <a:rPr lang="en-US" baseline="0" dirty="0" err="1" smtClean="0"/>
              <a:t>scied.ucar.edu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longcontent</a:t>
            </a:r>
            <a:r>
              <a:rPr lang="en-US" baseline="0" dirty="0" smtClean="0"/>
              <a:t>/climate-modeling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D60A-9DDE-2249-8F59-8341027EF4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  </a:t>
            </a:r>
          </a:p>
          <a:p>
            <a:pPr marL="228600" indent="-228600">
              <a:buAutoNum type="arabicPeriod"/>
            </a:pPr>
            <a:r>
              <a:rPr lang="en-US" dirty="0" smtClean="0"/>
              <a:t>Left Diagrams:  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/commons/2/27/El-</a:t>
            </a:r>
            <a:r>
              <a:rPr lang="en-US" dirty="0" err="1" smtClean="0"/>
              <a:t>nino.png</a:t>
            </a:r>
            <a:r>
              <a:rPr lang="en-US" dirty="0" smtClean="0"/>
              <a:t>, http://</a:t>
            </a:r>
            <a:r>
              <a:rPr lang="en-US" dirty="0" err="1" smtClean="0"/>
              <a:t>apollo.lsc.vsc.edu</a:t>
            </a:r>
            <a:r>
              <a:rPr lang="en-US" dirty="0" smtClean="0"/>
              <a:t>/classes/met130/notes/chapter10/graphics/</a:t>
            </a:r>
            <a:r>
              <a:rPr lang="en-US" dirty="0" err="1" smtClean="0"/>
              <a:t>telec_jets.jpg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Right Diagram:</a:t>
            </a:r>
            <a:r>
              <a:rPr lang="en-US" baseline="0" dirty="0" smtClean="0"/>
              <a:t>  http://nca2014.globalchange.gov/highlights/overview/overview#tab2-images</a:t>
            </a:r>
          </a:p>
          <a:p>
            <a:pPr marL="228600" indent="-228600">
              <a:buAutoNum type="arabicPeriod"/>
            </a:pPr>
            <a:r>
              <a:rPr lang="en-US" dirty="0" smtClean="0"/>
              <a:t>More</a:t>
            </a:r>
            <a:r>
              <a:rPr lang="en-US" baseline="0" dirty="0" smtClean="0"/>
              <a:t> Information:  </a:t>
            </a:r>
            <a:r>
              <a:rPr lang="en-US" dirty="0" smtClean="0"/>
              <a:t>http://</a:t>
            </a:r>
            <a:r>
              <a:rPr lang="en-US" dirty="0" err="1" smtClean="0"/>
              <a:t>sciencepolicy.colorado.edu</a:t>
            </a:r>
            <a:r>
              <a:rPr lang="en-US" dirty="0" smtClean="0"/>
              <a:t>/</a:t>
            </a:r>
            <a:r>
              <a:rPr lang="en-US" dirty="0" err="1" smtClean="0"/>
              <a:t>zine</a:t>
            </a:r>
            <a:r>
              <a:rPr lang="en-US" dirty="0" smtClean="0"/>
              <a:t>/archives/1-29/26/</a:t>
            </a:r>
            <a:r>
              <a:rPr lang="en-US" dirty="0" err="1" smtClean="0"/>
              <a:t>guest.html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http://</a:t>
            </a:r>
            <a:r>
              <a:rPr lang="en-US" dirty="0" err="1" smtClean="0"/>
              <a:t>www.ipcc-data.org</a:t>
            </a:r>
            <a:r>
              <a:rPr lang="en-US" dirty="0" smtClean="0"/>
              <a:t>/guidelines/pages/</a:t>
            </a:r>
            <a:r>
              <a:rPr lang="en-US" dirty="0" err="1" smtClean="0"/>
              <a:t>definitions.html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1039-2C66-B840-BFA2-442F3C72A0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Reference:  The Beginners Guide to Representative Concentration Pathways (G. P. Wayne) https://</a:t>
            </a:r>
            <a:r>
              <a:rPr lang="en-US" dirty="0" err="1" smtClean="0"/>
              <a:t>www.skepticalscience.com</a:t>
            </a:r>
            <a:r>
              <a:rPr lang="en-US" dirty="0" smtClean="0"/>
              <a:t>/</a:t>
            </a:r>
            <a:r>
              <a:rPr lang="en-US" dirty="0" err="1" smtClean="0"/>
              <a:t>rcp.php</a:t>
            </a:r>
            <a:r>
              <a:rPr lang="en-US" dirty="0" smtClean="0"/>
              <a:t> and http://</a:t>
            </a:r>
            <a:r>
              <a:rPr lang="en-US" dirty="0" err="1" smtClean="0"/>
              <a:t>sedac.ipcc-data.org</a:t>
            </a:r>
            <a:r>
              <a:rPr lang="en-US" dirty="0" smtClean="0"/>
              <a:t>/</a:t>
            </a:r>
            <a:r>
              <a:rPr lang="en-US" dirty="0" err="1" smtClean="0"/>
              <a:t>ddc</a:t>
            </a:r>
            <a:r>
              <a:rPr lang="en-US" dirty="0" smtClean="0"/>
              <a:t>/ar5_scenario_process/</a:t>
            </a:r>
            <a:r>
              <a:rPr lang="en-US" dirty="0" err="1" smtClean="0"/>
              <a:t>RCPs.html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D60A-9DDE-2249-8F59-8341027EF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B29D8-93CD-1340-B730-0F748501B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Graphic:  http://v1.cal-adapt.org/blog/2011/</a:t>
            </a:r>
            <a:r>
              <a:rPr lang="en-US" baseline="0" dirty="0" err="1" smtClean="0"/>
              <a:t>apr</a:t>
            </a:r>
            <a:r>
              <a:rPr lang="en-US" baseline="0" dirty="0" smtClean="0"/>
              <a:t>/13/global-climate-models/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Information:  http://</a:t>
            </a:r>
            <a:r>
              <a:rPr lang="en-US" baseline="0" dirty="0" err="1" smtClean="0"/>
              <a:t>climate.calcommons.org</a:t>
            </a:r>
            <a:r>
              <a:rPr lang="en-US" baseline="0" dirty="0" smtClean="0"/>
              <a:t>/article/downscaling, https://</a:t>
            </a:r>
            <a:r>
              <a:rPr lang="en-US" baseline="0" dirty="0" err="1" smtClean="0"/>
              <a:t>gdo-dcp.ucllnl.org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downscaled_cmip_projections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dcpInterface.html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D60A-9DDE-2249-8F59-8341027EF4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8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 https://</a:t>
            </a:r>
            <a:r>
              <a:rPr lang="en-US" dirty="0" err="1" smtClean="0"/>
              <a:t>gdo-dcp.ucllnl.org</a:t>
            </a:r>
            <a:r>
              <a:rPr lang="en-US" dirty="0" smtClean="0"/>
              <a:t>/</a:t>
            </a:r>
            <a:r>
              <a:rPr lang="en-US" dirty="0" err="1" smtClean="0"/>
              <a:t>downscaled_cmip_projections</a:t>
            </a:r>
            <a:r>
              <a:rPr lang="en-US" dirty="0" smtClean="0"/>
              <a:t>/</a:t>
            </a:r>
            <a:r>
              <a:rPr lang="en-US" dirty="0" err="1" smtClean="0"/>
              <a:t>dcpInterface.html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1039-2C66-B840-BFA2-442F3C72A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Reference:</a:t>
            </a:r>
            <a:r>
              <a:rPr lang="en-US" baseline="0" dirty="0" smtClean="0"/>
              <a:t> </a:t>
            </a:r>
            <a:r>
              <a:rPr lang="en-US" dirty="0" smtClean="0">
                <a:effectLst/>
              </a:rPr>
              <a:t>Hawkins E, Sutton R (2009) The Potential to Narrow Uncertainty in Regional Climate Predictions. Bull </a:t>
            </a:r>
            <a:r>
              <a:rPr lang="en-US" dirty="0" err="1" smtClean="0">
                <a:effectLst/>
              </a:rPr>
              <a:t>Amer</a:t>
            </a:r>
            <a:r>
              <a:rPr lang="en-US" dirty="0" smtClean="0">
                <a:effectLst/>
              </a:rPr>
              <a:t> Meteor </a:t>
            </a:r>
            <a:r>
              <a:rPr lang="en-US" dirty="0" err="1" smtClean="0">
                <a:effectLst/>
              </a:rPr>
              <a:t>Soc</a:t>
            </a:r>
            <a:r>
              <a:rPr lang="en-US" dirty="0" smtClean="0">
                <a:effectLst/>
              </a:rPr>
              <a:t> 90:1095–1107 . </a:t>
            </a:r>
            <a:r>
              <a:rPr lang="en-US" dirty="0" err="1" smtClean="0">
                <a:effectLst/>
              </a:rPr>
              <a:t>doi</a:t>
            </a:r>
            <a:r>
              <a:rPr lang="en-US" dirty="0" smtClean="0">
                <a:effectLst/>
              </a:rPr>
              <a:t>: 10.1175/2009BAMS2607.1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1039-2C66-B840-BFA2-442F3C72A0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References:  </a:t>
            </a:r>
            <a:r>
              <a:rPr lang="en-US" baseline="0" dirty="0" smtClean="0"/>
              <a:t> </a:t>
            </a:r>
            <a:r>
              <a:rPr lang="en-US" dirty="0" smtClean="0"/>
              <a:t>http://climate-</a:t>
            </a:r>
            <a:r>
              <a:rPr lang="en-US" dirty="0" err="1" smtClean="0"/>
              <a:t>adapt.eea.europa.eu</a:t>
            </a:r>
            <a:r>
              <a:rPr lang="en-US" dirty="0" smtClean="0"/>
              <a:t>/knowledge/tools/uncertainty-guidance/topic1,</a:t>
            </a:r>
            <a:r>
              <a:rPr lang="en-US" baseline="0" dirty="0" smtClean="0"/>
              <a:t> </a:t>
            </a:r>
            <a:r>
              <a:rPr lang="en-US" dirty="0" err="1" smtClean="0">
                <a:effectLst/>
              </a:rPr>
              <a:t>Vavrus</a:t>
            </a:r>
            <a:r>
              <a:rPr lang="en-US" dirty="0" smtClean="0">
                <a:effectLst/>
              </a:rPr>
              <a:t> SJ, </a:t>
            </a:r>
            <a:r>
              <a:rPr lang="en-US" dirty="0" err="1" smtClean="0">
                <a:effectLst/>
              </a:rPr>
              <a:t>Notaro</a:t>
            </a:r>
            <a:r>
              <a:rPr lang="en-US" dirty="0" smtClean="0">
                <a:effectLst/>
              </a:rPr>
              <a:t> M, Lorenz DJ (2015) Interpreting climate model projections of extreme weather events. Weather and Climate Extremes 10, Part B:10–28 . </a:t>
            </a:r>
            <a:r>
              <a:rPr lang="en-US" dirty="0" err="1" smtClean="0">
                <a:effectLst/>
              </a:rPr>
              <a:t>doi</a:t>
            </a:r>
            <a:r>
              <a:rPr lang="en-US" dirty="0" smtClean="0">
                <a:effectLst/>
              </a:rPr>
              <a:t>: 10.1016/j.wace.2015.10.005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1039-2C66-B840-BFA2-442F3C72A0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9363"/>
            <a:ext cx="9144000" cy="1470025"/>
          </a:xfrm>
        </p:spPr>
        <p:txBody>
          <a:bodyPr/>
          <a:lstStyle>
            <a:lvl1pPr>
              <a:defRPr b="1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8438"/>
            <a:ext cx="914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73163"/>
            <a:ext cx="2133600" cy="48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B580-F467-7F46-8693-D613290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73163"/>
            <a:ext cx="2133600" cy="48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B580-F467-7F46-8693-D613290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73163"/>
            <a:ext cx="2133600" cy="48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B580-F467-7F46-8693-D613290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4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73163"/>
            <a:ext cx="2133600" cy="48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B580-F467-7F46-8693-D613290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73163"/>
            <a:ext cx="2133600" cy="48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B580-F467-7F46-8693-D613290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43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7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bg1"/>
              </a:gs>
              <a:gs pos="59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73163"/>
            <a:ext cx="9144000" cy="484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51647"/>
            <a:ext cx="9144000" cy="5319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creen Shot 2017-04-11 at 5.03.50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163"/>
            <a:ext cx="2405529" cy="4848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73163"/>
            <a:ext cx="2133600" cy="484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B580-F467-7F46-8693-D613290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a-cordex.org/" TargetMode="External"/><Relationship Id="rId3" Type="http://schemas.openxmlformats.org/officeDocument/2006/relationships/hyperlink" Target="http://rsmas-ccsm4.weebly.com/" TargetMode="External"/><Relationship Id="rId7" Type="http://schemas.openxmlformats.org/officeDocument/2006/relationships/hyperlink" Target="https://gdo-dcp.ucllnl.org/downscaled_cmip_projections/" TargetMode="External"/><Relationship Id="rId2" Type="http://schemas.openxmlformats.org/officeDocument/2006/relationships/hyperlink" Target="http://www.cpc.ncep.noaa.gov/products/NM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dro.rap.ucar.edu/s2s/" TargetMode="External"/><Relationship Id="rId5" Type="http://schemas.openxmlformats.org/officeDocument/2006/relationships/hyperlink" Target="http://cola.gmu.edu/kpegion/subx/" TargetMode="External"/><Relationship Id="rId10" Type="http://schemas.openxmlformats.org/officeDocument/2006/relationships/hyperlink" Target="mailto:jinfanti@rsmas.miami.edu" TargetMode="External"/><Relationship Id="rId4" Type="http://schemas.openxmlformats.org/officeDocument/2006/relationships/hyperlink" Target="http://cmip-pcmdi.llnl.gov/cmip5/data_portal.html" TargetMode="External"/><Relationship Id="rId9" Type="http://schemas.openxmlformats.org/officeDocument/2006/relationships/hyperlink" Target="mailto:bkirtman@rsmas.miami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.fau.edu/usgs/downscalin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.fau.edu/usgs/downscaling-2.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NMME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 Florida Climate Predictions, Projections, and Uncertainty Characterization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Johnna M. Infanti (UCAR)</a:t>
            </a:r>
            <a:br>
              <a:rPr lang="en-US" dirty="0"/>
            </a:br>
            <a:r>
              <a:rPr lang="en-US" dirty="0"/>
              <a:t> Nicholas </a:t>
            </a:r>
            <a:r>
              <a:rPr lang="en-US" dirty="0" err="1"/>
              <a:t>Aumen</a:t>
            </a:r>
            <a:r>
              <a:rPr lang="en-US" dirty="0"/>
              <a:t> (USGS)</a:t>
            </a:r>
            <a:br>
              <a:rPr lang="en-US" dirty="0"/>
            </a:br>
            <a:r>
              <a:rPr lang="en-US" dirty="0"/>
              <a:t>Ben </a:t>
            </a:r>
            <a:r>
              <a:rPr lang="en-US" dirty="0" err="1"/>
              <a:t>Kirtman</a:t>
            </a:r>
            <a:r>
              <a:rPr lang="en-US" dirty="0"/>
              <a:t> (University of Miami)</a:t>
            </a:r>
            <a:br>
              <a:rPr lang="en-US" dirty="0"/>
            </a:br>
            <a:r>
              <a:rPr lang="en-US" dirty="0"/>
              <a:t>Colin </a:t>
            </a:r>
            <a:r>
              <a:rPr lang="en-US" dirty="0" err="1"/>
              <a:t>Polsky</a:t>
            </a:r>
            <a:r>
              <a:rPr lang="en-US" dirty="0"/>
              <a:t> (Florida Atlantic University)</a:t>
            </a:r>
            <a:br>
              <a:rPr lang="en-US" dirty="0"/>
            </a:br>
            <a:r>
              <a:rPr lang="en-US" dirty="0"/>
              <a:t>Dorothy </a:t>
            </a:r>
            <a:r>
              <a:rPr lang="en-US" dirty="0" err="1"/>
              <a:t>Sifuentes</a:t>
            </a:r>
            <a:r>
              <a:rPr lang="en-US" dirty="0"/>
              <a:t> (USGS)</a:t>
            </a:r>
            <a:br>
              <a:rPr lang="en-US" dirty="0"/>
            </a:br>
            <a:r>
              <a:rPr lang="en-US" dirty="0"/>
              <a:t>John </a:t>
            </a:r>
            <a:r>
              <a:rPr lang="en-US" dirty="0" err="1"/>
              <a:t>Stamm</a:t>
            </a:r>
            <a:r>
              <a:rPr lang="en-US" dirty="0"/>
              <a:t> (USGS)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3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What kinds of data are available?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68036" y="3183632"/>
            <a:ext cx="8807929" cy="3049203"/>
            <a:chOff x="168036" y="3183632"/>
            <a:chExt cx="8807929" cy="3049203"/>
          </a:xfrm>
        </p:grpSpPr>
        <p:sp>
          <p:nvSpPr>
            <p:cNvPr id="9" name="Rectangle 8"/>
            <p:cNvSpPr/>
            <p:nvPr/>
          </p:nvSpPr>
          <p:spPr>
            <a:xfrm>
              <a:off x="168036" y="3183632"/>
              <a:ext cx="8807929" cy="304920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Climate Projections</a:t>
              </a:r>
              <a:endParaRPr lang="en-US" sz="2000" b="1" i="1" dirty="0" smtClean="0">
                <a:solidFill>
                  <a:schemeClr val="tx2"/>
                </a:solidFill>
              </a:endParaRPr>
            </a:p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pic>
          <p:nvPicPr>
            <p:cNvPr id="12" name="Picture 11" descr="Screen Shot 2017-04-05 at 5.18.25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6" b="11122"/>
            <a:stretch/>
          </p:blipFill>
          <p:spPr>
            <a:xfrm>
              <a:off x="312738" y="3661996"/>
              <a:ext cx="8544673" cy="7549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2738" y="4392032"/>
              <a:ext cx="85446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1F497D"/>
                  </a:solidFill>
                </a:rPr>
                <a:t>http://</a:t>
              </a:r>
              <a:r>
                <a:rPr lang="en-US" sz="1600" dirty="0" err="1">
                  <a:solidFill>
                    <a:srgbClr val="1F497D"/>
                  </a:solidFill>
                </a:rPr>
                <a:t>cmip-pcmdi.llnl.gov</a:t>
              </a:r>
              <a:r>
                <a:rPr lang="en-US" sz="1600" dirty="0">
                  <a:solidFill>
                    <a:srgbClr val="1F497D"/>
                  </a:solidFill>
                </a:rPr>
                <a:t>/cmip5/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2739" y="4873201"/>
              <a:ext cx="8544673" cy="1049848"/>
              <a:chOff x="-222614" y="5165961"/>
              <a:chExt cx="9596806" cy="117911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614" y="5165961"/>
                <a:ext cx="9596806" cy="1176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5" name="Picture 14" descr="Screen Shot 2017-04-05 at 5.21.16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2614" y="5165961"/>
                <a:ext cx="3278511" cy="1176407"/>
              </a:xfrm>
              <a:prstGeom prst="rect">
                <a:avLst/>
              </a:prstGeom>
            </p:spPr>
          </p:pic>
          <p:pic>
            <p:nvPicPr>
              <p:cNvPr id="16" name="Picture 15" descr="Screen Shot 2017-04-05 at 5.21.25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7046" y="5168106"/>
                <a:ext cx="6114518" cy="1176974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312740" y="5873564"/>
              <a:ext cx="85446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1F497D"/>
                  </a:solidFill>
                </a:rPr>
                <a:t>http://</a:t>
              </a:r>
              <a:r>
                <a:rPr lang="en-US" sz="1600" dirty="0" err="1">
                  <a:solidFill>
                    <a:srgbClr val="1F497D"/>
                  </a:solidFill>
                </a:rPr>
                <a:t>gdo-dcp.ucllnl.org</a:t>
              </a:r>
              <a:r>
                <a:rPr lang="en-US" sz="1600" dirty="0">
                  <a:solidFill>
                    <a:srgbClr val="1F497D"/>
                  </a:solidFill>
                </a:rPr>
                <a:t>/</a:t>
              </a:r>
              <a:r>
                <a:rPr lang="en-US" sz="1600" dirty="0" err="1">
                  <a:solidFill>
                    <a:srgbClr val="1F497D"/>
                  </a:solidFill>
                </a:rPr>
                <a:t>downscaled_cmip_projections</a:t>
              </a:r>
              <a:r>
                <a:rPr lang="en-US" sz="1600" dirty="0">
                  <a:solidFill>
                    <a:srgbClr val="1F497D"/>
                  </a:solidFill>
                </a:rPr>
                <a:t>/</a:t>
              </a:r>
              <a:r>
                <a:rPr lang="en-US" sz="1600" dirty="0" err="1">
                  <a:solidFill>
                    <a:srgbClr val="1F497D"/>
                  </a:solidFill>
                </a:rPr>
                <a:t>dcpInterface.html#Welcome</a:t>
              </a:r>
              <a:endParaRPr lang="en-US" sz="1600" dirty="0">
                <a:solidFill>
                  <a:srgbClr val="1F497D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12738" y="4858615"/>
            <a:ext cx="8544673" cy="1357725"/>
          </a:xfrm>
          <a:prstGeom prst="rect">
            <a:avLst/>
          </a:prstGeom>
          <a:noFill/>
          <a:ln w="698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 21"/>
          <p:cNvSpPr/>
          <p:nvPr/>
        </p:nvSpPr>
        <p:spPr>
          <a:xfrm>
            <a:off x="5742157" y="3181099"/>
            <a:ext cx="3335867" cy="134130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If you need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</a:rPr>
              <a:t>Projections</a:t>
            </a:r>
            <a:r>
              <a:rPr lang="en-US" dirty="0" smtClean="0">
                <a:solidFill>
                  <a:schemeClr val="tx2"/>
                </a:solidFill>
              </a:rPr>
              <a:t> of precipitation for the next 100 years based on  plausible future trajectories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617B6E-5624-0E40-85BE-56A4E6491C47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8036" y="710679"/>
            <a:ext cx="8807929" cy="2292329"/>
            <a:chOff x="168036" y="710679"/>
            <a:chExt cx="8807929" cy="2292329"/>
          </a:xfrm>
        </p:grpSpPr>
        <p:sp>
          <p:nvSpPr>
            <p:cNvPr id="6" name="Rectangle 5"/>
            <p:cNvSpPr/>
            <p:nvPr/>
          </p:nvSpPr>
          <p:spPr>
            <a:xfrm>
              <a:off x="168036" y="710679"/>
              <a:ext cx="8807929" cy="229057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Climate Prediction(s)</a:t>
              </a:r>
              <a:endParaRPr lang="en-US" sz="2000" b="1" i="1" dirty="0" smtClean="0">
                <a:solidFill>
                  <a:schemeClr val="tx2"/>
                </a:solidFill>
              </a:endParaRPr>
            </a:p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 descr="NMME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6"/>
            <a:stretch/>
          </p:blipFill>
          <p:spPr>
            <a:xfrm>
              <a:off x="692757" y="1119260"/>
              <a:ext cx="7735803" cy="7117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92757" y="1781531"/>
              <a:ext cx="7735803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1F497D"/>
                  </a:solidFill>
                </a:rPr>
                <a:t>http://</a:t>
              </a:r>
              <a:r>
                <a:rPr lang="en-US" sz="1600" dirty="0" err="1">
                  <a:solidFill>
                    <a:srgbClr val="1F497D"/>
                  </a:solidFill>
                </a:rPr>
                <a:t>www.cpc.ncep.noaa.gov</a:t>
              </a:r>
              <a:r>
                <a:rPr lang="en-US" sz="1600" dirty="0">
                  <a:solidFill>
                    <a:srgbClr val="1F497D"/>
                  </a:solidFill>
                </a:rPr>
                <a:t>/products/NMME/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92757" y="2169590"/>
              <a:ext cx="7735803" cy="494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2"/>
                  </a:solidFill>
                </a:rPr>
                <a:t>SubX</a:t>
              </a:r>
              <a:r>
                <a:rPr lang="en-US" sz="2400" b="1" dirty="0" smtClean="0">
                  <a:solidFill>
                    <a:schemeClr val="tx2"/>
                  </a:solidFill>
                </a:rPr>
                <a:t>									</a:t>
              </a:r>
              <a:r>
                <a:rPr lang="en-US" b="1" dirty="0" smtClean="0">
                  <a:solidFill>
                    <a:schemeClr val="tx2"/>
                  </a:solidFill>
                </a:rPr>
                <a:t>The </a:t>
              </a:r>
              <a:r>
                <a:rPr lang="en-US" b="1" dirty="0" err="1">
                  <a:solidFill>
                    <a:schemeClr val="tx2"/>
                  </a:solidFill>
                </a:rPr>
                <a:t>Subseasonal</a:t>
              </a:r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smtClean="0">
                  <a:solidFill>
                    <a:schemeClr val="tx2"/>
                  </a:solidFill>
                </a:rPr>
                <a:t>Experiment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757" y="2664454"/>
              <a:ext cx="7735803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1F497D"/>
                  </a:solidFill>
                </a:rPr>
                <a:t>http://</a:t>
              </a:r>
              <a:r>
                <a:rPr lang="en-US" sz="1600" dirty="0" err="1">
                  <a:solidFill>
                    <a:srgbClr val="1F497D"/>
                  </a:solidFill>
                </a:rPr>
                <a:t>cola.gmu.edu</a:t>
              </a:r>
              <a:r>
                <a:rPr lang="en-US" sz="1600" dirty="0">
                  <a:solidFill>
                    <a:srgbClr val="1F497D"/>
                  </a:solidFill>
                </a:rPr>
                <a:t>/</a:t>
              </a:r>
              <a:r>
                <a:rPr lang="en-US" sz="1600" dirty="0" err="1">
                  <a:solidFill>
                    <a:srgbClr val="1F497D"/>
                  </a:solidFill>
                </a:rPr>
                <a:t>kpegion</a:t>
              </a:r>
              <a:r>
                <a:rPr lang="en-US" sz="1600" dirty="0">
                  <a:solidFill>
                    <a:srgbClr val="1F497D"/>
                  </a:solidFill>
                </a:rPr>
                <a:t>/</a:t>
              </a:r>
              <a:r>
                <a:rPr lang="en-US" sz="1600" dirty="0" err="1">
                  <a:solidFill>
                    <a:srgbClr val="1F497D"/>
                  </a:solidFill>
                </a:rPr>
                <a:t>subx</a:t>
              </a:r>
              <a:r>
                <a:rPr lang="en-US" sz="1600" dirty="0">
                  <a:solidFill>
                    <a:srgbClr val="1F497D"/>
                  </a:solidFill>
                </a:rPr>
                <a:t>/</a:t>
              </a:r>
              <a:r>
                <a:rPr lang="en-US" sz="1600" dirty="0" err="1">
                  <a:solidFill>
                    <a:srgbClr val="1F497D"/>
                  </a:solidFill>
                </a:rPr>
                <a:t>index.html</a:t>
              </a:r>
              <a:endParaRPr lang="en-US" sz="1600" dirty="0">
                <a:solidFill>
                  <a:srgbClr val="1F497D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742157" y="617207"/>
            <a:ext cx="3335867" cy="241794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If you need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</a:rPr>
              <a:t>Predictions</a:t>
            </a:r>
            <a:r>
              <a:rPr lang="en-US" dirty="0" smtClean="0">
                <a:solidFill>
                  <a:schemeClr val="tx2"/>
                </a:solidFill>
              </a:rPr>
              <a:t> of precipitation, temperature, or sea surface temperature for the next year based on an observed initial state with daily to weekly (</a:t>
            </a:r>
            <a:r>
              <a:rPr lang="en-US" dirty="0" err="1" smtClean="0">
                <a:solidFill>
                  <a:schemeClr val="tx2"/>
                </a:solidFill>
              </a:rPr>
              <a:t>SubX</a:t>
            </a:r>
            <a:r>
              <a:rPr lang="en-US" dirty="0" smtClean="0">
                <a:solidFill>
                  <a:schemeClr val="tx2"/>
                </a:solidFill>
              </a:rPr>
              <a:t>), monthly (NMME) or seasonal (NMME) temporal resolution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details on available data…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617B6E-5624-0E40-85BE-56A4E6491C4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81089"/>
              </p:ext>
            </p:extLst>
          </p:nvPr>
        </p:nvGraphicFramePr>
        <p:xfrm>
          <a:off x="0" y="672355"/>
          <a:ext cx="9144000" cy="574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41">
                <a:tc gridSpan="2"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Subseasonal</a:t>
                      </a:r>
                      <a:r>
                        <a:rPr lang="en-US" sz="1400" b="1" baseline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to Seasonal Predictions (S2S)</a:t>
                      </a:r>
                      <a:endParaRPr lang="en-US" sz="14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Climate Projections</a:t>
                      </a:r>
                      <a:endParaRPr lang="en-US" sz="14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NMME (Seasonal Climate Predictions)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2"/>
                        </a:rPr>
                        <a:t>http://www.cpc.ncep.noaa.gov/products/NMME/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For the southeast in CCSM4:  </a:t>
                      </a:r>
                      <a:r>
                        <a:rPr lang="en-US" sz="1100" dirty="0" smtClean="0">
                          <a:hlinkClick r:id="rId3"/>
                        </a:rPr>
                        <a:t>http://rsmas-ccsm4.weebly.com/</a:t>
                      </a:r>
                      <a:r>
                        <a:rPr lang="en-US" sz="1100" dirty="0" smtClean="0"/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CMIP5 Decadal Predictions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(Combination of prediction and projection)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4"/>
                        </a:rPr>
                        <a:t>http://cmip-pcmdi.llnl.gov/cmip5/data_portal.html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602"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Daily (limited), monthly.  Lead times of at least 9 months ahead.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degree latitude x 1 degree longitude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 hourly (limited), 6 hourly (limited), daily (limited), monthly.  Lead times of at least 10 years ahead, some models include 30 years.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Varies, but around 1 degree latitude x 1 degree longitude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9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SubX</a:t>
                      </a:r>
                      <a:r>
                        <a:rPr lang="en-US" sz="1100" b="1" dirty="0" smtClean="0"/>
                        <a:t> (Sub-Seasonal Climate Predictions)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5"/>
                        </a:rPr>
                        <a:t>http://cola.gmu.edu/kpegion/subx/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CMIP5 (Raw)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4"/>
                        </a:rPr>
                        <a:t>http://cmip-pcmdi.llnl.gov/cmip5/data_portal.html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49"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Daily.  Lead times up to 45 days ahead.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degree latitude x 1 degree longitude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 hourly (limited), 6 hourly (limited), daily (limited), monthly</a:t>
                      </a:r>
                    </a:p>
                    <a:p>
                      <a:pPr algn="just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Varies, but around 1 degree latitude x 1 degree longitude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9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NMME and </a:t>
                      </a:r>
                      <a:r>
                        <a:rPr lang="en-US" sz="1100" b="1" dirty="0" err="1" smtClean="0"/>
                        <a:t>SubX</a:t>
                      </a:r>
                      <a:r>
                        <a:rPr lang="en-US" sz="1100" b="1" dirty="0" smtClean="0"/>
                        <a:t> S2S Climate Outlooks for Watersheds 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6"/>
                        </a:rPr>
                        <a:t>http://hydro.rap.ucar.edu/s2s/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CMIP5 Statistically Downscaled (DCHP)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7"/>
                        </a:rPr>
                        <a:t>https://gdo-dcp.ucllnl.org/downscaled_cmip_projections/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97"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Daily and monthly (in progress)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Watershed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Daily (limited), monthly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 smtClean="0"/>
                        <a:t>Daily:</a:t>
                      </a:r>
                      <a:r>
                        <a:rPr lang="en-US" sz="1100" baseline="0" dirty="0" smtClean="0"/>
                        <a:t> 1/16, 1/8, 1 degree  </a:t>
                      </a:r>
                    </a:p>
                    <a:p>
                      <a:pPr algn="just"/>
                      <a:r>
                        <a:rPr lang="en-US" sz="1100" baseline="0" dirty="0" smtClean="0"/>
                        <a:t>Monthly: 1/8, 1/2, 1 degree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97">
                <a:tc rowSpan="2" gridSpan="2"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  <a:p>
                      <a:pPr algn="just"/>
                      <a:endParaRPr lang="en-US" sz="1100" b="0" dirty="0"/>
                    </a:p>
                    <a:p>
                      <a:pPr algn="just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CMIP5 Dynamically Downscaled (CORDEX)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hlinkClick r:id="rId8"/>
                        </a:rPr>
                        <a:t>https://na-cordex.org/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602">
                <a:tc gridSpan="2" vMerge="1">
                  <a:txBody>
                    <a:bodyPr/>
                    <a:lstStyle/>
                    <a:p>
                      <a:pPr algn="just"/>
                      <a:endParaRPr lang="en-US" sz="1100" baseline="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just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30 minute (very limited), 1 hour (very limited), 3 hour (very limited), 6 hour (very limited), daily (limited), monthly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0.11 degree latitude x 0.11 degree longitude, 0.22 degree latitude by 0.22 degree longitude</a:t>
                      </a:r>
                    </a:p>
                    <a:p>
                      <a:pPr algn="just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9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CCSM4 High-Resolution</a:t>
                      </a:r>
                      <a:r>
                        <a:rPr lang="en-US" sz="1100" b="1" baseline="0" dirty="0" smtClean="0"/>
                        <a:t> Climate Predictions and Projections</a:t>
                      </a:r>
                    </a:p>
                    <a:p>
                      <a:pPr algn="ctr"/>
                      <a:r>
                        <a:rPr lang="en-US" sz="1100" b="0" baseline="0" dirty="0" smtClean="0"/>
                        <a:t>Contact </a:t>
                      </a:r>
                      <a:r>
                        <a:rPr lang="en-US" sz="1100" b="0" baseline="0" dirty="0" smtClean="0">
                          <a:hlinkClick r:id="rId9"/>
                        </a:rPr>
                        <a:t>bkirtman@rsmas.miami.edu</a:t>
                      </a:r>
                      <a:r>
                        <a:rPr lang="en-US" sz="1100" b="0" baseline="0" dirty="0" smtClean="0"/>
                        <a:t>, </a:t>
                      </a:r>
                      <a:r>
                        <a:rPr lang="en-US" sz="1100" b="0" baseline="0" dirty="0" smtClean="0">
                          <a:hlinkClick r:id="rId10"/>
                        </a:rPr>
                        <a:t>jinfanti@rsmas.miami.edu</a:t>
                      </a:r>
                      <a:r>
                        <a:rPr lang="en-US" sz="1100" b="0" baseline="0" dirty="0" smtClean="0"/>
                        <a:t> </a:t>
                      </a:r>
                      <a:endParaRPr lang="en-US" sz="11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949">
                <a:tc>
                  <a:txBody>
                    <a:bodyPr/>
                    <a:lstStyle/>
                    <a:p>
                      <a:pPr algn="just"/>
                      <a:r>
                        <a:rPr lang="en-US" sz="1100" baseline="0" dirty="0" smtClean="0"/>
                        <a:t>Daily and monthly for lead times up to 12 months (in progress, not all initial months available)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aseline="0" dirty="0" smtClean="0"/>
                        <a:t>0.5 degree latitude x 0.5 degree longitude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Daily and monthly for 1%/year CO2 increase (in</a:t>
                      </a:r>
                      <a:r>
                        <a:rPr lang="en-US" sz="1100" baseline="0" dirty="0" smtClean="0"/>
                        <a:t> progress) </a:t>
                      </a:r>
                      <a:r>
                        <a:rPr lang="en-US" sz="1100" dirty="0" smtClean="0"/>
                        <a:t>and climate</a:t>
                      </a:r>
                      <a:r>
                        <a:rPr lang="en-US" sz="1100" baseline="0" dirty="0" smtClean="0"/>
                        <a:t> of the 20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century</a:t>
                      </a:r>
                      <a:endParaRPr lang="en-US" sz="11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0.5 degree latitude x 0.5 degree longitude</a:t>
                      </a:r>
                      <a:endParaRPr lang="en-US" sz="11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85402" y="3348585"/>
            <a:ext cx="4558598" cy="841270"/>
          </a:xfrm>
          <a:prstGeom prst="rect">
            <a:avLst/>
          </a:prstGeom>
          <a:noFill/>
          <a:ln w="8572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Downscaling?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3871" y="1033949"/>
            <a:ext cx="7918704" cy="4773168"/>
            <a:chOff x="392515" y="1033949"/>
            <a:chExt cx="7918704" cy="4773168"/>
          </a:xfrm>
        </p:grpSpPr>
        <p:pic>
          <p:nvPicPr>
            <p:cNvPr id="5" name="Picture 4" descr="ipcc-downscale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769">
                          <a14:foregroundMark x1="77136" y1="5747" x2="77136" y2="5747"/>
                          <a14:foregroundMark x1="46536" y1="4215" x2="46536" y2="4215"/>
                          <a14:foregroundMark x1="36721" y1="5747" x2="36721" y2="5747"/>
                          <a14:backgroundMark x1="51501" y1="53257" x2="51501" y2="532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15" y="1033949"/>
              <a:ext cx="7918704" cy="47731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571067" y="1059349"/>
              <a:ext cx="2703576" cy="245025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92515" y="2726266"/>
              <a:ext cx="184268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09448" y="2709333"/>
              <a:ext cx="0" cy="3097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92516" y="5790184"/>
              <a:ext cx="404401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22647" y="3509603"/>
              <a:ext cx="13886" cy="22975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577975" y="1059350"/>
              <a:ext cx="657225" cy="1791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679449" y="3509603"/>
              <a:ext cx="3298951" cy="104652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644257" y="3032940"/>
            <a:ext cx="600481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Take information at large spatial scales and use a certain set of assumptions to estimate the local scale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2644256" y="3878952"/>
            <a:ext cx="6004820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 Popular Methods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/>
              <a:t>Statistical </a:t>
            </a:r>
            <a:r>
              <a:rPr lang="en-US" sz="1600" b="1" dirty="0"/>
              <a:t>Downscaling</a:t>
            </a:r>
            <a:r>
              <a:rPr lang="en-US" sz="1600" dirty="0"/>
              <a:t>:  </a:t>
            </a:r>
            <a:r>
              <a:rPr lang="en-US" sz="1600" dirty="0" smtClean="0"/>
              <a:t>Use statistical relationships between local climate variables and large-scale fields to transform climate model output to a smaller scale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/>
              <a:t>Dynamical </a:t>
            </a:r>
            <a:r>
              <a:rPr lang="en-US" sz="1600" b="1" dirty="0"/>
              <a:t>Downscaling: </a:t>
            </a:r>
            <a:r>
              <a:rPr lang="en-US" sz="1600" dirty="0"/>
              <a:t>Use a high-resolution climate model for a given domain, with low-resolution climate model output as a boundary </a:t>
            </a:r>
            <a:r>
              <a:rPr lang="en-US" sz="1600" dirty="0" smtClean="0"/>
              <a:t>condition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644256" y="3878952"/>
            <a:ext cx="6004820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2 Popular Methods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>
                <a:solidFill>
                  <a:srgbClr val="0000FF"/>
                </a:solidFill>
              </a:rPr>
              <a:t>Statistical </a:t>
            </a:r>
            <a:r>
              <a:rPr lang="en-US" sz="1600" b="1" dirty="0">
                <a:solidFill>
                  <a:srgbClr val="0000FF"/>
                </a:solidFill>
              </a:rPr>
              <a:t>Downscaling</a:t>
            </a:r>
            <a:r>
              <a:rPr lang="en-US" sz="1600" dirty="0">
                <a:solidFill>
                  <a:srgbClr val="0000FF"/>
                </a:solidFill>
              </a:rPr>
              <a:t>:  </a:t>
            </a:r>
            <a:r>
              <a:rPr lang="en-US" sz="1600" dirty="0" smtClean="0">
                <a:solidFill>
                  <a:srgbClr val="0000FF"/>
                </a:solidFill>
              </a:rPr>
              <a:t>Use statistical relationships between local climate variables and large-scale fields to transform climate model output to a smaller scale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/>
              <a:t>Dynamical </a:t>
            </a:r>
            <a:r>
              <a:rPr lang="en-US" sz="1600" b="1" dirty="0"/>
              <a:t>Downscaling: </a:t>
            </a:r>
            <a:r>
              <a:rPr lang="en-US" sz="1600" dirty="0"/>
              <a:t>Use a high-resolution climate model for a given domain, with low-resolution climate model output as a boundary </a:t>
            </a:r>
            <a:r>
              <a:rPr lang="en-US" sz="1600" dirty="0" smtClean="0"/>
              <a:t>condition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953125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But… Because assumptions are made, this adds to uncertainty!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50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3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What is included in downscaled CMIP5 projections?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62813" y="694823"/>
            <a:ext cx="1972792" cy="130425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39 Climate Models</a:t>
            </a:r>
          </a:p>
          <a:p>
            <a:pPr algn="ctr"/>
            <a:r>
              <a:rPr lang="en-US" sz="1600" dirty="0" smtClean="0">
                <a:solidFill>
                  <a:srgbClr val="1F497D"/>
                </a:solidFill>
              </a:rPr>
              <a:t>(With a varying number of realizations)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7010" y="709231"/>
            <a:ext cx="1972792" cy="129325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1/8 degree grid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1207" y="694823"/>
            <a:ext cx="1972792" cy="130425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Monthly (BCSD) and Daily (BCCA) Time-Steps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5404" y="709231"/>
            <a:ext cx="1972792" cy="129325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“Modeled History”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RCP2.6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RCP4.5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RCP6.0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RCP8.5</a:t>
            </a:r>
            <a:endParaRPr lang="en-US" sz="1600" b="1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812" y="2125389"/>
            <a:ext cx="8435383" cy="141555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“Modeled History” (Historical or Climate of the 20</a:t>
            </a:r>
            <a:r>
              <a:rPr lang="en-US" sz="1600" b="1" baseline="30000" dirty="0" smtClean="0">
                <a:solidFill>
                  <a:srgbClr val="1F497D"/>
                </a:solidFill>
              </a:rPr>
              <a:t>th</a:t>
            </a:r>
            <a:r>
              <a:rPr lang="en-US" sz="1600" b="1" dirty="0" smtClean="0">
                <a:solidFill>
                  <a:srgbClr val="1F497D"/>
                </a:solidFill>
              </a:rPr>
              <a:t> Century):  </a:t>
            </a:r>
            <a:r>
              <a:rPr lang="en-US" sz="1600" dirty="0" smtClean="0">
                <a:solidFill>
                  <a:srgbClr val="1F497D"/>
                </a:solidFill>
              </a:rPr>
              <a:t>A climate model run that represents 20</a:t>
            </a:r>
            <a:r>
              <a:rPr lang="en-US" sz="1600" baseline="30000" dirty="0" smtClean="0">
                <a:solidFill>
                  <a:srgbClr val="1F497D"/>
                </a:solidFill>
              </a:rPr>
              <a:t>th</a:t>
            </a:r>
            <a:r>
              <a:rPr lang="en-US" sz="1600" dirty="0" smtClean="0">
                <a:solidFill>
                  <a:srgbClr val="1F497D"/>
                </a:solidFill>
              </a:rPr>
              <a:t> century climate, but does not represent the exact variations of the time-period</a:t>
            </a:r>
          </a:p>
          <a:p>
            <a:pPr algn="ctr"/>
            <a:r>
              <a:rPr lang="en-US" sz="1600" b="1" dirty="0" smtClean="0">
                <a:solidFill>
                  <a:srgbClr val="1F497D"/>
                </a:solidFill>
              </a:rPr>
              <a:t>Scenarios or RCPs:  </a:t>
            </a:r>
            <a:r>
              <a:rPr lang="en-US" sz="1600" dirty="0" smtClean="0">
                <a:solidFill>
                  <a:srgbClr val="1F497D"/>
                </a:solidFill>
              </a:rPr>
              <a:t>A plausible description of a possible future state of the world.  Each scenario or RCP is an alternative image of how the future could unfold </a:t>
            </a:r>
            <a:endParaRPr lang="en-US" sz="1600" dirty="0">
              <a:solidFill>
                <a:srgbClr val="1F497D"/>
              </a:solidFill>
            </a:endParaRPr>
          </a:p>
        </p:txBody>
      </p:sp>
      <p:pic>
        <p:nvPicPr>
          <p:cNvPr id="11" name="Picture 10" descr="online_bulletin_climate_data_cover_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5184"/>
          <a:stretch/>
        </p:blipFill>
        <p:spPr>
          <a:xfrm>
            <a:off x="2068400" y="3679574"/>
            <a:ext cx="5007199" cy="25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1602" y="1398062"/>
            <a:ext cx="4704694" cy="4331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Uncertainty for Precipitation</a:t>
            </a:r>
            <a:endParaRPr lang="en-US" dirty="0"/>
          </a:p>
        </p:txBody>
      </p:sp>
      <p:pic>
        <p:nvPicPr>
          <p:cNvPr id="7" name="Picture 6" descr="Screen Shot 2017-04-17 at 4.16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2384"/>
          <a:stretch/>
        </p:blipFill>
        <p:spPr>
          <a:xfrm>
            <a:off x="101602" y="1398062"/>
            <a:ext cx="4704694" cy="3789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02" y="5451166"/>
            <a:ext cx="4704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/>
                <a:cs typeface="Arial"/>
              </a:rPr>
              <a:t>Hawkins and Sutton (2009)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67" y="5120222"/>
            <a:ext cx="470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CMIP3 Global Mean, Decadal Mean Projections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87335" y="1572681"/>
            <a:ext cx="4607496" cy="1134539"/>
            <a:chOff x="4572000" y="1507064"/>
            <a:chExt cx="4607496" cy="1507068"/>
          </a:xfrm>
        </p:grpSpPr>
        <p:sp>
          <p:nvSpPr>
            <p:cNvPr id="12" name="Rectangle 11"/>
            <p:cNvSpPr/>
            <p:nvPr/>
          </p:nvSpPr>
          <p:spPr>
            <a:xfrm>
              <a:off x="4907894" y="1507065"/>
              <a:ext cx="4271602" cy="150706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Internal Variability</a:t>
              </a:r>
            </a:p>
            <a:p>
              <a:pPr algn="ctr"/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Natural processes that cause short term changes in climate</a:t>
              </a:r>
            </a:p>
            <a:p>
              <a:pPr algn="ctr"/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Contributes 50-90% of the total uncertainty for the next decade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6200000">
              <a:off x="3994880" y="2084184"/>
              <a:ext cx="1507067" cy="352828"/>
            </a:xfrm>
            <a:prstGeom prst="triangle">
              <a:avLst/>
            </a:prstGeom>
            <a:gradFill>
              <a:lin ang="0" scaled="0"/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7334" y="2707220"/>
            <a:ext cx="4607496" cy="1464736"/>
            <a:chOff x="4572000" y="1507064"/>
            <a:chExt cx="4607496" cy="1507068"/>
          </a:xfrm>
        </p:grpSpPr>
        <p:sp>
          <p:nvSpPr>
            <p:cNvPr id="18" name="Rectangle 17"/>
            <p:cNvSpPr/>
            <p:nvPr/>
          </p:nvSpPr>
          <p:spPr>
            <a:xfrm>
              <a:off x="4907894" y="1507065"/>
              <a:ext cx="4271602" cy="150706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rgbClr val="1F497D"/>
                  </a:solidFill>
                </a:rPr>
                <a:t>Model Uncertainty</a:t>
              </a:r>
            </a:p>
            <a:p>
              <a:pPr algn="ctr"/>
              <a:r>
                <a:rPr lang="en-US" sz="1400" dirty="0" smtClean="0">
                  <a:solidFill>
                    <a:srgbClr val="1F497D"/>
                  </a:solidFill>
                </a:rPr>
                <a:t>Arises from incomplete understanding of Earth system processes and the representation of these in climate models</a:t>
              </a:r>
            </a:p>
            <a:p>
              <a:pPr algn="ctr"/>
              <a:r>
                <a:rPr lang="en-US" sz="1400" dirty="0" smtClean="0">
                  <a:solidFill>
                    <a:srgbClr val="1F497D"/>
                  </a:solidFill>
                </a:rPr>
                <a:t>Dominant after about a decade to 30 years</a:t>
              </a:r>
              <a:endParaRPr lang="en-US" sz="1400" dirty="0">
                <a:solidFill>
                  <a:srgbClr val="1F497D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16200000">
              <a:off x="3994881" y="2084183"/>
              <a:ext cx="1507067" cy="352830"/>
            </a:xfrm>
            <a:prstGeom prst="triangle">
              <a:avLst/>
            </a:prstGeom>
            <a:gradFill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1F497D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87333" y="4171956"/>
            <a:ext cx="4607496" cy="1015998"/>
            <a:chOff x="4572000" y="1507064"/>
            <a:chExt cx="4607496" cy="1507068"/>
          </a:xfrm>
          <a:effectLst/>
        </p:grpSpPr>
        <p:sp>
          <p:nvSpPr>
            <p:cNvPr id="21" name="Rectangle 20"/>
            <p:cNvSpPr/>
            <p:nvPr/>
          </p:nvSpPr>
          <p:spPr>
            <a:xfrm>
              <a:off x="4907894" y="1507065"/>
              <a:ext cx="4271602" cy="150706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rgbClr val="005400"/>
                  </a:solidFill>
                </a:rPr>
                <a:t>Scenario Uncertainty</a:t>
              </a:r>
            </a:p>
            <a:p>
              <a:pPr algn="ctr"/>
              <a:r>
                <a:rPr lang="en-US" sz="1400" dirty="0" smtClean="0">
                  <a:solidFill>
                    <a:srgbClr val="005400"/>
                  </a:solidFill>
                </a:rPr>
                <a:t>We do not know what the future will hold</a:t>
              </a:r>
            </a:p>
            <a:p>
              <a:pPr algn="ctr"/>
              <a:r>
                <a:rPr lang="en-US" sz="1400" dirty="0" smtClean="0">
                  <a:solidFill>
                    <a:srgbClr val="005400"/>
                  </a:solidFill>
                </a:rPr>
                <a:t>Dominant after about 50 years, but negligible over most land areas</a:t>
              </a:r>
              <a:endParaRPr lang="en-US" sz="1400" dirty="0">
                <a:solidFill>
                  <a:srgbClr val="005400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16200000">
              <a:off x="3994881" y="2084183"/>
              <a:ext cx="1507067" cy="352830"/>
            </a:xfrm>
            <a:prstGeom prst="triangle">
              <a:avLst/>
            </a:prstGeom>
            <a:gradFill>
              <a:lin ang="0" scaled="0"/>
            </a:gra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54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C45FE-1B1B-534D-B9E0-4BEDA07E75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(very) Brief Review of 2015 Downscaling Meeting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USGS-FAU Precipitation Downscaling Technical Meeting (June 2015)</a:t>
            </a:r>
          </a:p>
          <a:p>
            <a:pPr algn="just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://www.ces.fau.edu/usgs/downscaling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smtClean="0"/>
              <a:t>End Users would Benefit From:</a:t>
            </a:r>
          </a:p>
          <a:p>
            <a:pPr lvl="1" algn="just"/>
            <a:r>
              <a:rPr lang="en-US" dirty="0" smtClean="0"/>
              <a:t>A centralized online portal for where Florida global climate model (GCM) output could be easily obtained</a:t>
            </a:r>
          </a:p>
          <a:p>
            <a:pPr lvl="1" algn="just"/>
            <a:r>
              <a:rPr lang="en-US" dirty="0" smtClean="0"/>
              <a:t>Consistency in file types</a:t>
            </a:r>
          </a:p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Consistency in procedures for calculating uncertainty</a:t>
            </a:r>
          </a:p>
          <a:p>
            <a:pPr lvl="1" algn="just"/>
            <a:r>
              <a:rPr lang="en-US" dirty="0" smtClean="0"/>
              <a:t>Consistency in detailed, accurate, and informative metadata that accompany GCM downscaled output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617B6E-5624-0E40-85BE-56A4E6491C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2478" y="2571750"/>
            <a:ext cx="8682189" cy="3502025"/>
            <a:chOff x="292478" y="2746375"/>
            <a:chExt cx="8682189" cy="3502025"/>
          </a:xfr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7000">
                <a:schemeClr val="accent1">
                  <a:tint val="50000"/>
                  <a:shade val="100000"/>
                  <a:satMod val="3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/>
            <p:nvPr/>
          </p:nvSpPr>
          <p:spPr>
            <a:xfrm>
              <a:off x="292478" y="2746375"/>
              <a:ext cx="8682189" cy="79269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b="1" dirty="0" smtClean="0">
                  <a:solidFill>
                    <a:srgbClr val="1F497D"/>
                  </a:solidFill>
                </a:rPr>
                <a:t>Multi-Model Mean Change (MMM)</a:t>
              </a:r>
            </a:p>
            <a:p>
              <a:pPr algn="ctr"/>
              <a:endParaRPr lang="en-US" sz="1400" dirty="0">
                <a:solidFill>
                  <a:srgbClr val="1F497D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92478" y="3522133"/>
              <a:ext cx="8682189" cy="2726267"/>
            </a:xfrm>
            <a:prstGeom prst="snip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can we define uncertainty, and why do we want to?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2478" y="927842"/>
            <a:ext cx="8682188" cy="61164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First we need to understand uncertainty in order to reduce it or ensure it is reflected in effective decision-making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477" y="1647825"/>
            <a:ext cx="8682189" cy="762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There are approximately </a:t>
            </a:r>
            <a:r>
              <a:rPr lang="en-US" b="1" dirty="0" smtClean="0">
                <a:solidFill>
                  <a:srgbClr val="1F497D"/>
                </a:solidFill>
              </a:rPr>
              <a:t>7 billion </a:t>
            </a:r>
            <a:r>
              <a:rPr lang="en-US" dirty="0" smtClean="0">
                <a:solidFill>
                  <a:srgbClr val="1F497D"/>
                </a:solidFill>
              </a:rPr>
              <a:t>ways to define uncertainty, that range from simple (the range of all changes across the models) to complex (Bayesian approaches, etc.)</a:t>
            </a:r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8000" y="3063876"/>
            <a:ext cx="8249580" cy="2867978"/>
            <a:chOff x="508000" y="3492501"/>
            <a:chExt cx="8249580" cy="2613977"/>
          </a:xfrm>
        </p:grpSpPr>
        <p:sp>
          <p:nvSpPr>
            <p:cNvPr id="18" name="Rectangle 17"/>
            <p:cNvSpPr/>
            <p:nvPr/>
          </p:nvSpPr>
          <p:spPr>
            <a:xfrm>
              <a:off x="508000" y="4216400"/>
              <a:ext cx="8249579" cy="18900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508000" y="3492501"/>
              <a:ext cx="8249580" cy="723900"/>
            </a:xfrm>
            <a:prstGeom prst="trapezoid">
              <a:avLst>
                <a:gd name="adj" fmla="val 10689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8000" y="4041775"/>
            <a:ext cx="2714626" cy="1890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Coefficient of Variation</a:t>
            </a:r>
          </a:p>
          <a:p>
            <a:pPr algn="ctr"/>
            <a:endParaRPr lang="en-US" sz="10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Standard deviation about the mean divided by the MMM change</a:t>
            </a:r>
          </a:p>
          <a:p>
            <a:pPr algn="ctr"/>
            <a:endParaRPr lang="en-US" sz="10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Degree of model agreement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677983"/>
              </p:ext>
            </p:extLst>
          </p:nvPr>
        </p:nvGraphicFramePr>
        <p:xfrm>
          <a:off x="2981866" y="3151126"/>
          <a:ext cx="3088732" cy="62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2273300" imgH="457200" progId="Equation.3">
                  <p:embed/>
                </p:oleObj>
              </mc:Choice>
              <mc:Fallback>
                <p:oleObj name="Equation" r:id="rId4" imgW="2273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1866" y="3151126"/>
                        <a:ext cx="3088732" cy="62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478" y="6006584"/>
            <a:ext cx="868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Similar to </a:t>
            </a:r>
            <a:r>
              <a:rPr lang="en-US" dirty="0" err="1" smtClean="0"/>
              <a:t>Vavrus</a:t>
            </a:r>
            <a:r>
              <a:rPr lang="en-US" dirty="0" smtClean="0"/>
              <a:t> et al. 2015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22626" y="4041776"/>
            <a:ext cx="2847972" cy="189007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Model Agreement</a:t>
            </a:r>
            <a:endParaRPr lang="en-US" sz="1600" b="1" dirty="0">
              <a:solidFill>
                <a:schemeClr val="tx2"/>
              </a:solidFill>
            </a:endParaRPr>
          </a:p>
          <a:p>
            <a:pPr algn="ctr"/>
            <a:endParaRPr lang="en-US" sz="1000" dirty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Percent of models that agree on the sign of the change</a:t>
            </a:r>
            <a:endParaRPr lang="en-US" sz="1600" dirty="0">
              <a:solidFill>
                <a:schemeClr val="tx2"/>
              </a:solidFill>
            </a:endParaRPr>
          </a:p>
          <a:p>
            <a:pPr algn="ctr"/>
            <a:endParaRPr lang="en-US" sz="1000" dirty="0">
              <a:solidFill>
                <a:schemeClr val="tx2"/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Measure of Robustness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0598" y="4041776"/>
            <a:ext cx="2686982" cy="1890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Bootstrapping</a:t>
            </a:r>
          </a:p>
          <a:p>
            <a:pPr algn="ctr"/>
            <a:endParaRPr lang="en-US" sz="10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Randomly re-sample original data 1000 times to create 1000 new sets of projections</a:t>
            </a:r>
          </a:p>
          <a:p>
            <a:pPr algn="ctr"/>
            <a:endParaRPr lang="en-US" sz="100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Quantitative Uncertainty Bounds</a:t>
            </a:r>
          </a:p>
        </p:txBody>
      </p:sp>
    </p:spTree>
    <p:extLst>
      <p:ext uri="{BB962C8B-B14F-4D97-AF65-F5344CB8AC3E}">
        <p14:creationId xmlns:p14="http://schemas.microsoft.com/office/powerpoint/2010/main" val="24383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Now what?  </a:t>
            </a:r>
            <a:br>
              <a:rPr lang="en-US" sz="2400" dirty="0" smtClean="0"/>
            </a:br>
            <a:r>
              <a:rPr lang="en-US" sz="2400" dirty="0" smtClean="0"/>
              <a:t>Plus needs identified by the Workshop on Increasing Confidence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3908" y="879263"/>
            <a:ext cx="8626493" cy="243861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Future </a:t>
            </a:r>
            <a:r>
              <a:rPr lang="en-US" sz="2400" b="1" dirty="0" smtClean="0">
                <a:solidFill>
                  <a:srgbClr val="1F497D"/>
                </a:solidFill>
              </a:rPr>
              <a:t>Directions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Using </a:t>
            </a:r>
            <a:r>
              <a:rPr lang="en-US" dirty="0">
                <a:solidFill>
                  <a:srgbClr val="1F497D"/>
                </a:solidFill>
              </a:rPr>
              <a:t>a high-resolution global climate model </a:t>
            </a:r>
            <a:r>
              <a:rPr lang="en-US" dirty="0" smtClean="0">
                <a:solidFill>
                  <a:srgbClr val="1F497D"/>
                </a:solidFill>
              </a:rPr>
              <a:t>and focus on uncertainty surrounding natural variability</a:t>
            </a:r>
            <a:endParaRPr lang="en-US" dirty="0">
              <a:solidFill>
                <a:srgbClr val="1F497D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Determine </a:t>
            </a:r>
            <a:r>
              <a:rPr lang="en-US" dirty="0">
                <a:solidFill>
                  <a:srgbClr val="1F497D"/>
                </a:solidFill>
              </a:rPr>
              <a:t>which models best represent the global drivers important for Florida precipitation to use in our “culled” set of </a:t>
            </a:r>
            <a:r>
              <a:rPr lang="en-US" dirty="0" smtClean="0">
                <a:solidFill>
                  <a:srgbClr val="1F497D"/>
                </a:solidFill>
              </a:rPr>
              <a:t>models, focusing on the important parameters identified by climate data users, and determine a useful subset of models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We have now quantified uncertainty, but users need to know what the changes in physical processes are that lead to these changes in precipitation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908" y="3444875"/>
            <a:ext cx="8626493" cy="282575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Some common needs and topics identified by workshop attendees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 case study groups:  Ecological Modeling and the Western Everglades Restoration Project (WERP)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More communication:  Further education, a glossary of common terms, and methodology that spans disciplines, credible assessment of climate models used, climatologist expert guidance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Time-series data, a “decision matrix”, a subset of models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Many parameters highlighted, but dry events or drought was highlighted as a priority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Climate data on a 2km x 2km grid on hourly to daily temporal resolutions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0435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1F497D"/>
                </a:solidFill>
              </a:rPr>
              <a:t>Thank You!</a:t>
            </a:r>
            <a:endParaRPr lang="en-US" sz="6600" b="1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907" y="3537964"/>
            <a:ext cx="8626493" cy="157563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What time-scales, spatial resolution(s), and parameters would you be interested in predictions or projections of, and how does uncertainty come into play in your work?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C45FE-1B1B-534D-B9E0-4BEDA07E752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62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Johnna Infanti - Background</a:t>
            </a:r>
            <a:endParaRPr lang="en-US" b="1" dirty="0"/>
          </a:p>
        </p:txBody>
      </p:sp>
      <p:pic>
        <p:nvPicPr>
          <p:cNvPr id="4" name="Picture 3" descr="27884fe944a30db412e5ccdcd4e53ea1_united-states-of-america-map-clipart-map-of-us-states_600-379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2" y="766769"/>
            <a:ext cx="8193720" cy="5175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17949" y="2026143"/>
            <a:ext cx="1297545" cy="3916326"/>
            <a:chOff x="7017949" y="2330937"/>
            <a:chExt cx="1297545" cy="3916326"/>
          </a:xfrm>
        </p:grpSpPr>
        <p:sp>
          <p:nvSpPr>
            <p:cNvPr id="6" name="7-Point Star 5"/>
            <p:cNvSpPr/>
            <p:nvPr/>
          </p:nvSpPr>
          <p:spPr>
            <a:xfrm>
              <a:off x="7302334" y="5742806"/>
              <a:ext cx="504457" cy="504457"/>
            </a:xfrm>
            <a:prstGeom prst="star7">
              <a:avLst>
                <a:gd name="adj" fmla="val 14711"/>
                <a:gd name="hf" fmla="val 102572"/>
                <a:gd name="vf" fmla="val 10521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017949" y="2330937"/>
              <a:ext cx="1297545" cy="3670357"/>
            </a:xfrm>
            <a:custGeom>
              <a:avLst/>
              <a:gdLst>
                <a:gd name="connsiteX0" fmla="*/ 1297545 w 1297545"/>
                <a:gd name="connsiteY0" fmla="*/ 0 h 3670357"/>
                <a:gd name="connsiteX1" fmla="*/ 1001806 w 1297545"/>
                <a:gd name="connsiteY1" fmla="*/ 347901 h 3670357"/>
                <a:gd name="connsiteX2" fmla="*/ 810445 w 1297545"/>
                <a:gd name="connsiteY2" fmla="*/ 626222 h 3670357"/>
                <a:gd name="connsiteX3" fmla="*/ 619084 w 1297545"/>
                <a:gd name="connsiteY3" fmla="*/ 939333 h 3670357"/>
                <a:gd name="connsiteX4" fmla="*/ 497309 w 1297545"/>
                <a:gd name="connsiteY4" fmla="*/ 1391605 h 3670357"/>
                <a:gd name="connsiteX5" fmla="*/ 497309 w 1297545"/>
                <a:gd name="connsiteY5" fmla="*/ 1809086 h 3670357"/>
                <a:gd name="connsiteX6" fmla="*/ 340741 w 1297545"/>
                <a:gd name="connsiteY6" fmla="*/ 2104802 h 3670357"/>
                <a:gd name="connsiteX7" fmla="*/ 114588 w 1297545"/>
                <a:gd name="connsiteY7" fmla="*/ 2487493 h 3670357"/>
                <a:gd name="connsiteX8" fmla="*/ 10209 w 1297545"/>
                <a:gd name="connsiteY8" fmla="*/ 2835394 h 3670357"/>
                <a:gd name="connsiteX9" fmla="*/ 358138 w 1297545"/>
                <a:gd name="connsiteY9" fmla="*/ 3305060 h 3670357"/>
                <a:gd name="connsiteX10" fmla="*/ 514706 w 1297545"/>
                <a:gd name="connsiteY10" fmla="*/ 3670357 h 367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7545" h="3670357">
                  <a:moveTo>
                    <a:pt x="1297545" y="0"/>
                  </a:moveTo>
                  <a:cubicBezTo>
                    <a:pt x="1190267" y="121765"/>
                    <a:pt x="1082989" y="243531"/>
                    <a:pt x="1001806" y="347901"/>
                  </a:cubicBezTo>
                  <a:cubicBezTo>
                    <a:pt x="920623" y="452271"/>
                    <a:pt x="874232" y="527650"/>
                    <a:pt x="810445" y="626222"/>
                  </a:cubicBezTo>
                  <a:cubicBezTo>
                    <a:pt x="746658" y="724794"/>
                    <a:pt x="671273" y="811769"/>
                    <a:pt x="619084" y="939333"/>
                  </a:cubicBezTo>
                  <a:cubicBezTo>
                    <a:pt x="566895" y="1066897"/>
                    <a:pt x="517605" y="1246646"/>
                    <a:pt x="497309" y="1391605"/>
                  </a:cubicBezTo>
                  <a:cubicBezTo>
                    <a:pt x="477013" y="1536564"/>
                    <a:pt x="523404" y="1690220"/>
                    <a:pt x="497309" y="1809086"/>
                  </a:cubicBezTo>
                  <a:cubicBezTo>
                    <a:pt x="471214" y="1927952"/>
                    <a:pt x="404528" y="1991734"/>
                    <a:pt x="340741" y="2104802"/>
                  </a:cubicBezTo>
                  <a:cubicBezTo>
                    <a:pt x="276954" y="2217870"/>
                    <a:pt x="169677" y="2365728"/>
                    <a:pt x="114588" y="2487493"/>
                  </a:cubicBezTo>
                  <a:cubicBezTo>
                    <a:pt x="59499" y="2609258"/>
                    <a:pt x="-30383" y="2699133"/>
                    <a:pt x="10209" y="2835394"/>
                  </a:cubicBezTo>
                  <a:cubicBezTo>
                    <a:pt x="50801" y="2971655"/>
                    <a:pt x="274055" y="3165899"/>
                    <a:pt x="358138" y="3305060"/>
                  </a:cubicBezTo>
                  <a:cubicBezTo>
                    <a:pt x="442221" y="3444221"/>
                    <a:pt x="514706" y="3670357"/>
                    <a:pt x="514706" y="3670357"/>
                  </a:cubicBezTo>
                </a:path>
              </a:pathLst>
            </a:custGeom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02198" y="1747822"/>
            <a:ext cx="4804619" cy="765382"/>
            <a:chOff x="3702198" y="2052616"/>
            <a:chExt cx="4804619" cy="765382"/>
          </a:xfrm>
        </p:grpSpPr>
        <p:sp>
          <p:nvSpPr>
            <p:cNvPr id="5" name="7-Point Star 4"/>
            <p:cNvSpPr/>
            <p:nvPr/>
          </p:nvSpPr>
          <p:spPr>
            <a:xfrm>
              <a:off x="8002360" y="2052616"/>
              <a:ext cx="504457" cy="504457"/>
            </a:xfrm>
            <a:prstGeom prst="star7">
              <a:avLst>
                <a:gd name="adj" fmla="val 14711"/>
                <a:gd name="hf" fmla="val 102572"/>
                <a:gd name="vf" fmla="val 10521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02198" y="2070010"/>
              <a:ext cx="4070765" cy="7479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University of Massachusetts (Lowell)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B.S. in Atmospheric Science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48517" y="5168687"/>
            <a:ext cx="4801416" cy="10926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University of Miami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PhD in Meteorology and Physical Oceanography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Research Focus: Seasonal Climate Prediction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85067" y="4168387"/>
            <a:ext cx="1034595" cy="876613"/>
            <a:chOff x="5530693" y="5755820"/>
            <a:chExt cx="1316172" cy="1115194"/>
          </a:xfrm>
        </p:grpSpPr>
        <p:pic>
          <p:nvPicPr>
            <p:cNvPr id="13" name="Picture 12" descr="4e888ecbde88749e0d95abcdd6476a8f_men-bathroom-sign-clipart-bathroom-sign-man-clipart_660-660.jpe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394" l="25455" r="79848">
                          <a14:foregroundMark x1="66667" y1="71515" x2="66667" y2="71515"/>
                          <a14:foregroundMark x1="63030" y1="9242" x2="63030" y2="9242"/>
                          <a14:foregroundMark x1="36667" y1="11364" x2="36667" y2="11364"/>
                          <a14:foregroundMark x1="49091" y1="10000" x2="49091" y2="10000"/>
                          <a14:backgroundMark x1="43939" y1="74394" x2="43939" y2="743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6" r="29753"/>
            <a:stretch/>
          </p:blipFill>
          <p:spPr>
            <a:xfrm flipH="1">
              <a:off x="6028267" y="5755820"/>
              <a:ext cx="457200" cy="1102179"/>
            </a:xfrm>
            <a:prstGeom prst="rect">
              <a:avLst/>
            </a:prstGeom>
          </p:spPr>
        </p:pic>
        <p:pic>
          <p:nvPicPr>
            <p:cNvPr id="14" name="Picture 13" descr="when-you-save-them-to-your-computer-they-will-be-the-original-full-lvhcYw-clipart.gif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40" l="0" r="99250">
                          <a14:foregroundMark x1="49500" y1="9844" x2="49500" y2="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0693" y="5755820"/>
              <a:ext cx="535507" cy="11151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784" y="6421417"/>
              <a:ext cx="381081" cy="43658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171292" y="4891693"/>
            <a:ext cx="4801416" cy="10926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PACE Post-Doctoral Fellowship (Current)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University of Miami, Florida Atlantic University, and USGS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20170930_113339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/>
          <a:stretch/>
        </p:blipFill>
        <p:spPr>
          <a:xfrm rot="5400000">
            <a:off x="1049487" y="2291037"/>
            <a:ext cx="2979061" cy="182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09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PACE Postdoctoral Fellowship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u="sng" dirty="0" smtClean="0"/>
              <a:t>P</a:t>
            </a:r>
            <a:r>
              <a:rPr lang="en-US" sz="2800" b="1" dirty="0" smtClean="0"/>
              <a:t>ostdocs </a:t>
            </a:r>
            <a:r>
              <a:rPr lang="en-US" sz="2800" b="1" u="sng" dirty="0" smtClean="0"/>
              <a:t>A</a:t>
            </a:r>
            <a:r>
              <a:rPr lang="en-US" sz="2800" b="1" dirty="0" smtClean="0"/>
              <a:t>pplying </a:t>
            </a:r>
            <a:r>
              <a:rPr lang="en-US" sz="2800" b="1" u="sng" dirty="0" smtClean="0"/>
              <a:t>C</a:t>
            </a:r>
            <a:r>
              <a:rPr lang="en-US" sz="2800" b="1" dirty="0" smtClean="0"/>
              <a:t>limate </a:t>
            </a:r>
            <a:r>
              <a:rPr lang="en-US" sz="2800" b="1" u="sng" dirty="0" smtClean="0"/>
              <a:t>E</a:t>
            </a:r>
            <a:r>
              <a:rPr lang="en-US" sz="2800" b="1" dirty="0" smtClean="0"/>
              <a:t>xpertise)</a:t>
            </a:r>
            <a:endParaRPr lang="en-US" sz="2800" b="1" dirty="0"/>
          </a:p>
        </p:txBody>
      </p:sp>
      <p:pic>
        <p:nvPicPr>
          <p:cNvPr id="5" name="Picture 4" descr="Screen Shot 2017-04-11 at 5.0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316563"/>
            <a:ext cx="49149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55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University Corporation for Atmospheric Research 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Cooperative Programs for the Advancement of Earth System Science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05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Goal:  </a:t>
            </a:r>
            <a:r>
              <a:rPr lang="en-US" dirty="0" smtClean="0">
                <a:solidFill>
                  <a:srgbClr val="1F497D"/>
                </a:solidFill>
              </a:rPr>
              <a:t>Grow the pool of scientists qualified to transfer advances In climate science and climate prediction into climate-related decision framework(s) and decision tools</a:t>
            </a:r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08863" y="4064243"/>
            <a:ext cx="7126274" cy="2182864"/>
            <a:chOff x="1228829" y="4148672"/>
            <a:chExt cx="7126274" cy="2182864"/>
          </a:xfrm>
        </p:grpSpPr>
        <p:grpSp>
          <p:nvGrpSpPr>
            <p:cNvPr id="11" name="Group 10"/>
            <p:cNvGrpSpPr/>
            <p:nvPr/>
          </p:nvGrpSpPr>
          <p:grpSpPr>
            <a:xfrm>
              <a:off x="1228829" y="4148672"/>
              <a:ext cx="7126274" cy="1586424"/>
              <a:chOff x="1228829" y="4148672"/>
              <a:chExt cx="7126274" cy="1586424"/>
            </a:xfrm>
          </p:grpSpPr>
          <p:pic>
            <p:nvPicPr>
              <p:cNvPr id="8" name="Picture 7" descr="USGS_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6949" l="0" r="100000">
                            <a14:foregroundMark x1="60750" y1="43729" x2="60750" y2="43729"/>
                            <a14:foregroundMark x1="43500" y1="32881" x2="43500" y2="32881"/>
                            <a14:foregroundMark x1="11750" y1="54576" x2="11750" y2="54576"/>
                            <a14:foregroundMark x1="12750" y1="7119" x2="12750" y2="7119"/>
                            <a14:foregroundMark x1="95125" y1="43390" x2="95125" y2="43390"/>
                            <a14:foregroundMark x1="16750" y1="31186" x2="16750" y2="31186"/>
                            <a14:foregroundMark x1="750" y1="25085" x2="750" y2="25085"/>
                            <a14:foregroundMark x1="1375" y1="36949" x2="1375" y2="36949"/>
                            <a14:foregroundMark x1="21500" y1="38305" x2="21500" y2="38305"/>
                            <a14:foregroundMark x1="22125" y1="49831" x2="22125" y2="49831"/>
                            <a14:foregroundMark x1="2875" y1="90847" x2="2875" y2="90847"/>
                            <a14:foregroundMark x1="4750" y1="89831" x2="4750" y2="89831"/>
                            <a14:foregroundMark x1="10125" y1="79661" x2="10125" y2="79661"/>
                            <a14:foregroundMark x1="9375" y1="88814" x2="9375" y2="88814"/>
                            <a14:foregroundMark x1="11000" y1="91525" x2="11000" y2="91525"/>
                            <a14:foregroundMark x1="15625" y1="88136" x2="15625" y2="88136"/>
                            <a14:foregroundMark x1="20125" y1="88136" x2="20125" y2="88136"/>
                            <a14:foregroundMark x1="24000" y1="91525" x2="24000" y2="91525"/>
                            <a14:foregroundMark x1="30125" y1="86102" x2="30125" y2="86102"/>
                            <a14:foregroundMark x1="32000" y1="87797" x2="32000" y2="87797"/>
                            <a14:foregroundMark x1="36750" y1="86780" x2="36750" y2="86780"/>
                            <a14:foregroundMark x1="40750" y1="89831" x2="40750" y2="89831"/>
                            <a14:foregroundMark x1="46750" y1="88814" x2="46750" y2="88814"/>
                            <a14:foregroundMark x1="51125" y1="87797" x2="51125" y2="87797"/>
                            <a14:foregroundMark x1="54875" y1="92881" x2="54875" y2="92881"/>
                            <a14:foregroundMark x1="59250" y1="89492" x2="59250" y2="89492"/>
                            <a14:foregroundMark x1="63375" y1="88475" x2="63375" y2="88475"/>
                            <a14:foregroundMark x1="68250" y1="88814" x2="68250" y2="88814"/>
                            <a14:foregroundMark x1="68750" y1="79661" x2="68750" y2="79661"/>
                            <a14:foregroundMark x1="70500" y1="86780" x2="70500" y2="86780"/>
                            <a14:foregroundMark x1="74125" y1="88814" x2="74125" y2="88814"/>
                            <a14:foregroundMark x1="80875" y1="92542" x2="80875" y2="92542"/>
                            <a14:foregroundMark x1="86125" y1="90847" x2="86125" y2="90847"/>
                            <a14:foregroundMark x1="91000" y1="86441" x2="91000" y2="86441"/>
                            <a14:foregroundMark x1="94625" y1="82712" x2="94625" y2="82712"/>
                            <a14:foregroundMark x1="96500" y1="85085" x2="96500" y2="85085"/>
                            <a14:backgroundMark x1="12625" y1="86441" x2="12625" y2="86441"/>
                            <a14:backgroundMark x1="25375" y1="86441" x2="25375" y2="86441"/>
                            <a14:backgroundMark x1="33625" y1="89153" x2="33625" y2="89153"/>
                            <a14:backgroundMark x1="42125" y1="91525" x2="42125" y2="91525"/>
                            <a14:backgroundMark x1="55625" y1="90847" x2="55625" y2="90847"/>
                            <a14:backgroundMark x1="64625" y1="88814" x2="64625" y2="88814"/>
                            <a14:backgroundMark x1="75500" y1="88136" x2="75500" y2="88136"/>
                            <a14:backgroundMark x1="87500" y1="89831" x2="87500" y2="89831"/>
                            <a14:backgroundMark x1="96875" y1="88814" x2="96875" y2="888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662" y="4494953"/>
                <a:ext cx="2438400" cy="899160"/>
              </a:xfrm>
              <a:prstGeom prst="rect">
                <a:avLst/>
              </a:prstGeom>
            </p:spPr>
          </p:pic>
          <p:pic>
            <p:nvPicPr>
              <p:cNvPr id="9" name="Picture 8" descr="FAU-logo-cl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6150" y="4148672"/>
                <a:ext cx="2458953" cy="1586424"/>
              </a:xfrm>
              <a:prstGeom prst="rect">
                <a:avLst/>
              </a:prstGeom>
            </p:spPr>
          </p:pic>
          <p:pic>
            <p:nvPicPr>
              <p:cNvPr id="10" name="Picture 9" descr="UM_endor_RSMAS_cmyk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8829" y="4494953"/>
                <a:ext cx="2022348" cy="913253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228829" y="5341938"/>
              <a:ext cx="202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Ben </a:t>
              </a:r>
              <a:r>
                <a:rPr lang="en-US" dirty="0" err="1" smtClean="0">
                  <a:solidFill>
                    <a:srgbClr val="1F497D"/>
                  </a:solidFill>
                </a:rPr>
                <a:t>Kirtman</a:t>
              </a:r>
              <a:endParaRPr lang="en-US" dirty="0" smtClean="0">
                <a:solidFill>
                  <a:srgbClr val="1F497D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4662" y="5408206"/>
              <a:ext cx="2513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Nick </a:t>
              </a:r>
              <a:r>
                <a:rPr lang="en-US" dirty="0" err="1" smtClean="0">
                  <a:solidFill>
                    <a:srgbClr val="1F497D"/>
                  </a:solidFill>
                </a:rPr>
                <a:t>Aumen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Dorothy </a:t>
              </a:r>
              <a:r>
                <a:rPr lang="en-US" dirty="0" err="1" smtClean="0">
                  <a:solidFill>
                    <a:srgbClr val="1F497D"/>
                  </a:solidFill>
                </a:rPr>
                <a:t>Sifuentes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John </a:t>
              </a:r>
              <a:r>
                <a:rPr lang="en-US" dirty="0" err="1" smtClean="0">
                  <a:solidFill>
                    <a:srgbClr val="1F497D"/>
                  </a:solidFill>
                </a:rPr>
                <a:t>Stamm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8276" y="5371049"/>
              <a:ext cx="202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Colin </a:t>
              </a:r>
              <a:r>
                <a:rPr lang="en-US" dirty="0" err="1" smtClean="0">
                  <a:solidFill>
                    <a:srgbClr val="1F497D"/>
                  </a:solidFill>
                </a:rPr>
                <a:t>Polsky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2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270000" y="2273249"/>
            <a:ext cx="6604000" cy="2827270"/>
          </a:xfrm>
          <a:prstGeom prst="downArrow">
            <a:avLst>
              <a:gd name="adj1" fmla="val 69136"/>
              <a:gd name="adj2" fmla="val 34416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1932"/>
          </a:xfrm>
        </p:spPr>
        <p:txBody>
          <a:bodyPr/>
          <a:lstStyle/>
          <a:p>
            <a:r>
              <a:rPr lang="en-US" sz="2400" dirty="0" smtClean="0"/>
              <a:t>What are we trying to do</a:t>
            </a:r>
            <a:r>
              <a:rPr lang="en-US" sz="2400" dirty="0"/>
              <a:t>?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000" b="0" dirty="0" smtClean="0"/>
              <a:t>Focus on </a:t>
            </a:r>
            <a:r>
              <a:rPr lang="en-US" sz="2000" dirty="0" smtClean="0"/>
              <a:t>precipitation</a:t>
            </a:r>
            <a:r>
              <a:rPr lang="en-US" sz="2000" b="0" dirty="0" smtClean="0"/>
              <a:t> predictions and projections across time-scales for </a:t>
            </a:r>
            <a:r>
              <a:rPr lang="en-US" sz="2000" dirty="0" smtClean="0"/>
              <a:t>Everglades restoration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92478" y="1472926"/>
            <a:ext cx="8559044" cy="5914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Define </a:t>
            </a:r>
            <a:r>
              <a:rPr lang="en-US" sz="2400" b="1" dirty="0" smtClean="0">
                <a:solidFill>
                  <a:srgbClr val="1F497D"/>
                </a:solidFill>
              </a:rPr>
              <a:t>uncertainty</a:t>
            </a:r>
            <a:r>
              <a:rPr lang="en-US" sz="2400" dirty="0" smtClean="0">
                <a:solidFill>
                  <a:srgbClr val="1F497D"/>
                </a:solidFill>
              </a:rPr>
              <a:t> across time-scales and spatially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478" y="2273248"/>
            <a:ext cx="2767282" cy="156241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Better communicate </a:t>
            </a:r>
            <a:r>
              <a:rPr lang="en-US" b="1" dirty="0" smtClean="0">
                <a:solidFill>
                  <a:srgbClr val="1F497D"/>
                </a:solidFill>
              </a:rPr>
              <a:t>uncertainty</a:t>
            </a:r>
            <a:r>
              <a:rPr lang="en-US" dirty="0" smtClean="0">
                <a:solidFill>
                  <a:srgbClr val="1F497D"/>
                </a:solidFill>
              </a:rPr>
              <a:t> to user groups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8359" y="2273248"/>
            <a:ext cx="2767282" cy="156241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Provide tailored representations of future precipitation and </a:t>
            </a:r>
            <a:r>
              <a:rPr lang="en-US" b="1" dirty="0" smtClean="0">
                <a:solidFill>
                  <a:srgbClr val="1F497D"/>
                </a:solidFill>
              </a:rPr>
              <a:t>uncertainty</a:t>
            </a:r>
            <a:r>
              <a:rPr lang="en-US" dirty="0" smtClean="0">
                <a:solidFill>
                  <a:srgbClr val="1F497D"/>
                </a:solidFill>
              </a:rPr>
              <a:t> to users, based on their needs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240" y="2273248"/>
            <a:ext cx="2767282" cy="156241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Reduce the </a:t>
            </a:r>
            <a:r>
              <a:rPr lang="en-US" b="1" dirty="0" smtClean="0">
                <a:solidFill>
                  <a:srgbClr val="1F497D"/>
                </a:solidFill>
              </a:rPr>
              <a:t>uncertainty</a:t>
            </a:r>
            <a:r>
              <a:rPr lang="en-US" dirty="0" smtClean="0">
                <a:solidFill>
                  <a:srgbClr val="1F497D"/>
                </a:solidFill>
              </a:rPr>
              <a:t> associated with future precipitation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478" y="5092757"/>
            <a:ext cx="8559044" cy="8746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1F497D"/>
                </a:solidFill>
              </a:rPr>
              <a:t>Increase </a:t>
            </a:r>
            <a:r>
              <a:rPr lang="en-US" sz="2000" b="1" dirty="0" smtClean="0">
                <a:solidFill>
                  <a:srgbClr val="1F497D"/>
                </a:solidFill>
              </a:rPr>
              <a:t>credibility </a:t>
            </a:r>
            <a:r>
              <a:rPr lang="en-US" sz="2000" dirty="0" smtClean="0">
                <a:solidFill>
                  <a:srgbClr val="1F497D"/>
                </a:solidFill>
              </a:rPr>
              <a:t>and</a:t>
            </a:r>
            <a:r>
              <a:rPr lang="en-US" sz="2000" b="1" dirty="0" smtClean="0">
                <a:solidFill>
                  <a:srgbClr val="1F497D"/>
                </a:solidFill>
              </a:rPr>
              <a:t> salience</a:t>
            </a:r>
            <a:r>
              <a:rPr lang="en-US" sz="2000" dirty="0" smtClean="0">
                <a:solidFill>
                  <a:srgbClr val="1F497D"/>
                </a:solidFill>
              </a:rPr>
              <a:t> of climate model data</a:t>
            </a:r>
          </a:p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“Bridge the Gap” between climate scientists and climate data users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617B6E-5624-0E40-85BE-56A4E6491C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achieve these goals?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625" y="904875"/>
            <a:ext cx="8509000" cy="762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Presentations that include information and education on climate data, and results from current scientific projects – Audience comments, ideas, and needs are important!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625" y="1819275"/>
            <a:ext cx="8509000" cy="762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</a:rPr>
              <a:t>USGS-CES Workshop on Increasing Confidence in Precipitation Projections for Everglades Restoration:  </a:t>
            </a:r>
            <a:r>
              <a:rPr lang="en-US" dirty="0" smtClean="0">
                <a:solidFill>
                  <a:srgbClr val="1F497D"/>
                </a:solidFill>
                <a:hlinkClick r:id="rId2"/>
              </a:rPr>
              <a:t>http://www.ces.fau.edu/usgs/downscaling-2.0/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681194"/>
            <a:ext cx="9144000" cy="67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about scientific research goals?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1625" y="3454400"/>
            <a:ext cx="8509000" cy="2851150"/>
            <a:chOff x="301625" y="3454400"/>
            <a:chExt cx="8509000" cy="2851150"/>
          </a:xfrm>
        </p:grpSpPr>
        <p:sp>
          <p:nvSpPr>
            <p:cNvPr id="8" name="Rectangle 7"/>
            <p:cNvSpPr/>
            <p:nvPr/>
          </p:nvSpPr>
          <p:spPr>
            <a:xfrm>
              <a:off x="301625" y="3454400"/>
              <a:ext cx="8509000" cy="6477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Characterize, quantify, and reduce the uncertainties surrounding precipitation projections for south Florida from days to decades (internal revision)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625" y="4188883"/>
              <a:ext cx="8509000" cy="6477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Determine a subset of “best models” based on user parameters of interest 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1625" y="4923366"/>
              <a:ext cx="8509000" cy="6477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Does a high-resolution global model better represent natural variability of Florida precipitation, thus reducing this uncertainty?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1625" y="5657850"/>
              <a:ext cx="8509000" cy="6477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1F497D"/>
                  </a:solidFill>
                </a:rPr>
                <a:t>Determine if changes in large-scale climate drivers (such as El Niño, the Pacific Decadal Oscillation, etc.) are leading to shifts in Florida rainfall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1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Crash Course:  Climate Models and Climate Modeling</a:t>
            </a:r>
            <a:endParaRPr lang="en-US" sz="3200" dirty="0"/>
          </a:p>
        </p:txBody>
      </p:sp>
      <p:pic>
        <p:nvPicPr>
          <p:cNvPr id="4" name="Content Placeholder 3" descr="ucar_model_inpu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321"/>
          <a:stretch/>
        </p:blipFill>
        <p:spPr>
          <a:xfrm>
            <a:off x="77361" y="672353"/>
            <a:ext cx="3621514" cy="3589026"/>
          </a:xfrm>
        </p:spPr>
      </p:pic>
      <p:sp>
        <p:nvSpPr>
          <p:cNvPr id="5" name="Rectangle 4"/>
          <p:cNvSpPr/>
          <p:nvPr/>
        </p:nvSpPr>
        <p:spPr>
          <a:xfrm>
            <a:off x="77361" y="4437336"/>
            <a:ext cx="4408480" cy="914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Climate Models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Incorporate data about Earth’s natural processes to simulate the climate system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952" y="4437336"/>
            <a:ext cx="4408480" cy="914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Data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P</a:t>
            </a:r>
            <a:r>
              <a:rPr lang="en-US" sz="1400" dirty="0" smtClean="0">
                <a:solidFill>
                  <a:schemeClr val="tx2"/>
                </a:solidFill>
              </a:rPr>
              <a:t>recipitation, temperature, etc. is produced on hourly to monthly time-steps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3952" y="5393124"/>
            <a:ext cx="4408480" cy="914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Climate Modelers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Analyze and interpret that data to determine the statistics of weather, or the deviation from the mean (climatology)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24" y="5409278"/>
            <a:ext cx="4408480" cy="9144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Experiments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Experiments can include natural factors,  natural and anthropogenic factors, or a variety of different queries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C45FE-1B1B-534D-B9E0-4BEDA07E752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climateSyste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50" y="777875"/>
            <a:ext cx="5154644" cy="34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398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 </a:t>
            </a:r>
            <a:r>
              <a:rPr lang="en-US" sz="2400" dirty="0" smtClean="0"/>
              <a:t>Incredibly Important Topic:  </a:t>
            </a:r>
            <a:r>
              <a:rPr lang="en-US" sz="2400" b="1" dirty="0" smtClean="0"/>
              <a:t>What are climate projections?  What are climate predictions?  What is the difference?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3085" y="880998"/>
            <a:ext cx="4292537" cy="13729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Climate Prediction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Something will happen in the future based on what is known today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Initial Condition Problem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3221" y="880998"/>
            <a:ext cx="4292537" cy="13729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Climate Projection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Something will happen in the future based on assumptions about how the future could develop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Boundary Condition Problem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85" y="2320933"/>
            <a:ext cx="429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EXAMPLE – El Niño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9" name="Picture 8" descr="El-nin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9" y="2682728"/>
            <a:ext cx="3429492" cy="1649253"/>
          </a:xfrm>
          <a:prstGeom prst="rect">
            <a:avLst/>
          </a:prstGeom>
        </p:spPr>
      </p:pic>
      <p:pic>
        <p:nvPicPr>
          <p:cNvPr id="10" name="Picture 9" descr="ElNino_Teleconnec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8456" y="4384166"/>
            <a:ext cx="3240878" cy="1957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367100"/>
            <a:ext cx="45719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Representative Concentration Pathways (RCPs)</a:t>
            </a:r>
          </a:p>
          <a:p>
            <a:pPr algn="ctr"/>
            <a:r>
              <a:rPr lang="en-US" dirty="0" smtClean="0">
                <a:solidFill>
                  <a:srgbClr val="1F497D"/>
                </a:solidFill>
              </a:rPr>
              <a:t>Emissions levels determine temperature rises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4" name="Picture 13" descr="CS_average_annual_temp_global_V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2" t="10483"/>
          <a:stretch/>
        </p:blipFill>
        <p:spPr>
          <a:xfrm>
            <a:off x="4572000" y="2927749"/>
            <a:ext cx="3603571" cy="3930251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6689205" y="5938976"/>
            <a:ext cx="2401136" cy="876536"/>
          </a:xfrm>
          <a:prstGeom prst="wedgeRectCallout">
            <a:avLst>
              <a:gd name="adj1" fmla="val -26392"/>
              <a:gd name="adj2" fmla="val -1150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1F497D"/>
                </a:solidFill>
              </a:rPr>
              <a:t>RCP2.6</a:t>
            </a:r>
          </a:p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Assumption of immediate and rapid reduction in emissions 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617661" y="3023159"/>
            <a:ext cx="2465143" cy="912312"/>
          </a:xfrm>
          <a:prstGeom prst="wedgeRectCallout">
            <a:avLst>
              <a:gd name="adj1" fmla="val -25833"/>
              <a:gd name="adj2" fmla="val 858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1F497D"/>
                </a:solidFill>
              </a:rPr>
              <a:t>RCP8.5</a:t>
            </a:r>
          </a:p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Assumption that the current emission path will remain similar</a:t>
            </a:r>
            <a:endParaRPr lang="en-US" sz="1400" dirty="0">
              <a:solidFill>
                <a:srgbClr val="1F497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0" y="643986"/>
            <a:ext cx="0" cy="621401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C45FE-1B1B-534D-B9E0-4BEDA07E75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a Climate Prediction</a:t>
            </a:r>
            <a:endParaRPr lang="en-US" dirty="0"/>
          </a:p>
        </p:txBody>
      </p:sp>
      <p:pic>
        <p:nvPicPr>
          <p:cNvPr id="4" name="Picture 3" descr="NMME_Banne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6064250"/>
            <a:ext cx="9144000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7947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DATA ACCESS AND ADDITIONAL INFORMATION</a:t>
            </a:r>
          </a:p>
          <a:p>
            <a:pPr algn="ctr"/>
            <a:r>
              <a:rPr lang="en-US" sz="1600" dirty="0" smtClean="0">
                <a:hlinkClick r:id="rId3"/>
              </a:rPr>
              <a:t>http://www.cpc.ncep.noaa.gov/products/NMME/</a:t>
            </a:r>
            <a:r>
              <a:rPr lang="en-US" sz="1600" dirty="0" smtClean="0"/>
              <a:t> </a:t>
            </a:r>
          </a:p>
        </p:txBody>
      </p:sp>
      <p:pic>
        <p:nvPicPr>
          <p:cNvPr id="7" name="Picture 6" descr="figure01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4979" r="5208" b="18162"/>
          <a:stretch/>
        </p:blipFill>
        <p:spPr>
          <a:xfrm>
            <a:off x="285749" y="719978"/>
            <a:ext cx="3317875" cy="2177196"/>
          </a:xfrm>
          <a:prstGeom prst="rect">
            <a:avLst/>
          </a:prstGeom>
        </p:spPr>
      </p:pic>
      <p:pic>
        <p:nvPicPr>
          <p:cNvPr id="8" name="Picture 7" descr="nino34.rescaling.NM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2881312"/>
            <a:ext cx="3317875" cy="2563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0" y="3028950"/>
            <a:ext cx="1060450" cy="2108200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100" dirty="0" smtClean="0">
                <a:solidFill>
                  <a:srgbClr val="1F497D"/>
                </a:solidFill>
              </a:rPr>
              <a:t>Observations</a:t>
            </a:r>
            <a:endParaRPr lang="en-US" sz="1100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0" y="3028950"/>
            <a:ext cx="1651000" cy="2108200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100" dirty="0" smtClean="0">
                <a:solidFill>
                  <a:srgbClr val="1F497D"/>
                </a:solidFill>
              </a:rPr>
              <a:t>Prediction (from 7 climate models)</a:t>
            </a:r>
            <a:endParaRPr lang="en-US" sz="1100" dirty="0">
              <a:solidFill>
                <a:srgbClr val="1F497D"/>
              </a:solidFill>
            </a:endParaRPr>
          </a:p>
        </p:txBody>
      </p:sp>
      <p:pic>
        <p:nvPicPr>
          <p:cNvPr id="11" name="Picture 10" descr="NMME_ensemble_prate_us_season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66" y="719979"/>
            <a:ext cx="3592344" cy="2775086"/>
          </a:xfrm>
          <a:prstGeom prst="rect">
            <a:avLst/>
          </a:prstGeom>
        </p:spPr>
      </p:pic>
      <p:pic>
        <p:nvPicPr>
          <p:cNvPr id="12" name="Picture 11" descr="prob_ensemble_prate_us_season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00" y="2705784"/>
            <a:ext cx="3592344" cy="27750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5750" y="2705784"/>
            <a:ext cx="480052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Available on time-resolutions of days to decades!</a:t>
            </a:r>
          </a:p>
          <a:p>
            <a:pPr algn="ctr"/>
            <a:r>
              <a:rPr lang="en-US" i="1" dirty="0" smtClean="0"/>
              <a:t>Directly verifiable with observations!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43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Climate Projections:  What are Representative Concentration Pathways (RCPs)?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9333" y="790885"/>
            <a:ext cx="8771467" cy="108871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Describe </a:t>
            </a:r>
            <a:r>
              <a:rPr lang="en-US" sz="1600" b="1" dirty="0" smtClean="0">
                <a:solidFill>
                  <a:schemeClr val="tx2"/>
                </a:solidFill>
              </a:rPr>
              <a:t>plausible trajectories of different aspects of the future </a:t>
            </a:r>
            <a:r>
              <a:rPr lang="en-US" sz="1600" dirty="0" smtClean="0">
                <a:solidFill>
                  <a:schemeClr val="tx2"/>
                </a:solidFill>
              </a:rPr>
              <a:t>to investigate potential consequences of anthropogenic climate change.  RCPs represent some of the major driving forces (processes, impacts including physical, ecological, and socio-economic, and responses)  (IPCC Scenario Process for AR5)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33" y="1948212"/>
            <a:ext cx="4233334" cy="14393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</a:rPr>
              <a:t>How should RCPs be used?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To better understand uncertainties and alternative futures, and consider how robust different decisions or options may be under a wide range of possible futures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7466" y="1948212"/>
            <a:ext cx="4233334" cy="14393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How should RCPs NOT be used?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As a prediction of the future!!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267" y="3469420"/>
            <a:ext cx="8754534" cy="47911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Climate model groups study the effects of increasing emissions on the climate itself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RCPs_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4003675"/>
            <a:ext cx="2058943" cy="232346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9284071"/>
              </p:ext>
            </p:extLst>
          </p:nvPr>
        </p:nvGraphicFramePr>
        <p:xfrm>
          <a:off x="2328381" y="4069656"/>
          <a:ext cx="4606251" cy="221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3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RCP</a:t>
                      </a:r>
                      <a:endParaRPr lang="en-US" sz="1400" dirty="0"/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Projected Warming</a:t>
                      </a:r>
                    </a:p>
                    <a:p>
                      <a:pPr algn="ctr"/>
                      <a:r>
                        <a:rPr lang="en-US" sz="1400" dirty="0" smtClean="0"/>
                        <a:t>(2046-2065)</a:t>
                      </a:r>
                      <a:endParaRPr lang="en-US" sz="1400" dirty="0"/>
                    </a:p>
                  </a:txBody>
                  <a:tcPr marL="99376" marR="99376" marT="49687" marB="4968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9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2.6</a:t>
                      </a:r>
                      <a:endParaRPr lang="en-US" sz="1200" b="1" dirty="0"/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Stringent</a:t>
                      </a:r>
                      <a:r>
                        <a:rPr lang="en-US" sz="1200" baseline="0" dirty="0" smtClean="0"/>
                        <a:t> mitigation of emissions</a:t>
                      </a:r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 </a:t>
                      </a:r>
                      <a:r>
                        <a:rPr lang="en-US" sz="1200" baseline="0" dirty="0" smtClean="0"/>
                        <a:t>C (0.4 to 1.6)</a:t>
                      </a:r>
                      <a:endParaRPr lang="en-US" sz="1200" dirty="0"/>
                    </a:p>
                  </a:txBody>
                  <a:tcPr marL="99376" marR="99376" marT="49687" marB="4968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39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4.5</a:t>
                      </a:r>
                      <a:endParaRPr lang="en-US" sz="1200" b="1" dirty="0"/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Intermediate</a:t>
                      </a:r>
                      <a:r>
                        <a:rPr lang="en-US" sz="1200" baseline="0" dirty="0" smtClean="0"/>
                        <a:t> scenario</a:t>
                      </a:r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 C (0.9 to 2.0)</a:t>
                      </a:r>
                      <a:endParaRPr lang="en-US" sz="1200" dirty="0"/>
                    </a:p>
                  </a:txBody>
                  <a:tcPr marL="99376" marR="99376" marT="49687" marB="4968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6.0</a:t>
                      </a:r>
                      <a:endParaRPr lang="en-US" sz="1200" b="1" dirty="0"/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Intermediate</a:t>
                      </a:r>
                      <a:r>
                        <a:rPr lang="en-US" sz="1200" baseline="0" dirty="0" smtClean="0"/>
                        <a:t> scenario</a:t>
                      </a:r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 C (0.8 to 1.8)</a:t>
                      </a:r>
                      <a:endParaRPr lang="en-US" sz="1200" dirty="0"/>
                    </a:p>
                  </a:txBody>
                  <a:tcPr marL="99376" marR="99376" marT="49687" marB="4968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8.5</a:t>
                      </a:r>
                      <a:endParaRPr lang="en-US" sz="1200" b="1" dirty="0"/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Very</a:t>
                      </a:r>
                      <a:r>
                        <a:rPr lang="en-US" sz="1200" baseline="0" dirty="0" smtClean="0"/>
                        <a:t> high GHG emissions</a:t>
                      </a:r>
                    </a:p>
                  </a:txBody>
                  <a:tcPr marL="99376" marR="99376" marT="49687" marB="496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 (1.4to 2.6)</a:t>
                      </a:r>
                      <a:endParaRPr lang="en-US" sz="1200" dirty="0"/>
                    </a:p>
                  </a:txBody>
                  <a:tcPr marL="99376" marR="99376" marT="49687" marB="4968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 descr="energy-sources-2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38" y="4006712"/>
            <a:ext cx="1906062" cy="23204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4C45FE-1B1B-534D-B9E0-4BEDA07E75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PAC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PACE_Theme.thmx</Template>
  <TotalTime>250</TotalTime>
  <Words>2013</Words>
  <Application>Microsoft Office PowerPoint</Application>
  <PresentationFormat>On-screen Show (4:3)</PresentationFormat>
  <Paragraphs>246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PACE_Theme</vt:lpstr>
      <vt:lpstr>Equation</vt:lpstr>
      <vt:lpstr>South Florida Climate Predictions, Projections, and Uncertainty Characterization</vt:lpstr>
      <vt:lpstr>Johnna Infanti - Background</vt:lpstr>
      <vt:lpstr>PACE Postdoctoral Fellowship (Postdocs Applying Climate Expertise)</vt:lpstr>
      <vt:lpstr>What are we trying to do?   Focus on precipitation predictions and projections across time-scales for Everglades restoration</vt:lpstr>
      <vt:lpstr>How will we achieve these goals?</vt:lpstr>
      <vt:lpstr>Crash Course:  Climate Models and Climate Modeling</vt:lpstr>
      <vt:lpstr>An Incredibly Important Topic:  What are climate projections?  What are climate predictions?  What is the difference?</vt:lpstr>
      <vt:lpstr>An Example of a Climate Prediction</vt:lpstr>
      <vt:lpstr>Climate Projections:  What are Representative Concentration Pathways (RCPs)?</vt:lpstr>
      <vt:lpstr>PowerPoint Presentation</vt:lpstr>
      <vt:lpstr>Further details on available data…</vt:lpstr>
      <vt:lpstr>What is Downscaling?</vt:lpstr>
      <vt:lpstr>PowerPoint Presentation</vt:lpstr>
      <vt:lpstr>Sources of Uncertainty for Precipitation</vt:lpstr>
      <vt:lpstr>A (very) Brief Review of 2015 Downscaling Meeting</vt:lpstr>
      <vt:lpstr>How can we define uncertainty, and why do we want to?</vt:lpstr>
      <vt:lpstr>Now what?   Plus needs identified by the Workshop on Increasing Confidence</vt:lpstr>
      <vt:lpstr>PowerPoint Presentation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Florida Climate Predictions, Projections, and Uncertainty Characterization</dc:title>
  <dc:creator>Johnna Infanti</dc:creator>
  <cp:lastModifiedBy>Michael Sukop</cp:lastModifiedBy>
  <cp:revision>46</cp:revision>
  <dcterms:created xsi:type="dcterms:W3CDTF">2017-11-03T16:58:53Z</dcterms:created>
  <dcterms:modified xsi:type="dcterms:W3CDTF">2018-02-28T04:52:43Z</dcterms:modified>
</cp:coreProperties>
</file>