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31"/>
  </p:notesMasterIdLst>
  <p:sldIdLst>
    <p:sldId id="257" r:id="rId4"/>
    <p:sldId id="274" r:id="rId5"/>
    <p:sldId id="290" r:id="rId6"/>
    <p:sldId id="275" r:id="rId7"/>
    <p:sldId id="287" r:id="rId8"/>
    <p:sldId id="288" r:id="rId9"/>
    <p:sldId id="289" r:id="rId10"/>
    <p:sldId id="276" r:id="rId11"/>
    <p:sldId id="291" r:id="rId12"/>
    <p:sldId id="278" r:id="rId13"/>
    <p:sldId id="292" r:id="rId14"/>
    <p:sldId id="293" r:id="rId15"/>
    <p:sldId id="298" r:id="rId16"/>
    <p:sldId id="273" r:id="rId17"/>
    <p:sldId id="300" r:id="rId18"/>
    <p:sldId id="301" r:id="rId19"/>
    <p:sldId id="295" r:id="rId20"/>
    <p:sldId id="296" r:id="rId21"/>
    <p:sldId id="297" r:id="rId22"/>
    <p:sldId id="302" r:id="rId23"/>
    <p:sldId id="304" r:id="rId24"/>
    <p:sldId id="305" r:id="rId25"/>
    <p:sldId id="306" r:id="rId26"/>
    <p:sldId id="303" r:id="rId27"/>
    <p:sldId id="285" r:id="rId28"/>
    <p:sldId id="286"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1032D"/>
    <a:srgbClr val="6259A5"/>
    <a:srgbClr val="2F3639"/>
    <a:srgbClr val="1A1E20"/>
    <a:srgbClr val="333F53"/>
    <a:srgbClr val="191B29"/>
    <a:srgbClr val="434064"/>
    <a:srgbClr val="251D87"/>
    <a:srgbClr val="707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2" autoAdjust="0"/>
    <p:restoredTop sz="75706" autoAdjust="0"/>
  </p:normalViewPr>
  <p:slideViewPr>
    <p:cSldViewPr>
      <p:cViewPr>
        <p:scale>
          <a:sx n="110" d="100"/>
          <a:sy n="110" d="100"/>
        </p:scale>
        <p:origin x="-192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B71A4-20DE-4BDC-B9F3-FE9C6EF4F631}"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AC318-0279-474A-A271-1373870C7410}" type="slidenum">
              <a:rPr lang="en-US" smtClean="0"/>
              <a:t>‹#›</a:t>
            </a:fld>
            <a:endParaRPr lang="en-US"/>
          </a:p>
        </p:txBody>
      </p:sp>
    </p:spTree>
    <p:extLst>
      <p:ext uri="{BB962C8B-B14F-4D97-AF65-F5344CB8AC3E}">
        <p14:creationId xmlns:p14="http://schemas.microsoft.com/office/powerpoint/2010/main" val="292009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3/24/2014 1:48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3/24/2014 1:48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3/24/2014 1:48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3/24/2014 1:48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3/24/2014 1:48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2</a:t>
            </a:fld>
            <a:endParaRPr lang="en-US"/>
          </a:p>
        </p:txBody>
      </p:sp>
    </p:spTree>
    <p:extLst>
      <p:ext uri="{BB962C8B-B14F-4D97-AF65-F5344CB8AC3E}">
        <p14:creationId xmlns:p14="http://schemas.microsoft.com/office/powerpoint/2010/main" val="175069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3</a:t>
            </a:fld>
            <a:endParaRPr lang="en-US"/>
          </a:p>
        </p:txBody>
      </p:sp>
    </p:spTree>
    <p:extLst>
      <p:ext uri="{BB962C8B-B14F-4D97-AF65-F5344CB8AC3E}">
        <p14:creationId xmlns:p14="http://schemas.microsoft.com/office/powerpoint/2010/main" val="175069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4</a:t>
            </a:fld>
            <a:endParaRPr lang="en-US"/>
          </a:p>
        </p:txBody>
      </p:sp>
    </p:spTree>
    <p:extLst>
      <p:ext uri="{BB962C8B-B14F-4D97-AF65-F5344CB8AC3E}">
        <p14:creationId xmlns:p14="http://schemas.microsoft.com/office/powerpoint/2010/main" val="409229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5</a:t>
            </a:fld>
            <a:endParaRPr lang="en-US"/>
          </a:p>
        </p:txBody>
      </p:sp>
    </p:spTree>
    <p:extLst>
      <p:ext uri="{BB962C8B-B14F-4D97-AF65-F5344CB8AC3E}">
        <p14:creationId xmlns:p14="http://schemas.microsoft.com/office/powerpoint/2010/main" val="238788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6</a:t>
            </a:fld>
            <a:endParaRPr lang="en-US"/>
          </a:p>
        </p:txBody>
      </p:sp>
    </p:spTree>
    <p:extLst>
      <p:ext uri="{BB962C8B-B14F-4D97-AF65-F5344CB8AC3E}">
        <p14:creationId xmlns:p14="http://schemas.microsoft.com/office/powerpoint/2010/main" val="268057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7</a:t>
            </a:fld>
            <a:endParaRPr lang="en-US"/>
          </a:p>
        </p:txBody>
      </p:sp>
    </p:spTree>
    <p:extLst>
      <p:ext uri="{BB962C8B-B14F-4D97-AF65-F5344CB8AC3E}">
        <p14:creationId xmlns:p14="http://schemas.microsoft.com/office/powerpoint/2010/main" val="339290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8</a:t>
            </a:fld>
            <a:endParaRPr lang="en-US"/>
          </a:p>
        </p:txBody>
      </p:sp>
    </p:spTree>
    <p:extLst>
      <p:ext uri="{BB962C8B-B14F-4D97-AF65-F5344CB8AC3E}">
        <p14:creationId xmlns:p14="http://schemas.microsoft.com/office/powerpoint/2010/main" val="146906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9</a:t>
            </a:fld>
            <a:endParaRPr lang="en-US"/>
          </a:p>
        </p:txBody>
      </p:sp>
    </p:spTree>
    <p:extLst>
      <p:ext uri="{BB962C8B-B14F-4D97-AF65-F5344CB8AC3E}">
        <p14:creationId xmlns:p14="http://schemas.microsoft.com/office/powerpoint/2010/main" val="1347406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76200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62000" y="3881735"/>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686"/>
            <a:ext cx="8696325" cy="1905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rgbClr val="333F53"/>
            </a:gs>
            <a:gs pos="35000">
              <a:srgbClr val="191B29"/>
            </a:gs>
            <a:gs pos="95000">
              <a:srgbClr val="020234">
                <a:lumMod val="44000"/>
              </a:srgbClr>
            </a:gs>
            <a:gs pos="19167">
              <a:schemeClr val="bg1"/>
            </a:gs>
            <a:gs pos="90000">
              <a:srgbClr val="434064"/>
            </a:gs>
            <a:gs pos="54000">
              <a:schemeClr val="bg1">
                <a:lumMod val="75000"/>
                <a:lumOff val="25000"/>
              </a:schemeClr>
            </a:gs>
            <a:gs pos="84000">
              <a:srgbClr val="01032D"/>
            </a:gs>
            <a:gs pos="58000">
              <a:srgbClr val="2F3639"/>
            </a:gs>
          </a:gsLst>
          <a:lin ang="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3"/>
        </a:buBlip>
        <a:defRPr sz="3200" kern="1200">
          <a:solidFill>
            <a:schemeClr val="bg1"/>
          </a:solidFill>
          <a:latin typeface="+mn-lt"/>
          <a:ea typeface="+mn-ea"/>
          <a:cs typeface="+mn-cs"/>
        </a:defRPr>
      </a:lvl1pPr>
      <a:lvl2pPr marL="854075" indent="-393700" algn="l" defTabSz="914363" rtl="0" eaLnBrk="1" latinLnBrk="0" hangingPunct="1">
        <a:lnSpc>
          <a:spcPct val="90000"/>
        </a:lnSpc>
        <a:spcBef>
          <a:spcPct val="20000"/>
        </a:spcBef>
        <a:buFontTx/>
        <a:buBlip>
          <a:blip r:embed="rId14"/>
        </a:buBlip>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3pPr>
      <a:lvl4pPr marL="1655763" indent="-396875"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4pPr>
      <a:lvl5pPr marL="1941513" indent="-400050"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rgbClr val="333F53"/>
            </a:gs>
            <a:gs pos="35000">
              <a:srgbClr val="191B29"/>
            </a:gs>
            <a:gs pos="95000">
              <a:srgbClr val="020234">
                <a:lumMod val="44000"/>
              </a:srgbClr>
            </a:gs>
            <a:gs pos="19167">
              <a:schemeClr val="bg1"/>
            </a:gs>
            <a:gs pos="90000">
              <a:srgbClr val="434064"/>
            </a:gs>
            <a:gs pos="54000">
              <a:schemeClr val="bg1">
                <a:lumMod val="75000"/>
                <a:lumOff val="25000"/>
              </a:schemeClr>
            </a:gs>
            <a:gs pos="84000">
              <a:srgbClr val="01032D"/>
            </a:gs>
            <a:gs pos="58000">
              <a:srgbClr val="2F3639"/>
            </a:gs>
          </a:gsLst>
          <a:lin ang="600000" scaled="0"/>
          <a:tileRect/>
        </a:gra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681913" cy="1523495"/>
          </a:xfrm>
        </p:spPr>
        <p:txBody>
          <a:bodyPr/>
          <a:lstStyle/>
          <a:p>
            <a:pPr algn="ctr"/>
            <a:r>
              <a:rPr lang="en-US" sz="4800" dirty="0" smtClean="0">
                <a:solidFill>
                  <a:schemeClr val="tx2"/>
                </a:solidFill>
              </a:rPr>
              <a:t>The value and challenges of quantitatively assessing water conservation programs: </a:t>
            </a:r>
            <a:br>
              <a:rPr lang="en-US" sz="4800" dirty="0" smtClean="0">
                <a:solidFill>
                  <a:schemeClr val="tx2"/>
                </a:solidFill>
              </a:rPr>
            </a:br>
            <a:r>
              <a:rPr lang="en-US" sz="3600" i="1" dirty="0" smtClean="0">
                <a:solidFill>
                  <a:schemeClr val="tx2"/>
                </a:solidFill>
              </a:rPr>
              <a:t>an example from lawn water restrictions in southeast Florida</a:t>
            </a:r>
            <a:endParaRPr lang="en-US" sz="3600" i="1" dirty="0">
              <a:solidFill>
                <a:schemeClr val="tx2"/>
              </a:solidFill>
            </a:endParaRPr>
          </a:p>
        </p:txBody>
      </p:sp>
      <p:sp>
        <p:nvSpPr>
          <p:cNvPr id="3" name="Subtitle 2"/>
          <p:cNvSpPr>
            <a:spLocks noGrp="1"/>
          </p:cNvSpPr>
          <p:nvPr>
            <p:ph type="subTitle" idx="1"/>
          </p:nvPr>
        </p:nvSpPr>
        <p:spPr>
          <a:xfrm>
            <a:off x="762000" y="4186536"/>
            <a:ext cx="7681913" cy="1030884"/>
          </a:xfrm>
        </p:spPr>
        <p:txBody>
          <a:bodyPr>
            <a:normAutofit/>
          </a:bodyPr>
          <a:lstStyle/>
          <a:p>
            <a:r>
              <a:rPr lang="en-US" sz="2400" dirty="0" smtClean="0">
                <a:solidFill>
                  <a:schemeClr val="tx1"/>
                </a:solidFill>
              </a:rPr>
              <a:t>Dr. Tara Root, Associate Professor</a:t>
            </a:r>
          </a:p>
          <a:p>
            <a:r>
              <a:rPr lang="en-US" sz="2400" dirty="0" smtClean="0">
                <a:solidFill>
                  <a:schemeClr val="tx1"/>
                </a:solidFill>
              </a:rPr>
              <a:t>Department of Geosciences</a:t>
            </a:r>
          </a:p>
          <a:p>
            <a:r>
              <a:rPr lang="en-US" sz="2400" dirty="0" smtClean="0">
                <a:solidFill>
                  <a:schemeClr val="tx1"/>
                </a:solidFill>
              </a:rPr>
              <a:t>Florida Atlantic University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133" t="42170" r="27331" b="41241"/>
          <a:stretch/>
        </p:blipFill>
        <p:spPr>
          <a:xfrm>
            <a:off x="6781800" y="4303069"/>
            <a:ext cx="1654679" cy="797819"/>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4074962"/>
          </a:xfrm>
        </p:spPr>
        <p:txBody>
          <a:bodyPr/>
          <a:lstStyle/>
          <a:p>
            <a:pPr marL="0" indent="0">
              <a:buNone/>
            </a:pPr>
            <a:r>
              <a:rPr lang="en-US" sz="3600" b="1" dirty="0">
                <a:solidFill>
                  <a:srgbClr val="FFFFCC"/>
                </a:solidFill>
              </a:rPr>
              <a:t>Some Complicating Factors</a:t>
            </a:r>
          </a:p>
          <a:p>
            <a:pPr marL="682625" lvl="1" indent="-225425">
              <a:buFont typeface="Arial" panose="020B0604020202020204" pitchFamily="34" charset="0"/>
              <a:buChar char="•"/>
            </a:pPr>
            <a:r>
              <a:rPr lang="en-US" dirty="0" smtClean="0">
                <a:solidFill>
                  <a:schemeClr val="tx1"/>
                </a:solidFill>
              </a:rPr>
              <a:t>Data availability</a:t>
            </a:r>
          </a:p>
          <a:p>
            <a:pPr marL="1030288" lvl="2" indent="-287338">
              <a:buFont typeface="Arial" panose="020B0604020202020204" pitchFamily="34" charset="0"/>
              <a:buChar char="•"/>
            </a:pPr>
            <a:r>
              <a:rPr lang="en-US" dirty="0" smtClean="0">
                <a:solidFill>
                  <a:schemeClr val="tx1"/>
                </a:solidFill>
              </a:rPr>
              <a:t>Compliance data</a:t>
            </a:r>
          </a:p>
          <a:p>
            <a:pPr marL="1427163" lvl="3" indent="-169863">
              <a:buFont typeface="Arial" panose="020B0604020202020204" pitchFamily="34" charset="0"/>
              <a:buChar char="•"/>
            </a:pPr>
            <a:r>
              <a:rPr lang="en-US" dirty="0" smtClean="0">
                <a:solidFill>
                  <a:schemeClr val="tx1"/>
                </a:solidFill>
              </a:rPr>
              <a:t>difficult to obtain a robust long term database of compliance</a:t>
            </a:r>
          </a:p>
          <a:p>
            <a:pPr marL="1257300" lvl="3" indent="0">
              <a:buNone/>
            </a:pPr>
            <a:endParaRPr lang="en-US" dirty="0" smtClean="0">
              <a:solidFill>
                <a:schemeClr val="tx1"/>
              </a:solidFill>
            </a:endParaRPr>
          </a:p>
          <a:p>
            <a:pPr marL="1427163" lvl="3" indent="-169863">
              <a:buFont typeface="Arial" panose="020B0604020202020204" pitchFamily="34" charset="0"/>
              <a:buChar char="•"/>
            </a:pPr>
            <a:r>
              <a:rPr lang="en-US" dirty="0" smtClean="0">
                <a:solidFill>
                  <a:schemeClr val="tx1"/>
                </a:solidFill>
              </a:rPr>
              <a:t>compliance does not necessarily equate to conservation</a:t>
            </a:r>
          </a:p>
          <a:p>
            <a:pPr marL="1712913" lvl="4" indent="-169863">
              <a:buFont typeface="Arial" panose="020B0604020202020204" pitchFamily="34" charset="0"/>
              <a:buChar char="•"/>
            </a:pPr>
            <a:r>
              <a:rPr lang="en-US" dirty="0" smtClean="0">
                <a:solidFill>
                  <a:schemeClr val="tx1"/>
                </a:solidFill>
              </a:rPr>
              <a:t>adherence to day of the week watering schedule can result in significant overwatering</a:t>
            </a:r>
          </a:p>
          <a:p>
            <a:pPr marL="1543050" lvl="4" indent="0">
              <a:buNone/>
            </a:pPr>
            <a:endParaRPr lang="en-US" dirty="0" smtClean="0">
              <a:solidFill>
                <a:schemeClr val="tx1"/>
              </a:solidFill>
            </a:endParaRPr>
          </a:p>
        </p:txBody>
      </p:sp>
      <p:sp>
        <p:nvSpPr>
          <p:cNvPr id="4" name="Right Arrow 3"/>
          <p:cNvSpPr/>
          <p:nvPr/>
        </p:nvSpPr>
        <p:spPr bwMode="auto">
          <a:xfrm>
            <a:off x="990600" y="2476500"/>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5401334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066800"/>
            <a:ext cx="8382000" cy="4536627"/>
          </a:xfrm>
        </p:spPr>
        <p:txBody>
          <a:bodyPr/>
          <a:lstStyle/>
          <a:p>
            <a:pPr marL="0" indent="0">
              <a:buNone/>
            </a:pPr>
            <a:r>
              <a:rPr lang="en-US" sz="3600" b="1" dirty="0" smtClean="0">
                <a:solidFill>
                  <a:srgbClr val="FFFFCC"/>
                </a:solidFill>
              </a:rPr>
              <a:t>Some </a:t>
            </a:r>
            <a:r>
              <a:rPr lang="en-US" sz="3600" b="1" dirty="0">
                <a:solidFill>
                  <a:srgbClr val="FFFFCC"/>
                </a:solidFill>
              </a:rPr>
              <a:t>Complicating Factors</a:t>
            </a:r>
          </a:p>
          <a:p>
            <a:pPr marL="682625" lvl="1" indent="-225425">
              <a:buFont typeface="Arial" panose="020B0604020202020204" pitchFamily="34" charset="0"/>
              <a:buChar char="•"/>
            </a:pPr>
            <a:r>
              <a:rPr lang="en-US" dirty="0" smtClean="0">
                <a:solidFill>
                  <a:schemeClr val="tx1"/>
                </a:solidFill>
              </a:rPr>
              <a:t>Most comprehensive water management plans include quantifiable conservation targets </a:t>
            </a:r>
          </a:p>
          <a:p>
            <a:pPr marL="1087438" lvl="2" indent="-225425">
              <a:buFont typeface="Arial" panose="020B0604020202020204" pitchFamily="34" charset="0"/>
              <a:buChar char="•"/>
            </a:pPr>
            <a:r>
              <a:rPr lang="en-US" dirty="0" smtClean="0">
                <a:solidFill>
                  <a:schemeClr val="tx1"/>
                </a:solidFill>
              </a:rPr>
              <a:t>targeted per capita use</a:t>
            </a:r>
          </a:p>
          <a:p>
            <a:pPr marL="1087438" lvl="2" indent="-225425">
              <a:buFont typeface="Arial" panose="020B0604020202020204" pitchFamily="34" charset="0"/>
              <a:buChar char="•"/>
            </a:pPr>
            <a:r>
              <a:rPr lang="en-US" dirty="0" smtClean="0">
                <a:solidFill>
                  <a:schemeClr val="tx1"/>
                </a:solidFill>
              </a:rPr>
              <a:t>percent reduction in use</a:t>
            </a:r>
          </a:p>
          <a:p>
            <a:pPr marL="862013" lvl="2" indent="0">
              <a:buNone/>
            </a:pPr>
            <a:endParaRPr lang="en-US" dirty="0" smtClean="0">
              <a:solidFill>
                <a:schemeClr val="tx1"/>
              </a:solidFill>
            </a:endParaRPr>
          </a:p>
          <a:p>
            <a:pPr marL="862013" lvl="2" indent="0">
              <a:buNone/>
            </a:pPr>
            <a:r>
              <a:rPr lang="en-US" b="1" i="1" dirty="0" smtClean="0">
                <a:solidFill>
                  <a:schemeClr val="tx1"/>
                </a:solidFill>
              </a:rPr>
              <a:t>BUT</a:t>
            </a:r>
            <a:r>
              <a:rPr lang="en-US" dirty="0" smtClean="0">
                <a:solidFill>
                  <a:schemeClr val="tx1"/>
                </a:solidFill>
              </a:rPr>
              <a:t>… goals for individual components of comprehensive plans are often poorly defined</a:t>
            </a:r>
          </a:p>
          <a:p>
            <a:pPr marL="1087438" lvl="2" indent="-225425">
              <a:buFont typeface="Arial" panose="020B0604020202020204" pitchFamily="34" charset="0"/>
              <a:buChar char="•"/>
            </a:pPr>
            <a:endParaRPr lang="en-US" dirty="0" smtClean="0">
              <a:solidFill>
                <a:schemeClr val="tx1"/>
              </a:solidFill>
            </a:endParaRPr>
          </a:p>
          <a:p>
            <a:pPr marL="1087438" lvl="2" indent="-225425">
              <a:buFont typeface="Arial" panose="020B0604020202020204" pitchFamily="34" charset="0"/>
              <a:buChar char="•"/>
            </a:pPr>
            <a:r>
              <a:rPr lang="en-US" dirty="0" smtClean="0">
                <a:solidFill>
                  <a:schemeClr val="tx1"/>
                </a:solidFill>
              </a:rPr>
              <a:t>Hinders quantitative assessment of program effectiveness</a:t>
            </a:r>
          </a:p>
          <a:p>
            <a:pPr marL="1543050" lvl="4" indent="0">
              <a:buNone/>
            </a:pPr>
            <a:endParaRPr lang="en-US" dirty="0" smtClean="0">
              <a:solidFill>
                <a:schemeClr val="tx1"/>
              </a:solidFill>
            </a:endParaRPr>
          </a:p>
        </p:txBody>
      </p:sp>
      <p:sp>
        <p:nvSpPr>
          <p:cNvPr id="5" name="Right Arrow 4"/>
          <p:cNvSpPr/>
          <p:nvPr/>
        </p:nvSpPr>
        <p:spPr bwMode="auto">
          <a:xfrm>
            <a:off x="1066800" y="4857750"/>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2894317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066800"/>
            <a:ext cx="8382000" cy="3730252"/>
          </a:xfrm>
        </p:spPr>
        <p:txBody>
          <a:bodyPr/>
          <a:lstStyle/>
          <a:p>
            <a:pPr marL="0" indent="0">
              <a:buNone/>
            </a:pPr>
            <a:r>
              <a:rPr lang="en-US" sz="3600" b="1" dirty="0" smtClean="0">
                <a:solidFill>
                  <a:srgbClr val="FFFFCC"/>
                </a:solidFill>
              </a:rPr>
              <a:t>The “ideal” conservation metric</a:t>
            </a:r>
            <a:endParaRPr lang="en-US" sz="3600" b="1" dirty="0">
              <a:solidFill>
                <a:srgbClr val="FFFFCC"/>
              </a:solidFill>
            </a:endParaRPr>
          </a:p>
          <a:p>
            <a:pPr marL="682625" lvl="1" indent="-225425">
              <a:buFont typeface="Arial" panose="020B0604020202020204" pitchFamily="34" charset="0"/>
              <a:buChar char="•"/>
            </a:pPr>
            <a:r>
              <a:rPr lang="en-US" dirty="0" smtClean="0">
                <a:solidFill>
                  <a:schemeClr val="tx1"/>
                </a:solidFill>
              </a:rPr>
              <a:t>Tied to quantifiable target</a:t>
            </a:r>
          </a:p>
          <a:p>
            <a:pPr marL="682625" lvl="1" indent="-225425">
              <a:buFont typeface="Arial" panose="020B0604020202020204" pitchFamily="34" charset="0"/>
              <a:buChar char="•"/>
            </a:pPr>
            <a:r>
              <a:rPr lang="en-US" dirty="0" smtClean="0">
                <a:solidFill>
                  <a:schemeClr val="tx1"/>
                </a:solidFill>
              </a:rPr>
              <a:t>Normalized to facilitate comparative analysis </a:t>
            </a:r>
          </a:p>
          <a:p>
            <a:pPr marL="682625" lvl="1" indent="-225425">
              <a:buFont typeface="Arial" panose="020B0604020202020204" pitchFamily="34" charset="0"/>
              <a:buChar char="•"/>
            </a:pPr>
            <a:r>
              <a:rPr lang="en-US" dirty="0" smtClean="0">
                <a:solidFill>
                  <a:schemeClr val="tx1"/>
                </a:solidFill>
              </a:rPr>
              <a:t>Flexibility to work with a variety of programs and data types</a:t>
            </a:r>
            <a:endParaRPr lang="en-US" dirty="0">
              <a:solidFill>
                <a:schemeClr val="tx1"/>
              </a:solidFill>
            </a:endParaRPr>
          </a:p>
          <a:p>
            <a:pPr marL="682625" lvl="1" indent="-225425">
              <a:buFont typeface="Arial" panose="020B0604020202020204" pitchFamily="34" charset="0"/>
              <a:buChar char="•"/>
            </a:pPr>
            <a:r>
              <a:rPr lang="en-US" dirty="0" smtClean="0">
                <a:solidFill>
                  <a:schemeClr val="tx1"/>
                </a:solidFill>
              </a:rPr>
              <a:t>Easy to conceptualize and communicate</a:t>
            </a:r>
          </a:p>
          <a:p>
            <a:pPr marL="682625" lvl="1" indent="-225425">
              <a:buFont typeface="Arial" panose="020B0604020202020204" pitchFamily="34" charset="0"/>
              <a:buChar char="•"/>
            </a:pPr>
            <a:r>
              <a:rPr lang="en-US" dirty="0" smtClean="0">
                <a:solidFill>
                  <a:schemeClr val="tx1"/>
                </a:solidFill>
              </a:rPr>
              <a:t>Necessary data readily available</a:t>
            </a:r>
          </a:p>
          <a:p>
            <a:pPr marL="682625" lvl="1" indent="-225425">
              <a:buFont typeface="Arial" panose="020B0604020202020204" pitchFamily="34" charset="0"/>
              <a:buChar char="•"/>
            </a:pPr>
            <a:endParaRPr lang="en-US" dirty="0" smtClean="0">
              <a:solidFill>
                <a:schemeClr val="tx1"/>
              </a:solidFill>
            </a:endParaRPr>
          </a:p>
        </p:txBody>
      </p:sp>
    </p:spTree>
    <p:extLst>
      <p:ext uri="{BB962C8B-B14F-4D97-AF65-F5344CB8AC3E}">
        <p14:creationId xmlns:p14="http://schemas.microsoft.com/office/powerpoint/2010/main" val="10361326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04800"/>
            <a:ext cx="8382000" cy="5562600"/>
          </a:xfrm>
        </p:spPr>
        <p:txBody>
          <a:bodyPr/>
          <a:lstStyle/>
          <a:p>
            <a:pPr marL="0" indent="0">
              <a:buNone/>
            </a:pPr>
            <a:r>
              <a:rPr lang="en-US" sz="3600" b="1" dirty="0" smtClean="0">
                <a:solidFill>
                  <a:srgbClr val="FFFFCC"/>
                </a:solidFill>
              </a:rPr>
              <a:t>One possible, very simple metric</a:t>
            </a:r>
          </a:p>
          <a:p>
            <a:pPr marL="0" indent="0">
              <a:buNone/>
            </a:pPr>
            <a:endParaRPr lang="en-US" sz="3600" b="1" dirty="0" smtClean="0">
              <a:solidFill>
                <a:srgbClr val="FFFFCC"/>
              </a:solidFill>
            </a:endParaRPr>
          </a:p>
          <a:p>
            <a:pPr marL="682625" lvl="1" indent="-225425">
              <a:buFont typeface="Arial" panose="020B0604020202020204" pitchFamily="34" charset="0"/>
              <a:buChar char="•"/>
            </a:pPr>
            <a:r>
              <a:rPr lang="en-US" dirty="0" smtClean="0">
                <a:solidFill>
                  <a:schemeClr val="tx1"/>
                </a:solidFill>
              </a:rPr>
              <a:t>Conservation effectiveness ratio (CER)</a:t>
            </a:r>
          </a:p>
          <a:p>
            <a:pPr marL="682625" lvl="1" indent="-225425">
              <a:buFont typeface="Arial" panose="020B0604020202020204" pitchFamily="34" charset="0"/>
              <a:buChar char="•"/>
            </a:pPr>
            <a:endParaRPr lang="en-US" dirty="0">
              <a:solidFill>
                <a:schemeClr val="tx1"/>
              </a:solidFill>
            </a:endParaRPr>
          </a:p>
          <a:p>
            <a:pPr marL="682625" lvl="1" indent="-225425">
              <a:buFont typeface="Arial" panose="020B0604020202020204" pitchFamily="34" charset="0"/>
              <a:buChar char="•"/>
            </a:pPr>
            <a:endParaRPr lang="en-US" dirty="0" smtClean="0">
              <a:solidFill>
                <a:schemeClr val="tx1"/>
              </a:solidFill>
            </a:endParaRPr>
          </a:p>
          <a:p>
            <a:pPr marL="682625" lvl="1" indent="-225425">
              <a:buFont typeface="Arial" panose="020B0604020202020204" pitchFamily="34" charset="0"/>
              <a:buChar char="•"/>
            </a:pPr>
            <a:endParaRPr lang="en-US" dirty="0">
              <a:solidFill>
                <a:schemeClr val="tx1"/>
              </a:solidFill>
            </a:endParaRPr>
          </a:p>
          <a:p>
            <a:pPr marL="1204913" lvl="2" indent="-342900">
              <a:buFont typeface="Wingdings" panose="05000000000000000000" pitchFamily="2" charset="2"/>
              <a:buChar char="ü"/>
            </a:pPr>
            <a:r>
              <a:rPr lang="en-US" dirty="0">
                <a:solidFill>
                  <a:schemeClr val="tx1"/>
                </a:solidFill>
              </a:rPr>
              <a:t>Tied to quantifiable target</a:t>
            </a:r>
          </a:p>
          <a:p>
            <a:pPr marL="1204913" lvl="2" indent="-342900">
              <a:buFont typeface="Wingdings" panose="05000000000000000000" pitchFamily="2" charset="2"/>
              <a:buChar char="ü"/>
            </a:pPr>
            <a:r>
              <a:rPr lang="en-US" dirty="0">
                <a:solidFill>
                  <a:schemeClr val="tx1"/>
                </a:solidFill>
              </a:rPr>
              <a:t>Normalized to facilitate comparative analysis </a:t>
            </a:r>
          </a:p>
          <a:p>
            <a:pPr marL="1204913" lvl="2" indent="-342900">
              <a:buFont typeface="Wingdings" panose="05000000000000000000" pitchFamily="2" charset="2"/>
              <a:buChar char="ü"/>
            </a:pPr>
            <a:r>
              <a:rPr lang="en-US" dirty="0">
                <a:solidFill>
                  <a:schemeClr val="tx1"/>
                </a:solidFill>
              </a:rPr>
              <a:t>Flexibility to work with a variety of programs and data types</a:t>
            </a:r>
          </a:p>
          <a:p>
            <a:pPr marL="1204913" lvl="2" indent="-342900">
              <a:buFont typeface="Wingdings" panose="05000000000000000000" pitchFamily="2" charset="2"/>
              <a:buChar char="ü"/>
            </a:pPr>
            <a:r>
              <a:rPr lang="en-US" dirty="0">
                <a:solidFill>
                  <a:schemeClr val="tx1"/>
                </a:solidFill>
              </a:rPr>
              <a:t>Easy to conceptualize and communicate</a:t>
            </a:r>
          </a:p>
          <a:p>
            <a:pPr marL="862013" lvl="2" indent="0">
              <a:buNone/>
            </a:pPr>
            <a:r>
              <a:rPr lang="en-US" dirty="0" smtClean="0">
                <a:solidFill>
                  <a:schemeClr val="tx1"/>
                </a:solidFill>
              </a:rPr>
              <a:t>	?  Necessary </a:t>
            </a:r>
            <a:r>
              <a:rPr lang="en-US" dirty="0">
                <a:solidFill>
                  <a:schemeClr val="tx1"/>
                </a:solidFill>
              </a:rPr>
              <a:t>data readily available</a:t>
            </a:r>
          </a:p>
          <a:p>
            <a:pPr marL="682625" lvl="1" indent="-225425">
              <a:buFont typeface="Arial" panose="020B0604020202020204" pitchFamily="34" charset="0"/>
              <a:buChar char="•"/>
            </a:pPr>
            <a:endParaRPr lang="en-US" dirty="0" smtClean="0">
              <a:solidFill>
                <a:schemeClr val="tx1"/>
              </a:solidFill>
            </a:endParaRPr>
          </a:p>
          <a:p>
            <a:pPr marL="457200" lvl="1" indent="0">
              <a:buNone/>
            </a:pPr>
            <a:endParaRPr lang="en-US" dirty="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p:txBody>
      </p:sp>
      <mc:AlternateContent xmlns:mc="http://schemas.openxmlformats.org/markup-compatibility/2006" xmlns:a14="http://schemas.microsoft.com/office/drawing/2010/main">
        <mc:Choice Requires="a14">
          <p:sp>
            <p:nvSpPr>
              <p:cNvPr id="2" name="TextBox 1"/>
              <p:cNvSpPr txBox="1"/>
              <p:nvPr/>
            </p:nvSpPr>
            <p:spPr>
              <a:xfrm>
                <a:off x="2293189" y="2026048"/>
                <a:ext cx="3352800" cy="8706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a:rPr>
                        <m:t>𝐶𝐸𝑅</m:t>
                      </m:r>
                      <m:r>
                        <a:rPr lang="en-US" sz="2800" b="0" i="1" smtClean="0">
                          <a:solidFill>
                            <a:schemeClr val="tx1"/>
                          </a:solidFill>
                          <a:latin typeface="Cambria Math"/>
                        </a:rPr>
                        <m:t>= </m:t>
                      </m:r>
                      <m:f>
                        <m:fPr>
                          <m:ctrlPr>
                            <a:rPr lang="en-US" sz="2800" b="0" i="1" smtClean="0">
                              <a:solidFill>
                                <a:schemeClr val="tx1"/>
                              </a:solidFill>
                              <a:latin typeface="Cambria Math"/>
                            </a:rPr>
                          </m:ctrlPr>
                        </m:fPr>
                        <m:num>
                          <m:r>
                            <a:rPr lang="en-US" sz="2800" b="0" i="1" smtClean="0">
                              <a:solidFill>
                                <a:schemeClr val="tx1"/>
                              </a:solidFill>
                              <a:latin typeface="Cambria Math"/>
                            </a:rPr>
                            <m:t>𝑡𝑎𝑟𝑔𝑒𝑡</m:t>
                          </m:r>
                          <m:r>
                            <a:rPr lang="en-US" sz="2800" b="0" i="1" smtClean="0">
                              <a:solidFill>
                                <a:schemeClr val="tx1"/>
                              </a:solidFill>
                              <a:latin typeface="Cambria Math"/>
                            </a:rPr>
                            <m:t> </m:t>
                          </m:r>
                          <m:r>
                            <a:rPr lang="en-US" sz="2800" b="0" i="1" smtClean="0">
                              <a:solidFill>
                                <a:schemeClr val="tx1"/>
                              </a:solidFill>
                              <a:latin typeface="Cambria Math"/>
                            </a:rPr>
                            <m:t>𝑢𝑠𝑒</m:t>
                          </m:r>
                        </m:num>
                        <m:den>
                          <m:r>
                            <a:rPr lang="en-US" sz="2800" b="0" i="1" smtClean="0">
                              <a:solidFill>
                                <a:schemeClr val="tx1"/>
                              </a:solidFill>
                              <a:latin typeface="Cambria Math"/>
                            </a:rPr>
                            <m:t>𝑎𝑐𝑡𝑢𝑎𝑙</m:t>
                          </m:r>
                          <m:r>
                            <a:rPr lang="en-US" sz="2800" b="0" i="1" smtClean="0">
                              <a:solidFill>
                                <a:schemeClr val="tx1"/>
                              </a:solidFill>
                              <a:latin typeface="Cambria Math"/>
                            </a:rPr>
                            <m:t> </m:t>
                          </m:r>
                          <m:r>
                            <a:rPr lang="en-US" sz="2800" b="0" i="1" smtClean="0">
                              <a:solidFill>
                                <a:schemeClr val="tx1"/>
                              </a:solidFill>
                              <a:latin typeface="Cambria Math"/>
                            </a:rPr>
                            <m:t>𝑢𝑠𝑒</m:t>
                          </m:r>
                        </m:den>
                      </m:f>
                    </m:oMath>
                  </m:oMathPara>
                </a14:m>
                <a:endParaRPr lang="en-US" sz="2800" dirty="0" err="1" smtClean="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93189" y="2026048"/>
                <a:ext cx="3352800" cy="870688"/>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23684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r>
              <a:rPr lang="en-US" dirty="0" smtClean="0">
                <a:solidFill>
                  <a:schemeClr val="tx2"/>
                </a:solidFill>
              </a:rPr>
              <a:t>Case study</a:t>
            </a:r>
            <a:endParaRPr lang="en-US" dirty="0">
              <a:solidFill>
                <a:schemeClr val="tx2"/>
              </a:solidFill>
            </a:endParaRPr>
          </a:p>
        </p:txBody>
      </p:sp>
      <p:sp>
        <p:nvSpPr>
          <p:cNvPr id="3" name="Text Placeholder 2"/>
          <p:cNvSpPr>
            <a:spLocks noGrp="1"/>
          </p:cNvSpPr>
          <p:nvPr>
            <p:ph type="body" sz="quarter" idx="10"/>
          </p:nvPr>
        </p:nvSpPr>
        <p:spPr>
          <a:xfrm>
            <a:off x="390525" y="1600200"/>
            <a:ext cx="8382000" cy="929485"/>
          </a:xfrm>
        </p:spPr>
        <p:txBody>
          <a:bodyPr/>
          <a:lstStyle/>
          <a:p>
            <a:pPr lvl="1"/>
            <a:endParaRPr lang="en-US" dirty="0" smtClean="0">
              <a:solidFill>
                <a:schemeClr val="tx1"/>
              </a:solidFill>
            </a:endParaRPr>
          </a:p>
          <a:p>
            <a:endParaRPr lang="en-US" dirty="0" smtClean="0">
              <a:solidFill>
                <a:schemeClr val="tx1"/>
              </a:solidFill>
            </a:endParaRPr>
          </a:p>
        </p:txBody>
      </p:sp>
      <p:sp>
        <p:nvSpPr>
          <p:cNvPr id="4" name="Rectangle 3"/>
          <p:cNvSpPr/>
          <p:nvPr/>
        </p:nvSpPr>
        <p:spPr>
          <a:xfrm>
            <a:off x="619125" y="1676400"/>
            <a:ext cx="7924800" cy="2462213"/>
          </a:xfrm>
          <a:prstGeom prst="rect">
            <a:avLst/>
          </a:prstGeom>
        </p:spPr>
        <p:txBody>
          <a:bodyPr wrap="square">
            <a:spAutoFit/>
          </a:bodyPr>
          <a:lstStyle/>
          <a:p>
            <a:pPr algn="ctr">
              <a:spcAft>
                <a:spcPts val="1200"/>
              </a:spcAft>
            </a:pPr>
            <a:r>
              <a:rPr lang="en-US" sz="3600" b="1" dirty="0" smtClean="0">
                <a:solidFill>
                  <a:srgbClr val="FFFFCC"/>
                </a:solidFill>
              </a:rPr>
              <a:t>Applying the CER to evaluate water restrictions in Wellington, FL</a:t>
            </a:r>
          </a:p>
          <a:p>
            <a:pPr algn="ctr">
              <a:spcAft>
                <a:spcPts val="1200"/>
              </a:spcAft>
            </a:pPr>
            <a:r>
              <a:rPr lang="en-US" sz="2400" dirty="0" smtClean="0"/>
              <a:t>(</a:t>
            </a:r>
            <a:r>
              <a:rPr lang="en-US" sz="2400" dirty="0" err="1" smtClean="0"/>
              <a:t>Survis</a:t>
            </a:r>
            <a:r>
              <a:rPr lang="en-US" sz="2400" dirty="0" smtClean="0"/>
              <a:t> and Root, 2012. Evaluating the effectiveness of water restrictions: A case study from Southeast Florida</a:t>
            </a:r>
            <a:r>
              <a:rPr lang="en-US" sz="2400" i="1" dirty="0" smtClean="0"/>
              <a:t>.  Journal of Environmental Management</a:t>
            </a:r>
            <a:r>
              <a:rPr lang="en-US" sz="2400" dirty="0" smtClean="0"/>
              <a:t>, 112, 377-383.)</a:t>
            </a:r>
            <a:endParaRPr lang="en-US" sz="2400" dirty="0"/>
          </a:p>
        </p:txBody>
      </p:sp>
    </p:spTree>
    <p:extLst>
      <p:ext uri="{BB962C8B-B14F-4D97-AF65-F5344CB8AC3E}">
        <p14:creationId xmlns:p14="http://schemas.microsoft.com/office/powerpoint/2010/main" val="19814624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04800"/>
            <a:ext cx="8382000" cy="6370975"/>
          </a:xfrm>
        </p:spPr>
        <p:txBody>
          <a:bodyPr/>
          <a:lstStyle/>
          <a:p>
            <a:pPr marL="0" indent="0">
              <a:buNone/>
            </a:pPr>
            <a:r>
              <a:rPr lang="en-US" sz="3600" b="1" dirty="0">
                <a:solidFill>
                  <a:srgbClr val="FFFFCC"/>
                </a:solidFill>
              </a:rPr>
              <a:t>Defining the target use and using the CER as a communication tool</a:t>
            </a:r>
          </a:p>
          <a:p>
            <a:pPr marL="682625" lvl="1" indent="-225425">
              <a:buFont typeface="Arial" panose="020B0604020202020204" pitchFamily="34" charset="0"/>
              <a:buChar char="•"/>
            </a:pPr>
            <a:endParaRPr lang="en-US" dirty="0" smtClean="0">
              <a:solidFill>
                <a:schemeClr val="tx1"/>
              </a:solidFill>
            </a:endParaRPr>
          </a:p>
          <a:p>
            <a:pPr marL="682625" lvl="1"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a:p>
            <a:pPr marL="457200" lvl="1" indent="0">
              <a:buNone/>
            </a:pPr>
            <a:r>
              <a:rPr lang="en-US" dirty="0" smtClean="0">
                <a:solidFill>
                  <a:schemeClr val="tx1"/>
                </a:solidFill>
              </a:rPr>
              <a:t>The ideal target for lawn watering is to apply just the amount of water needed to supplement rainfall (P) in order to meet lawn water demand</a:t>
            </a:r>
          </a:p>
          <a:p>
            <a:pPr marL="457200" lvl="1" indent="0">
              <a:buNone/>
            </a:pPr>
            <a:endParaRPr lang="en-US" dirty="0" smtClean="0">
              <a:solidFill>
                <a:schemeClr val="tx1"/>
              </a:solidFill>
            </a:endParaRPr>
          </a:p>
          <a:p>
            <a:pPr marL="1087438" lvl="2" indent="-225425">
              <a:spcBef>
                <a:spcPts val="0"/>
              </a:spcBef>
              <a:buFont typeface="Arial" panose="020B0604020202020204" pitchFamily="34" charset="0"/>
              <a:buChar char="•"/>
            </a:pPr>
            <a:r>
              <a:rPr lang="en-US" dirty="0" smtClean="0">
                <a:solidFill>
                  <a:schemeClr val="tx1"/>
                </a:solidFill>
              </a:rPr>
              <a:t>Turf grass demand </a:t>
            </a:r>
            <a:r>
              <a:rPr lang="en-US" dirty="0" smtClean="0">
                <a:solidFill>
                  <a:schemeClr val="tx1"/>
                </a:solidFill>
                <a:sym typeface="Symbol"/>
              </a:rPr>
              <a:t> </a:t>
            </a:r>
            <a:r>
              <a:rPr lang="en-US" dirty="0" smtClean="0">
                <a:solidFill>
                  <a:schemeClr val="tx1"/>
                </a:solidFill>
              </a:rPr>
              <a:t>potential ET (ET</a:t>
            </a:r>
            <a:r>
              <a:rPr lang="en-US" baseline="-25000" dirty="0" smtClean="0">
                <a:solidFill>
                  <a:schemeClr val="tx1"/>
                </a:solidFill>
              </a:rPr>
              <a:t>p</a:t>
            </a:r>
            <a:r>
              <a:rPr lang="en-US" dirty="0" smtClean="0">
                <a:solidFill>
                  <a:schemeClr val="tx1"/>
                </a:solidFill>
              </a:rPr>
              <a:t>)</a:t>
            </a:r>
            <a:endParaRPr lang="en-US" dirty="0">
              <a:solidFill>
                <a:schemeClr val="tx1"/>
              </a:solidFill>
            </a:endParaRPr>
          </a:p>
          <a:p>
            <a:pPr marL="682625" lvl="1" indent="-225425">
              <a:buFont typeface="Arial" panose="020B0604020202020204" pitchFamily="34" charset="0"/>
              <a:buChar char="•"/>
            </a:pPr>
            <a:endParaRPr lang="en-US" dirty="0" smtClean="0">
              <a:solidFill>
                <a:schemeClr val="tx1"/>
              </a:solidFill>
            </a:endParaRPr>
          </a:p>
          <a:p>
            <a:pPr marL="457200" lvl="1" indent="0">
              <a:buNone/>
            </a:pPr>
            <a:r>
              <a:rPr lang="en-US" dirty="0">
                <a:solidFill>
                  <a:schemeClr val="tx1"/>
                </a:solidFill>
              </a:rPr>
              <a:t> </a:t>
            </a:r>
            <a:r>
              <a:rPr lang="en-US" dirty="0" smtClean="0">
                <a:solidFill>
                  <a:schemeClr val="tx1"/>
                </a:solidFill>
              </a:rPr>
              <a:t>	</a:t>
            </a:r>
            <a:r>
              <a:rPr lang="en-US" sz="3200" dirty="0" smtClean="0">
                <a:solidFill>
                  <a:schemeClr val="tx1"/>
                </a:solidFill>
              </a:rPr>
              <a:t>target use = weekly ET</a:t>
            </a:r>
            <a:r>
              <a:rPr lang="en-US" sz="3200" baseline="-25000" dirty="0" smtClean="0">
                <a:solidFill>
                  <a:schemeClr val="tx1"/>
                </a:solidFill>
              </a:rPr>
              <a:t>p</a:t>
            </a:r>
            <a:r>
              <a:rPr lang="en-US" sz="3200" dirty="0" smtClean="0">
                <a:solidFill>
                  <a:schemeClr val="tx1"/>
                </a:solidFill>
              </a:rPr>
              <a:t> – weekly P</a:t>
            </a:r>
            <a:endParaRPr lang="en-US" sz="3200" dirty="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p:txBody>
      </p:sp>
      <mc:AlternateContent xmlns:mc="http://schemas.openxmlformats.org/markup-compatibility/2006" xmlns:a14="http://schemas.microsoft.com/office/drawing/2010/main">
        <mc:Choice Requires="a14">
          <p:sp>
            <p:nvSpPr>
              <p:cNvPr id="2" name="TextBox 1"/>
              <p:cNvSpPr txBox="1"/>
              <p:nvPr/>
            </p:nvSpPr>
            <p:spPr>
              <a:xfrm>
                <a:off x="2819400" y="1595307"/>
                <a:ext cx="3352800" cy="8706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a:rPr>
                        <m:t>𝐶𝐸𝑅</m:t>
                      </m:r>
                      <m:r>
                        <a:rPr lang="en-US" sz="2800" b="0" i="1" smtClean="0">
                          <a:solidFill>
                            <a:schemeClr val="tx1"/>
                          </a:solidFill>
                          <a:latin typeface="Cambria Math"/>
                        </a:rPr>
                        <m:t>= </m:t>
                      </m:r>
                      <m:f>
                        <m:fPr>
                          <m:ctrlPr>
                            <a:rPr lang="en-US" sz="2800" b="0" i="1" smtClean="0">
                              <a:solidFill>
                                <a:schemeClr val="tx1"/>
                              </a:solidFill>
                              <a:latin typeface="Cambria Math"/>
                            </a:rPr>
                          </m:ctrlPr>
                        </m:fPr>
                        <m:num>
                          <m:r>
                            <a:rPr lang="en-US" sz="2800" b="0" i="1" smtClean="0">
                              <a:solidFill>
                                <a:schemeClr val="tx1"/>
                              </a:solidFill>
                              <a:latin typeface="Cambria Math"/>
                            </a:rPr>
                            <m:t>𝑡𝑎𝑟𝑔𝑒𝑡</m:t>
                          </m:r>
                          <m:r>
                            <a:rPr lang="en-US" sz="2800" b="0" i="1" smtClean="0">
                              <a:solidFill>
                                <a:schemeClr val="tx1"/>
                              </a:solidFill>
                              <a:latin typeface="Cambria Math"/>
                            </a:rPr>
                            <m:t> </m:t>
                          </m:r>
                          <m:r>
                            <a:rPr lang="en-US" sz="2800" b="0" i="1" smtClean="0">
                              <a:solidFill>
                                <a:schemeClr val="tx1"/>
                              </a:solidFill>
                              <a:latin typeface="Cambria Math"/>
                            </a:rPr>
                            <m:t>𝑢𝑠𝑒</m:t>
                          </m:r>
                        </m:num>
                        <m:den>
                          <m:r>
                            <a:rPr lang="en-US" sz="2800" b="0" i="1" smtClean="0">
                              <a:solidFill>
                                <a:schemeClr val="tx1"/>
                              </a:solidFill>
                              <a:latin typeface="Cambria Math"/>
                            </a:rPr>
                            <m:t>𝑎𝑐𝑡𝑢𝑎𝑙</m:t>
                          </m:r>
                          <m:r>
                            <a:rPr lang="en-US" sz="2800" b="0" i="1" smtClean="0">
                              <a:solidFill>
                                <a:schemeClr val="tx1"/>
                              </a:solidFill>
                              <a:latin typeface="Cambria Math"/>
                            </a:rPr>
                            <m:t> </m:t>
                          </m:r>
                          <m:r>
                            <a:rPr lang="en-US" sz="2800" b="0" i="1" smtClean="0">
                              <a:solidFill>
                                <a:schemeClr val="tx1"/>
                              </a:solidFill>
                              <a:latin typeface="Cambria Math"/>
                            </a:rPr>
                            <m:t>𝑢𝑠𝑒</m:t>
                          </m:r>
                        </m:den>
                      </m:f>
                    </m:oMath>
                  </m:oMathPara>
                </a14:m>
                <a:endParaRPr lang="en-US" sz="2800" dirty="0" err="1" smtClean="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19400" y="1595307"/>
                <a:ext cx="3352800" cy="870688"/>
              </a:xfrm>
              <a:prstGeom prst="rect">
                <a:avLst/>
              </a:prstGeom>
              <a:blipFill rotWithShape="1">
                <a:blip r:embed="rId2"/>
                <a:stretch>
                  <a:fillRect/>
                </a:stretch>
              </a:blipFill>
            </p:spPr>
            <p:txBody>
              <a:bodyPr/>
              <a:lstStyle/>
              <a:p>
                <a:r>
                  <a:rPr lang="en-US">
                    <a:noFill/>
                  </a:rPr>
                  <a:t> </a:t>
                </a:r>
              </a:p>
            </p:txBody>
          </p:sp>
        </mc:Fallback>
      </mc:AlternateContent>
      <p:sp>
        <p:nvSpPr>
          <p:cNvPr id="4" name="Right Arrow 3"/>
          <p:cNvSpPr/>
          <p:nvPr/>
        </p:nvSpPr>
        <p:spPr bwMode="auto">
          <a:xfrm>
            <a:off x="835327" y="5410200"/>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6484155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04800"/>
            <a:ext cx="8382000" cy="997196"/>
          </a:xfrm>
        </p:spPr>
        <p:txBody>
          <a:bodyPr/>
          <a:lstStyle/>
          <a:p>
            <a:pPr marL="0" indent="0">
              <a:buNone/>
            </a:pPr>
            <a:r>
              <a:rPr lang="en-US" sz="3600" b="1" dirty="0" smtClean="0">
                <a:solidFill>
                  <a:srgbClr val="FFFFCC"/>
                </a:solidFill>
              </a:rPr>
              <a:t>Defining the target use and using the CER as a communication tool</a:t>
            </a: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448"/>
          <a:stretch/>
        </p:blipFill>
        <p:spPr bwMode="auto">
          <a:xfrm>
            <a:off x="254478" y="2971800"/>
            <a:ext cx="8523869" cy="3197061"/>
          </a:xfrm>
          <a:prstGeom prst="rect">
            <a:avLst/>
          </a:prstGeom>
          <a:solidFill>
            <a:schemeClr val="tx1"/>
          </a:solidFill>
          <a:ln>
            <a:noFill/>
          </a:ln>
          <a:effectLst/>
        </p:spPr>
      </p:pic>
      <p:sp>
        <p:nvSpPr>
          <p:cNvPr id="5" name="Rectangle 4"/>
          <p:cNvSpPr/>
          <p:nvPr/>
        </p:nvSpPr>
        <p:spPr>
          <a:xfrm>
            <a:off x="1117606" y="1828799"/>
            <a:ext cx="6705600" cy="584775"/>
          </a:xfrm>
          <a:prstGeom prst="rect">
            <a:avLst/>
          </a:prstGeom>
        </p:spPr>
        <p:txBody>
          <a:bodyPr wrap="square">
            <a:spAutoFit/>
          </a:bodyPr>
          <a:lstStyle/>
          <a:p>
            <a:pPr lvl="1"/>
            <a:r>
              <a:rPr lang="en-US" sz="3200" dirty="0"/>
              <a:t>target use = weekly ET</a:t>
            </a:r>
            <a:r>
              <a:rPr lang="en-US" sz="3200" baseline="-25000" dirty="0"/>
              <a:t>p</a:t>
            </a:r>
            <a:r>
              <a:rPr lang="en-US" sz="3200" dirty="0"/>
              <a:t> – weekly P</a:t>
            </a:r>
          </a:p>
        </p:txBody>
      </p:sp>
      <p:sp>
        <p:nvSpPr>
          <p:cNvPr id="6" name="TextBox 5"/>
          <p:cNvSpPr txBox="1"/>
          <p:nvPr/>
        </p:nvSpPr>
        <p:spPr>
          <a:xfrm>
            <a:off x="293543" y="6168861"/>
            <a:ext cx="2221057" cy="369332"/>
          </a:xfrm>
          <a:prstGeom prst="rect">
            <a:avLst/>
          </a:prstGeom>
          <a:noFill/>
        </p:spPr>
        <p:txBody>
          <a:bodyPr wrap="none" rtlCol="0">
            <a:spAutoFit/>
          </a:bodyPr>
          <a:lstStyle/>
          <a:p>
            <a:r>
              <a:rPr lang="en-US" dirty="0" err="1" smtClean="0"/>
              <a:t>Survis</a:t>
            </a:r>
            <a:r>
              <a:rPr lang="en-US" dirty="0" smtClean="0"/>
              <a:t> and Root, 2012</a:t>
            </a:r>
          </a:p>
        </p:txBody>
      </p:sp>
    </p:spTree>
    <p:extLst>
      <p:ext uri="{BB962C8B-B14F-4D97-AF65-F5344CB8AC3E}">
        <p14:creationId xmlns:p14="http://schemas.microsoft.com/office/powerpoint/2010/main" val="21939514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 y="1066800"/>
            <a:ext cx="8686800" cy="4912114"/>
          </a:xfrm>
        </p:spPr>
        <p:txBody>
          <a:bodyPr/>
          <a:lstStyle/>
          <a:p>
            <a:pPr marL="566738" indent="-225425">
              <a:buFont typeface="Arial" panose="020B0604020202020204" pitchFamily="34" charset="0"/>
              <a:buChar char="•"/>
            </a:pPr>
            <a:r>
              <a:rPr lang="en-US" dirty="0" smtClean="0">
                <a:solidFill>
                  <a:schemeClr val="tx1"/>
                </a:solidFill>
              </a:rPr>
              <a:t>Data collection</a:t>
            </a:r>
          </a:p>
          <a:p>
            <a:pPr marL="971551" lvl="2" indent="-225425">
              <a:buFont typeface="Arial" panose="020B0604020202020204" pitchFamily="34" charset="0"/>
              <a:buChar char="•"/>
            </a:pPr>
            <a:r>
              <a:rPr lang="en-US" dirty="0" smtClean="0">
                <a:solidFill>
                  <a:schemeClr val="tx1"/>
                </a:solidFill>
              </a:rPr>
              <a:t>July – October 2009 (16 weeks)</a:t>
            </a:r>
          </a:p>
          <a:p>
            <a:pPr marL="971551" lvl="2" indent="-225425">
              <a:buFont typeface="Arial" panose="020B0604020202020204" pitchFamily="34" charset="0"/>
              <a:buChar char="•"/>
            </a:pPr>
            <a:r>
              <a:rPr lang="en-US" dirty="0" smtClean="0">
                <a:solidFill>
                  <a:schemeClr val="tx1"/>
                </a:solidFill>
              </a:rPr>
              <a:t>Weekly lawn water use</a:t>
            </a:r>
          </a:p>
          <a:p>
            <a:pPr marL="963613" lvl="3" indent="-225425">
              <a:buFont typeface="Arial" panose="020B0604020202020204" pitchFamily="34" charset="0"/>
              <a:buChar char="•"/>
            </a:pPr>
            <a:r>
              <a:rPr lang="en-US" dirty="0">
                <a:solidFill>
                  <a:schemeClr val="tx1"/>
                </a:solidFill>
              </a:rPr>
              <a:t>165 households</a:t>
            </a:r>
          </a:p>
          <a:p>
            <a:pPr marL="457200" lvl="1" indent="0">
              <a:buNone/>
            </a:pPr>
            <a:r>
              <a:rPr lang="en-US" dirty="0" smtClean="0">
                <a:solidFill>
                  <a:schemeClr val="tx1"/>
                </a:solidFill>
              </a:rPr>
              <a:t>	</a:t>
            </a:r>
          </a:p>
          <a:p>
            <a:pPr marL="0" lvl="1" indent="0" algn="ctr">
              <a:buNone/>
            </a:pPr>
            <a:r>
              <a:rPr lang="en-US" i="1" dirty="0" smtClean="0">
                <a:solidFill>
                  <a:schemeClr val="tx1"/>
                </a:solidFill>
              </a:rPr>
              <a:t># of watering events per week x output per watering event</a:t>
            </a:r>
            <a:endParaRPr lang="en-US" i="1" dirty="0">
              <a:solidFill>
                <a:schemeClr val="tx1"/>
              </a:solidFill>
            </a:endParaRPr>
          </a:p>
          <a:p>
            <a:pPr marL="457200" lvl="1" indent="0">
              <a:buNone/>
            </a:pPr>
            <a:endParaRPr lang="en-US" dirty="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1543050" lvl="4" indent="0">
              <a:buNone/>
            </a:pPr>
            <a:endParaRPr lang="en-US" dirty="0" smtClean="0">
              <a:solidFill>
                <a:schemeClr val="tx1"/>
              </a:solidFill>
            </a:endParaRPr>
          </a:p>
        </p:txBody>
      </p:sp>
      <p:sp>
        <p:nvSpPr>
          <p:cNvPr id="4" name="Rectangle 3"/>
          <p:cNvSpPr/>
          <p:nvPr/>
        </p:nvSpPr>
        <p:spPr>
          <a:xfrm>
            <a:off x="152400" y="304800"/>
            <a:ext cx="4248407" cy="590931"/>
          </a:xfrm>
          <a:prstGeom prst="rect">
            <a:avLst/>
          </a:prstGeom>
        </p:spPr>
        <p:txBody>
          <a:bodyPr wrap="none">
            <a:spAutoFit/>
          </a:bodyPr>
          <a:lstStyle/>
          <a:p>
            <a:pPr lvl="0" defTabSz="914363">
              <a:lnSpc>
                <a:spcPct val="90000"/>
              </a:lnSpc>
              <a:spcBef>
                <a:spcPct val="20000"/>
              </a:spcBef>
            </a:pPr>
            <a:r>
              <a:rPr lang="en-US" sz="3600" b="1" dirty="0" smtClean="0">
                <a:solidFill>
                  <a:srgbClr val="FFFFCC"/>
                </a:solidFill>
              </a:rPr>
              <a:t>Estimating actual use</a:t>
            </a:r>
            <a:endParaRPr lang="en-US" sz="3600" b="1" dirty="0">
              <a:solidFill>
                <a:srgbClr val="FFFFCC"/>
              </a:solidFill>
            </a:endParaRPr>
          </a:p>
        </p:txBody>
      </p:sp>
    </p:spTree>
    <p:extLst>
      <p:ext uri="{BB962C8B-B14F-4D97-AF65-F5344CB8AC3E}">
        <p14:creationId xmlns:p14="http://schemas.microsoft.com/office/powerpoint/2010/main" val="3838379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04800"/>
            <a:ext cx="8382000" cy="3139321"/>
          </a:xfrm>
        </p:spPr>
        <p:txBody>
          <a:bodyPr/>
          <a:lstStyle/>
          <a:p>
            <a:pPr marL="0" indent="0">
              <a:buNone/>
            </a:pPr>
            <a:r>
              <a:rPr lang="en-US" sz="3600" b="1" dirty="0" smtClean="0">
                <a:solidFill>
                  <a:srgbClr val="FFFFCC"/>
                </a:solidFill>
              </a:rPr>
              <a:t>Estimating actual use</a:t>
            </a:r>
          </a:p>
          <a:p>
            <a:pPr marL="682625" lvl="1" indent="-225425">
              <a:buFont typeface="Arial" panose="020B0604020202020204" pitchFamily="34" charset="0"/>
              <a:buChar char="•"/>
            </a:pPr>
            <a:r>
              <a:rPr lang="en-US" dirty="0" smtClean="0">
                <a:solidFill>
                  <a:schemeClr val="tx1"/>
                </a:solidFill>
              </a:rPr>
              <a:t># of watering events per week</a:t>
            </a:r>
          </a:p>
          <a:p>
            <a:pPr marL="457200" lvl="1" indent="0">
              <a:buNone/>
            </a:pPr>
            <a:endParaRPr lang="en-US" dirty="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1543050" lvl="4" indent="0">
              <a:buNone/>
            </a:pPr>
            <a:endParaRPr lang="en-US" dirty="0" smtClean="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97992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2902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04800"/>
            <a:ext cx="8382000" cy="4284250"/>
          </a:xfrm>
        </p:spPr>
        <p:txBody>
          <a:bodyPr/>
          <a:lstStyle/>
          <a:p>
            <a:pPr marL="0" indent="0">
              <a:buNone/>
            </a:pPr>
            <a:r>
              <a:rPr lang="en-US" sz="3600" b="1" dirty="0" smtClean="0">
                <a:solidFill>
                  <a:srgbClr val="FFFFCC"/>
                </a:solidFill>
              </a:rPr>
              <a:t>Estimating actual use</a:t>
            </a:r>
          </a:p>
          <a:p>
            <a:pPr marL="682625" lvl="1" indent="-225425">
              <a:buFont typeface="Arial" panose="020B0604020202020204" pitchFamily="34" charset="0"/>
              <a:buChar char="•"/>
            </a:pPr>
            <a:r>
              <a:rPr lang="en-US" dirty="0" smtClean="0">
                <a:solidFill>
                  <a:schemeClr val="tx1"/>
                </a:solidFill>
              </a:rPr>
              <a:t>Weighted mean output per watering event</a:t>
            </a:r>
          </a:p>
          <a:p>
            <a:pPr marL="1087438" lvl="2" indent="-225425">
              <a:buFont typeface="Arial" panose="020B0604020202020204" pitchFamily="34" charset="0"/>
              <a:buChar char="•"/>
            </a:pPr>
            <a:r>
              <a:rPr lang="en-US" dirty="0" smtClean="0">
                <a:solidFill>
                  <a:schemeClr val="tx1"/>
                </a:solidFill>
              </a:rPr>
              <a:t>Irrigation audits</a:t>
            </a:r>
          </a:p>
          <a:p>
            <a:pPr marL="1484313" lvl="3" indent="-225425">
              <a:buFont typeface="Arial" panose="020B0604020202020204" pitchFamily="34" charset="0"/>
              <a:buChar char="•"/>
            </a:pPr>
            <a:r>
              <a:rPr lang="en-US" dirty="0" smtClean="0">
                <a:solidFill>
                  <a:schemeClr val="tx1"/>
                </a:solidFill>
              </a:rPr>
              <a:t>Stratified random sample: 12 public supply and 16 self supply households</a:t>
            </a:r>
          </a:p>
          <a:p>
            <a:pPr marL="457200" lvl="1" indent="0">
              <a:buNone/>
            </a:pPr>
            <a:endParaRPr lang="en-US" dirty="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1543050" lvl="4" indent="0">
              <a:buNone/>
            </a:pPr>
            <a:endParaRPr lang="en-US" dirty="0" smtClean="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74830"/>
            <a:ext cx="7213759" cy="341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8326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00200" y="2414228"/>
            <a:ext cx="5812466" cy="3094619"/>
            <a:chOff x="1066799" y="1793344"/>
            <a:chExt cx="5812466" cy="3094619"/>
          </a:xfrm>
        </p:grpSpPr>
        <p:grpSp>
          <p:nvGrpSpPr>
            <p:cNvPr id="5" name="Group 4"/>
            <p:cNvGrpSpPr/>
            <p:nvPr/>
          </p:nvGrpSpPr>
          <p:grpSpPr>
            <a:xfrm>
              <a:off x="1066799" y="1793344"/>
              <a:ext cx="5812466" cy="1911881"/>
              <a:chOff x="1066799" y="1793344"/>
              <a:chExt cx="5812466" cy="1911881"/>
            </a:xfrm>
          </p:grpSpPr>
          <p:sp>
            <p:nvSpPr>
              <p:cNvPr id="4" name="Rectangle 3"/>
              <p:cNvSpPr/>
              <p:nvPr/>
            </p:nvSpPr>
            <p:spPr bwMode="auto">
              <a:xfrm>
                <a:off x="1066799" y="1793344"/>
                <a:ext cx="5812466" cy="1911881"/>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647"/>
              <a:stretch/>
            </p:blipFill>
            <p:spPr bwMode="auto">
              <a:xfrm>
                <a:off x="1066800" y="2514600"/>
                <a:ext cx="581246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793344"/>
                <a:ext cx="2388394" cy="82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1066800" y="3687634"/>
              <a:ext cx="5812465" cy="1200329"/>
            </a:xfrm>
            <a:prstGeom prst="rect">
              <a:avLst/>
            </a:prstGeom>
            <a:solidFill>
              <a:schemeClr val="tx1"/>
            </a:solidFill>
          </p:spPr>
          <p:txBody>
            <a:bodyPr wrap="square" rtlCol="0">
              <a:spAutoFit/>
            </a:bodyPr>
            <a:lstStyle/>
            <a:p>
              <a:r>
                <a:rPr lang="en-US" dirty="0" smtClean="0">
                  <a:solidFill>
                    <a:schemeClr val="bg1"/>
                  </a:solidFill>
                </a:rPr>
                <a:t>OKLAHOMA – The state Senate this week advanced legislation that would encourage water districts and municipalities to expand the state’s supply of water through reuse and conservation.</a:t>
              </a:r>
            </a:p>
          </p:txBody>
        </p:sp>
      </p:grpSp>
      <p:grpSp>
        <p:nvGrpSpPr>
          <p:cNvPr id="10" name="Group 9"/>
          <p:cNvGrpSpPr/>
          <p:nvPr/>
        </p:nvGrpSpPr>
        <p:grpSpPr>
          <a:xfrm>
            <a:off x="2247320" y="2609120"/>
            <a:ext cx="4518226" cy="2704835"/>
            <a:chOff x="1674629" y="4648200"/>
            <a:chExt cx="4518226" cy="2704835"/>
          </a:xfrm>
        </p:grpSpPr>
        <p:sp>
          <p:nvSpPr>
            <p:cNvPr id="9" name="Rectangle 8"/>
            <p:cNvSpPr/>
            <p:nvPr/>
          </p:nvSpPr>
          <p:spPr bwMode="auto">
            <a:xfrm>
              <a:off x="1678004" y="4648200"/>
              <a:ext cx="4514850" cy="270483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658833"/>
              <a:ext cx="2428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8004" y="5234765"/>
              <a:ext cx="4514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674629" y="5598709"/>
              <a:ext cx="4518226" cy="1754326"/>
            </a:xfrm>
            <a:prstGeom prst="rect">
              <a:avLst/>
            </a:prstGeom>
            <a:solidFill>
              <a:schemeClr val="tx1"/>
            </a:solidFill>
          </p:spPr>
          <p:txBody>
            <a:bodyPr wrap="square" rtlCol="0">
              <a:spAutoFit/>
            </a:bodyPr>
            <a:lstStyle/>
            <a:p>
              <a:r>
                <a:rPr lang="en-US" dirty="0" smtClean="0">
                  <a:solidFill>
                    <a:schemeClr val="bg1"/>
                  </a:solidFill>
                </a:rPr>
                <a:t>With stressed U.S. water supplies posing</a:t>
              </a:r>
            </a:p>
            <a:p>
              <a:r>
                <a:rPr lang="en-US" dirty="0">
                  <a:solidFill>
                    <a:schemeClr val="bg1"/>
                  </a:solidFill>
                </a:rPr>
                <a:t>l</a:t>
              </a:r>
              <a:r>
                <a:rPr lang="en-US" dirty="0" smtClean="0">
                  <a:solidFill>
                    <a:schemeClr val="bg1"/>
                  </a:solidFill>
                </a:rPr>
                <a:t>ong-term peril to its production, </a:t>
              </a:r>
              <a:r>
                <a:rPr lang="en-US" dirty="0" err="1" smtClean="0">
                  <a:solidFill>
                    <a:schemeClr val="bg1"/>
                  </a:solidFill>
                </a:rPr>
                <a:t>MillerCoors</a:t>
              </a:r>
              <a:r>
                <a:rPr lang="en-US" dirty="0" smtClean="0">
                  <a:solidFill>
                    <a:schemeClr val="bg1"/>
                  </a:solidFill>
                </a:rPr>
                <a:t> is focusing on sustainability</a:t>
              </a:r>
            </a:p>
            <a:p>
              <a:endParaRPr lang="en-US" dirty="0">
                <a:solidFill>
                  <a:schemeClr val="bg1"/>
                </a:solidFill>
              </a:endParaRPr>
            </a:p>
            <a:p>
              <a:r>
                <a:rPr lang="en-US" sz="1600" i="1" dirty="0" smtClean="0">
                  <a:solidFill>
                    <a:schemeClr val="bg1"/>
                  </a:solidFill>
                </a:rPr>
                <a:t>By John </a:t>
              </a:r>
              <a:r>
                <a:rPr lang="en-US" sz="1600" i="1" dirty="0" err="1" smtClean="0">
                  <a:solidFill>
                    <a:schemeClr val="bg1"/>
                  </a:solidFill>
                </a:rPr>
                <a:t>Schmid</a:t>
              </a:r>
              <a:r>
                <a:rPr lang="en-US" sz="1600" i="1" dirty="0" smtClean="0">
                  <a:solidFill>
                    <a:schemeClr val="bg1"/>
                  </a:solidFill>
                </a:rPr>
                <a:t> of the Journal Sentinel	</a:t>
              </a:r>
              <a:endParaRPr lang="en-US" sz="1600" i="1" dirty="0">
                <a:solidFill>
                  <a:schemeClr val="bg1"/>
                </a:solidFill>
              </a:endParaRPr>
            </a:p>
            <a:p>
              <a:r>
                <a:rPr lang="en-US" sz="1600" i="1" dirty="0" smtClean="0">
                  <a:solidFill>
                    <a:schemeClr val="bg1"/>
                  </a:solidFill>
                </a:rPr>
                <a:t>March 16, 2014</a:t>
              </a:r>
            </a:p>
          </p:txBody>
        </p:sp>
      </p:grpSp>
      <p:grpSp>
        <p:nvGrpSpPr>
          <p:cNvPr id="15" name="Group 14"/>
          <p:cNvGrpSpPr/>
          <p:nvPr/>
        </p:nvGrpSpPr>
        <p:grpSpPr>
          <a:xfrm>
            <a:off x="800322" y="2284274"/>
            <a:ext cx="7412222" cy="3354526"/>
            <a:chOff x="1371600" y="4648200"/>
            <a:chExt cx="7412222" cy="3354526"/>
          </a:xfrm>
        </p:grpSpPr>
        <p:sp>
          <p:nvSpPr>
            <p:cNvPr id="14" name="Rectangle 13"/>
            <p:cNvSpPr/>
            <p:nvPr/>
          </p:nvSpPr>
          <p:spPr bwMode="auto">
            <a:xfrm>
              <a:off x="1371600" y="4648200"/>
              <a:ext cx="7412222" cy="335452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648200"/>
              <a:ext cx="24765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0175"/>
              <a:ext cx="74104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371600" y="6248400"/>
              <a:ext cx="7412222" cy="1754326"/>
            </a:xfrm>
            <a:prstGeom prst="rect">
              <a:avLst/>
            </a:prstGeom>
            <a:solidFill>
              <a:schemeClr val="tx1"/>
            </a:solidFill>
          </p:spPr>
          <p:txBody>
            <a:bodyPr wrap="square" rtlCol="0">
              <a:spAutoFit/>
            </a:bodyPr>
            <a:lstStyle/>
            <a:p>
              <a:r>
                <a:rPr lang="en-US" dirty="0" smtClean="0">
                  <a:solidFill>
                    <a:schemeClr val="bg1"/>
                  </a:solidFill>
                </a:rPr>
                <a:t>There has been little or no rainfall since mid-January, and the importance of</a:t>
              </a:r>
            </a:p>
            <a:p>
              <a:r>
                <a:rPr lang="en-US" dirty="0" smtClean="0">
                  <a:solidFill>
                    <a:schemeClr val="bg1"/>
                  </a:solidFill>
                </a:rPr>
                <a:t>water conservation was stressed by our leaders as Singapore observes World </a:t>
              </a:r>
            </a:p>
            <a:p>
              <a:r>
                <a:rPr lang="en-US" dirty="0" smtClean="0">
                  <a:solidFill>
                    <a:schemeClr val="bg1"/>
                  </a:solidFill>
                </a:rPr>
                <a:t>Water Day on Saturday.  Activities aimed at spreading the water conservation</a:t>
              </a:r>
            </a:p>
            <a:p>
              <a:r>
                <a:rPr lang="en-US" dirty="0" smtClean="0">
                  <a:solidFill>
                    <a:schemeClr val="bg1"/>
                  </a:solidFill>
                </a:rPr>
                <a:t>message were held island-wide.</a:t>
              </a:r>
            </a:p>
            <a:p>
              <a:endParaRPr lang="en-US" dirty="0">
                <a:solidFill>
                  <a:schemeClr val="bg1"/>
                </a:solidFill>
              </a:endParaRPr>
            </a:p>
            <a:p>
              <a:r>
                <a:rPr lang="en-US" sz="1600" i="1" dirty="0">
                  <a:solidFill>
                    <a:schemeClr val="bg1"/>
                  </a:solidFill>
                </a:rPr>
                <a:t>By </a:t>
              </a:r>
              <a:r>
                <a:rPr lang="en-US" sz="1600" i="1" dirty="0" err="1">
                  <a:solidFill>
                    <a:schemeClr val="bg1"/>
                  </a:solidFill>
                </a:rPr>
                <a:t>Vimita</a:t>
              </a:r>
              <a:r>
                <a:rPr lang="en-US" sz="1600" i="1" dirty="0">
                  <a:solidFill>
                    <a:schemeClr val="bg1"/>
                  </a:solidFill>
                </a:rPr>
                <a:t> Mohandas			         </a:t>
              </a:r>
              <a:r>
                <a:rPr lang="en-US" sz="1600" i="1" dirty="0" smtClean="0">
                  <a:solidFill>
                    <a:schemeClr val="bg1"/>
                  </a:solidFill>
                </a:rPr>
                <a:t>                         Posted</a:t>
              </a:r>
              <a:r>
                <a:rPr lang="en-US" sz="1600" i="1" dirty="0">
                  <a:solidFill>
                    <a:schemeClr val="bg1"/>
                  </a:solidFill>
                </a:rPr>
                <a:t>: 15 March 2014</a:t>
              </a:r>
            </a:p>
          </p:txBody>
        </p:sp>
      </p:grpSp>
      <p:grpSp>
        <p:nvGrpSpPr>
          <p:cNvPr id="18" name="Group 17"/>
          <p:cNvGrpSpPr/>
          <p:nvPr/>
        </p:nvGrpSpPr>
        <p:grpSpPr>
          <a:xfrm>
            <a:off x="1776969" y="2828360"/>
            <a:ext cx="5458929" cy="2266354"/>
            <a:chOff x="1055725" y="4953000"/>
            <a:chExt cx="5458929" cy="2266354"/>
          </a:xfrm>
        </p:grpSpPr>
        <p:sp>
          <p:nvSpPr>
            <p:cNvPr id="17" name="Rectangle 16"/>
            <p:cNvSpPr/>
            <p:nvPr/>
          </p:nvSpPr>
          <p:spPr bwMode="auto">
            <a:xfrm>
              <a:off x="1055725" y="4953000"/>
              <a:ext cx="5448043" cy="2266354"/>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5725" y="4953000"/>
              <a:ext cx="22193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6829" y="5295899"/>
              <a:ext cx="54578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061298" y="6296024"/>
              <a:ext cx="5442470" cy="923330"/>
            </a:xfrm>
            <a:prstGeom prst="rect">
              <a:avLst/>
            </a:prstGeom>
            <a:solidFill>
              <a:schemeClr val="tx1"/>
            </a:solidFill>
          </p:spPr>
          <p:txBody>
            <a:bodyPr wrap="square" rtlCol="0">
              <a:spAutoFit/>
            </a:bodyPr>
            <a:lstStyle/>
            <a:p>
              <a:r>
                <a:rPr lang="en-US" dirty="0" smtClean="0">
                  <a:solidFill>
                    <a:schemeClr val="bg1"/>
                  </a:solidFill>
                </a:rPr>
                <a:t>Water conservation is essential to maintain the state’s water supply, but actually getting Floridians to conserve is tough.</a:t>
              </a:r>
            </a:p>
          </p:txBody>
        </p:sp>
      </p:grpSp>
      <p:grpSp>
        <p:nvGrpSpPr>
          <p:cNvPr id="22" name="Group 21"/>
          <p:cNvGrpSpPr/>
          <p:nvPr/>
        </p:nvGrpSpPr>
        <p:grpSpPr>
          <a:xfrm>
            <a:off x="1391758" y="2351723"/>
            <a:ext cx="6229350" cy="3219629"/>
            <a:chOff x="1457325" y="4343400"/>
            <a:chExt cx="6229350" cy="3219629"/>
          </a:xfrm>
        </p:grpSpPr>
        <p:sp>
          <p:nvSpPr>
            <p:cNvPr id="21" name="Rectangle 20"/>
            <p:cNvSpPr/>
            <p:nvPr/>
          </p:nvSpPr>
          <p:spPr bwMode="auto">
            <a:xfrm>
              <a:off x="1457325" y="4343400"/>
              <a:ext cx="6229350" cy="3219629"/>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7325" y="5105400"/>
              <a:ext cx="62293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7325" y="4343400"/>
              <a:ext cx="34956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457325" y="6362700"/>
              <a:ext cx="6229350" cy="1200329"/>
            </a:xfrm>
            <a:prstGeom prst="rect">
              <a:avLst/>
            </a:prstGeom>
            <a:solidFill>
              <a:schemeClr val="tx1"/>
            </a:solidFill>
          </p:spPr>
          <p:txBody>
            <a:bodyPr wrap="square" rtlCol="0">
              <a:spAutoFit/>
            </a:bodyPr>
            <a:lstStyle/>
            <a:p>
              <a:r>
                <a:rPr lang="en-US" dirty="0" smtClean="0">
                  <a:solidFill>
                    <a:schemeClr val="bg1"/>
                  </a:solidFill>
                </a:rPr>
                <a:t>The Saving Water Saves Energy project of the Huron River Watershed Council has launched a “Pledge, Save, Win” contest</a:t>
              </a:r>
            </a:p>
            <a:p>
              <a:r>
                <a:rPr lang="en-US" dirty="0">
                  <a:solidFill>
                    <a:schemeClr val="bg1"/>
                  </a:solidFill>
                </a:rPr>
                <a:t>t</a:t>
              </a:r>
              <a:r>
                <a:rPr lang="en-US" dirty="0" smtClean="0">
                  <a:solidFill>
                    <a:schemeClr val="bg1"/>
                  </a:solidFill>
                </a:rPr>
                <a:t>o encourage </a:t>
              </a:r>
              <a:r>
                <a:rPr lang="en-US" dirty="0" err="1" smtClean="0">
                  <a:solidFill>
                    <a:schemeClr val="bg1"/>
                  </a:solidFill>
                </a:rPr>
                <a:t>homewowners</a:t>
              </a:r>
              <a:r>
                <a:rPr lang="en-US" dirty="0" smtClean="0">
                  <a:solidFill>
                    <a:schemeClr val="bg1"/>
                  </a:solidFill>
                </a:rPr>
                <a:t> in the watershed to tap into saving water, energy and money…</a:t>
              </a:r>
            </a:p>
          </p:txBody>
        </p:sp>
      </p:grpSp>
      <p:sp>
        <p:nvSpPr>
          <p:cNvPr id="3" name="Rectangle 2"/>
          <p:cNvSpPr/>
          <p:nvPr/>
        </p:nvSpPr>
        <p:spPr>
          <a:xfrm>
            <a:off x="1111981" y="340101"/>
            <a:ext cx="6890989" cy="954107"/>
          </a:xfrm>
          <a:prstGeom prst="rect">
            <a:avLst/>
          </a:prstGeom>
        </p:spPr>
        <p:txBody>
          <a:bodyPr wrap="square">
            <a:spAutoFit/>
          </a:bodyPr>
          <a:lstStyle/>
          <a:p>
            <a:pPr algn="ctr"/>
            <a:r>
              <a:rPr lang="en-US" sz="2800" b="1" dirty="0">
                <a:solidFill>
                  <a:srgbClr val="FFFFCC"/>
                </a:solidFill>
              </a:rPr>
              <a:t>Conservation programs aimed at reducing domestic water consumption are common</a:t>
            </a:r>
          </a:p>
        </p:txBody>
      </p:sp>
    </p:spTree>
    <p:extLst>
      <p:ext uri="{BB962C8B-B14F-4D97-AF65-F5344CB8AC3E}">
        <p14:creationId xmlns:p14="http://schemas.microsoft.com/office/powerpoint/2010/main" val="1095492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 y="990600"/>
            <a:ext cx="8686800" cy="7762125"/>
          </a:xfrm>
        </p:spPr>
        <p:txBody>
          <a:bodyPr/>
          <a:lstStyle/>
          <a:p>
            <a:pPr marL="566738" indent="-225425">
              <a:buFont typeface="Arial" panose="020B0604020202020204" pitchFamily="34" charset="0"/>
              <a:buChar char="•"/>
            </a:pPr>
            <a:r>
              <a:rPr lang="en-US" dirty="0" smtClean="0">
                <a:solidFill>
                  <a:schemeClr val="tx1"/>
                </a:solidFill>
              </a:rPr>
              <a:t>Compliance</a:t>
            </a:r>
          </a:p>
          <a:p>
            <a:pPr marL="960438" lvl="1" indent="-225425">
              <a:buFont typeface="Arial" panose="020B0604020202020204" pitchFamily="34" charset="0"/>
              <a:buChar char="•"/>
            </a:pPr>
            <a:r>
              <a:rPr lang="en-US" dirty="0" smtClean="0">
                <a:solidFill>
                  <a:schemeClr val="tx1"/>
                </a:solidFill>
              </a:rPr>
              <a:t>More people watering events on non-sanctioned days than on sanctioned days</a:t>
            </a:r>
          </a:p>
          <a:p>
            <a:pPr marL="1365251" lvl="2" indent="-225425">
              <a:spcBef>
                <a:spcPts val="1200"/>
              </a:spcBef>
              <a:buFont typeface="Arial" panose="020B0604020202020204" pitchFamily="34" charset="0"/>
              <a:buChar char="•"/>
            </a:pPr>
            <a:r>
              <a:rPr lang="en-US" dirty="0" smtClean="0">
                <a:solidFill>
                  <a:schemeClr val="tx1"/>
                </a:solidFill>
              </a:rPr>
              <a:t>Compliance to rigid days of the week suggests watering restrictions were not effective</a:t>
            </a:r>
          </a:p>
          <a:p>
            <a:pPr marL="341313" indent="0">
              <a:spcBef>
                <a:spcPts val="1200"/>
              </a:spcBef>
              <a:buNone/>
            </a:pPr>
            <a:r>
              <a:rPr lang="en-US" dirty="0" smtClean="0">
                <a:solidFill>
                  <a:schemeClr val="tx1"/>
                </a:solidFill>
              </a:rPr>
              <a:t>BUT…</a:t>
            </a:r>
            <a:endParaRPr lang="en-US" dirty="0">
              <a:solidFill>
                <a:schemeClr val="tx1"/>
              </a:solidFill>
            </a:endParaRPr>
          </a:p>
          <a:p>
            <a:pPr marL="960438" lvl="1" indent="-225425">
              <a:buFont typeface="Arial" panose="020B0604020202020204" pitchFamily="34" charset="0"/>
              <a:buChar char="•"/>
            </a:pPr>
            <a:r>
              <a:rPr lang="en-US" dirty="0" smtClean="0">
                <a:solidFill>
                  <a:schemeClr val="tx1"/>
                </a:solidFill>
              </a:rPr>
              <a:t>Average # of watering events per week (1.3) was significantly less than the allowed 2 days per week</a:t>
            </a:r>
          </a:p>
          <a:p>
            <a:pPr marL="1249363" lvl="4" indent="-225425">
              <a:spcBef>
                <a:spcPts val="1200"/>
              </a:spcBef>
              <a:buFont typeface="Arial" panose="020B0604020202020204" pitchFamily="34" charset="0"/>
              <a:buChar char="•"/>
            </a:pPr>
            <a:r>
              <a:rPr lang="en-US" dirty="0" smtClean="0">
                <a:solidFill>
                  <a:schemeClr val="tx1"/>
                </a:solidFill>
              </a:rPr>
              <a:t> Compliance to # of </a:t>
            </a:r>
            <a:r>
              <a:rPr lang="en-US" dirty="0" err="1" smtClean="0">
                <a:solidFill>
                  <a:schemeClr val="tx1"/>
                </a:solidFill>
              </a:rPr>
              <a:t>waterings</a:t>
            </a:r>
            <a:r>
              <a:rPr lang="en-US" dirty="0" smtClean="0">
                <a:solidFill>
                  <a:schemeClr val="tx1"/>
                </a:solidFill>
              </a:rPr>
              <a:t> per week suggests    restrictions might have been effective</a:t>
            </a:r>
            <a:endParaRPr lang="en-US" dirty="0">
              <a:solidFill>
                <a:schemeClr val="tx1"/>
              </a:solidFill>
            </a:endParaRPr>
          </a:p>
          <a:p>
            <a:pPr marL="341313" indent="0" algn="ctr">
              <a:spcBef>
                <a:spcPts val="1800"/>
              </a:spcBef>
              <a:buNone/>
            </a:pPr>
            <a:r>
              <a:rPr lang="en-US" i="1" dirty="0" smtClean="0">
                <a:solidFill>
                  <a:schemeClr val="tx1"/>
                </a:solidFill>
              </a:rPr>
              <a:t>Compliance data are ambiguous and provide no information about amount of water used</a:t>
            </a:r>
            <a:endParaRPr lang="en-US" i="1" dirty="0">
              <a:solidFill>
                <a:schemeClr val="tx1"/>
              </a:solidFill>
            </a:endParaRPr>
          </a:p>
          <a:p>
            <a:pPr marL="457200" lvl="1" indent="0">
              <a:buNone/>
            </a:pPr>
            <a:endParaRPr lang="en-US" dirty="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1543050" lvl="4" indent="0">
              <a:buNone/>
            </a:pPr>
            <a:endParaRPr lang="en-US" dirty="0" smtClean="0">
              <a:solidFill>
                <a:schemeClr val="tx1"/>
              </a:solidFill>
            </a:endParaRPr>
          </a:p>
        </p:txBody>
      </p:sp>
      <p:sp>
        <p:nvSpPr>
          <p:cNvPr id="4" name="Rectangle 3"/>
          <p:cNvSpPr/>
          <p:nvPr/>
        </p:nvSpPr>
        <p:spPr>
          <a:xfrm>
            <a:off x="152400" y="76200"/>
            <a:ext cx="1561325" cy="590931"/>
          </a:xfrm>
          <a:prstGeom prst="rect">
            <a:avLst/>
          </a:prstGeom>
        </p:spPr>
        <p:txBody>
          <a:bodyPr wrap="none">
            <a:spAutoFit/>
          </a:bodyPr>
          <a:lstStyle/>
          <a:p>
            <a:pPr lvl="0" defTabSz="914363">
              <a:lnSpc>
                <a:spcPct val="90000"/>
              </a:lnSpc>
              <a:spcBef>
                <a:spcPct val="20000"/>
              </a:spcBef>
            </a:pPr>
            <a:r>
              <a:rPr lang="en-US" sz="3600" b="1" dirty="0" smtClean="0">
                <a:solidFill>
                  <a:srgbClr val="FFFFCC"/>
                </a:solidFill>
              </a:rPr>
              <a:t>Results</a:t>
            </a:r>
            <a:endParaRPr lang="en-US" sz="3600" b="1" dirty="0">
              <a:solidFill>
                <a:srgbClr val="FFFFCC"/>
              </a:solidFill>
            </a:endParaRPr>
          </a:p>
        </p:txBody>
      </p:sp>
      <p:sp>
        <p:nvSpPr>
          <p:cNvPr id="5" name="Right Arrow 4"/>
          <p:cNvSpPr/>
          <p:nvPr/>
        </p:nvSpPr>
        <p:spPr bwMode="auto">
          <a:xfrm>
            <a:off x="1091244" y="2470036"/>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ight Arrow 5"/>
          <p:cNvSpPr/>
          <p:nvPr/>
        </p:nvSpPr>
        <p:spPr bwMode="auto">
          <a:xfrm>
            <a:off x="1084052" y="4720098"/>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3143538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6585" y="973617"/>
            <a:ext cx="8686800" cy="2080570"/>
          </a:xfrm>
        </p:spPr>
        <p:txBody>
          <a:bodyPr/>
          <a:lstStyle/>
          <a:p>
            <a:pPr marL="0" lvl="1" indent="0">
              <a:buNone/>
            </a:pPr>
            <a:r>
              <a:rPr lang="en-US" dirty="0" smtClean="0">
                <a:solidFill>
                  <a:schemeClr val="tx1"/>
                </a:solidFill>
              </a:rPr>
              <a:t>16-week CER</a:t>
            </a: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1543050" lvl="4" indent="0">
              <a:buNone/>
            </a:pPr>
            <a:endParaRPr lang="en-US" dirty="0" smtClean="0">
              <a:solidFill>
                <a:schemeClr val="tx1"/>
              </a:solidFill>
            </a:endParaRPr>
          </a:p>
        </p:txBody>
      </p:sp>
      <p:sp>
        <p:nvSpPr>
          <p:cNvPr id="4" name="Rectangle 3"/>
          <p:cNvSpPr/>
          <p:nvPr/>
        </p:nvSpPr>
        <p:spPr>
          <a:xfrm>
            <a:off x="152400" y="76200"/>
            <a:ext cx="1561325" cy="590931"/>
          </a:xfrm>
          <a:prstGeom prst="rect">
            <a:avLst/>
          </a:prstGeom>
        </p:spPr>
        <p:txBody>
          <a:bodyPr wrap="none">
            <a:spAutoFit/>
          </a:bodyPr>
          <a:lstStyle/>
          <a:p>
            <a:pPr lvl="0" defTabSz="914363">
              <a:lnSpc>
                <a:spcPct val="90000"/>
              </a:lnSpc>
              <a:spcBef>
                <a:spcPct val="20000"/>
              </a:spcBef>
            </a:pPr>
            <a:r>
              <a:rPr lang="en-US" sz="3600" b="1" dirty="0" smtClean="0">
                <a:solidFill>
                  <a:srgbClr val="FFFFCC"/>
                </a:solidFill>
              </a:rPr>
              <a:t>Results</a:t>
            </a:r>
            <a:endParaRPr lang="en-US" sz="3600" b="1" dirty="0">
              <a:solidFill>
                <a:srgbClr val="FFFFCC"/>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383" y="533400"/>
            <a:ext cx="5058017" cy="529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33383" y="5844429"/>
            <a:ext cx="2221057" cy="369332"/>
          </a:xfrm>
          <a:prstGeom prst="rect">
            <a:avLst/>
          </a:prstGeom>
          <a:noFill/>
        </p:spPr>
        <p:txBody>
          <a:bodyPr wrap="none" rtlCol="0">
            <a:spAutoFit/>
          </a:bodyPr>
          <a:lstStyle/>
          <a:p>
            <a:r>
              <a:rPr lang="en-US" dirty="0" err="1" smtClean="0"/>
              <a:t>Survis</a:t>
            </a:r>
            <a:r>
              <a:rPr lang="en-US" dirty="0" smtClean="0"/>
              <a:t> and Root, 2012</a:t>
            </a:r>
          </a:p>
        </p:txBody>
      </p:sp>
    </p:spTree>
    <p:extLst>
      <p:ext uri="{BB962C8B-B14F-4D97-AF65-F5344CB8AC3E}">
        <p14:creationId xmlns:p14="http://schemas.microsoft.com/office/powerpoint/2010/main" val="6973846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6585" y="973617"/>
            <a:ext cx="8686800" cy="1674305"/>
          </a:xfrm>
        </p:spPr>
        <p:txBody>
          <a:bodyPr/>
          <a:lstStyle/>
          <a:p>
            <a:pPr marL="0" lvl="1" indent="0">
              <a:buNone/>
            </a:pPr>
            <a:r>
              <a:rPr lang="en-US" dirty="0" smtClean="0">
                <a:solidFill>
                  <a:schemeClr val="tx1"/>
                </a:solidFill>
              </a:rPr>
              <a:t>Week by week</a:t>
            </a:r>
          </a:p>
          <a:p>
            <a:pPr marL="457200" lvl="1" indent="0">
              <a:buNone/>
            </a:pPr>
            <a:endParaRPr lang="en-US" dirty="0" smtClean="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1543050" lvl="4" indent="0">
              <a:buNone/>
            </a:pPr>
            <a:endParaRPr lang="en-US" dirty="0" smtClean="0">
              <a:solidFill>
                <a:schemeClr val="tx1"/>
              </a:solidFill>
            </a:endParaRPr>
          </a:p>
        </p:txBody>
      </p:sp>
      <p:sp>
        <p:nvSpPr>
          <p:cNvPr id="4" name="Rectangle 3"/>
          <p:cNvSpPr/>
          <p:nvPr/>
        </p:nvSpPr>
        <p:spPr>
          <a:xfrm>
            <a:off x="152400" y="76200"/>
            <a:ext cx="1561325" cy="590931"/>
          </a:xfrm>
          <a:prstGeom prst="rect">
            <a:avLst/>
          </a:prstGeom>
        </p:spPr>
        <p:txBody>
          <a:bodyPr wrap="none">
            <a:spAutoFit/>
          </a:bodyPr>
          <a:lstStyle/>
          <a:p>
            <a:pPr lvl="0" defTabSz="914363">
              <a:lnSpc>
                <a:spcPct val="90000"/>
              </a:lnSpc>
              <a:spcBef>
                <a:spcPct val="20000"/>
              </a:spcBef>
            </a:pPr>
            <a:r>
              <a:rPr lang="en-US" sz="3600" b="1" dirty="0" smtClean="0">
                <a:solidFill>
                  <a:srgbClr val="FFFFCC"/>
                </a:solidFill>
              </a:rPr>
              <a:t>Results</a:t>
            </a:r>
            <a:endParaRPr lang="en-US" sz="3600" b="1" dirty="0">
              <a:solidFill>
                <a:srgbClr val="FFFFCC"/>
              </a:solidFill>
            </a:endParaRPr>
          </a:p>
        </p:txBody>
      </p:sp>
      <p:pic>
        <p:nvPicPr>
          <p:cNvPr id="5122" name="Picture 2" descr="C:\Users\troot\Desktop\DATA\Research\Lisa\Paper\Finished Drafts\Figures\Figure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391"/>
          <a:stretch/>
        </p:blipFill>
        <p:spPr bwMode="auto">
          <a:xfrm>
            <a:off x="2667000" y="152400"/>
            <a:ext cx="6259165" cy="539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816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04800"/>
            <a:ext cx="8382000" cy="6524863"/>
          </a:xfrm>
        </p:spPr>
        <p:txBody>
          <a:bodyPr/>
          <a:lstStyle/>
          <a:p>
            <a:pPr marL="0" indent="0">
              <a:buNone/>
            </a:pPr>
            <a:r>
              <a:rPr lang="en-US" sz="3600" b="1" dirty="0" smtClean="0">
                <a:solidFill>
                  <a:srgbClr val="FFFFCC"/>
                </a:solidFill>
              </a:rPr>
              <a:t>Case study conclusions</a:t>
            </a:r>
          </a:p>
          <a:p>
            <a:pPr marL="682625" lvl="1" indent="-225425">
              <a:spcAft>
                <a:spcPts val="1200"/>
              </a:spcAft>
              <a:buFont typeface="Arial" panose="020B0604020202020204" pitchFamily="34" charset="0"/>
              <a:buChar char="•"/>
            </a:pPr>
            <a:r>
              <a:rPr lang="en-US" dirty="0" smtClean="0">
                <a:solidFill>
                  <a:schemeClr val="tx1"/>
                </a:solidFill>
              </a:rPr>
              <a:t>Compliance data were ambiguous and not a reliable indicator of the effectiveness of water restrictions</a:t>
            </a:r>
          </a:p>
          <a:p>
            <a:pPr marL="682625" lvl="1" indent="-225425">
              <a:buFont typeface="Arial" panose="020B0604020202020204" pitchFamily="34" charset="0"/>
              <a:buChar char="•"/>
            </a:pPr>
            <a:r>
              <a:rPr lang="en-US" dirty="0" smtClean="0">
                <a:solidFill>
                  <a:schemeClr val="tx1"/>
                </a:solidFill>
              </a:rPr>
              <a:t>CER</a:t>
            </a:r>
          </a:p>
          <a:p>
            <a:pPr marL="1087438" lvl="2" indent="-225425">
              <a:spcAft>
                <a:spcPts val="600"/>
              </a:spcAft>
              <a:buFont typeface="Arial" panose="020B0604020202020204" pitchFamily="34" charset="0"/>
              <a:buChar char="•"/>
            </a:pPr>
            <a:r>
              <a:rPr lang="en-US" dirty="0" smtClean="0">
                <a:solidFill>
                  <a:schemeClr val="tx1"/>
                </a:solidFill>
              </a:rPr>
              <a:t>Indicated water restrictions were ineffective</a:t>
            </a:r>
          </a:p>
          <a:p>
            <a:pPr marL="1087438" lvl="2" indent="-225425">
              <a:spcAft>
                <a:spcPts val="600"/>
              </a:spcAft>
              <a:buFont typeface="Arial" panose="020B0604020202020204" pitchFamily="34" charset="0"/>
              <a:buChar char="•"/>
            </a:pPr>
            <a:r>
              <a:rPr lang="en-US" dirty="0" smtClean="0">
                <a:solidFill>
                  <a:schemeClr val="tx1"/>
                </a:solidFill>
              </a:rPr>
              <a:t>Facilitated identification of opportunity to conserve large volumes of water by only watering when rainfall has not met lawn water demand.</a:t>
            </a:r>
          </a:p>
          <a:p>
            <a:pPr marL="1484313" lvl="3" indent="-225425">
              <a:buFont typeface="Arial" panose="020B0604020202020204" pitchFamily="34" charset="0"/>
              <a:buChar char="•"/>
            </a:pPr>
            <a:r>
              <a:rPr lang="en-US" dirty="0" smtClean="0">
                <a:solidFill>
                  <a:schemeClr val="tx1"/>
                </a:solidFill>
              </a:rPr>
              <a:t>12 million gallons for the 165 households in this 16 week study</a:t>
            </a:r>
          </a:p>
          <a:p>
            <a:pPr marL="457200" lvl="1" indent="0">
              <a:buNone/>
            </a:pPr>
            <a:endParaRPr lang="en-US" dirty="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457200" lvl="1" indent="0">
              <a:buNone/>
            </a:pPr>
            <a:endParaRPr lang="en-US" dirty="0" smtClean="0">
              <a:solidFill>
                <a:schemeClr val="tx1"/>
              </a:solidFill>
            </a:endParaRPr>
          </a:p>
          <a:p>
            <a:pPr marL="1087438" lvl="2" indent="-225425">
              <a:buFont typeface="Arial" panose="020B0604020202020204" pitchFamily="34" charset="0"/>
              <a:buChar char="•"/>
            </a:pPr>
            <a:endParaRPr lang="en-US" dirty="0" smtClean="0">
              <a:solidFill>
                <a:schemeClr val="tx1"/>
              </a:solidFill>
            </a:endParaRPr>
          </a:p>
          <a:p>
            <a:pPr marL="1543050" lvl="4" indent="0">
              <a:buNone/>
            </a:pPr>
            <a:endParaRPr lang="en-US" dirty="0" smtClean="0">
              <a:solidFill>
                <a:schemeClr val="tx1"/>
              </a:solidFill>
            </a:endParaRPr>
          </a:p>
        </p:txBody>
      </p:sp>
    </p:spTree>
    <p:extLst>
      <p:ext uri="{BB962C8B-B14F-4D97-AF65-F5344CB8AC3E}">
        <p14:creationId xmlns:p14="http://schemas.microsoft.com/office/powerpoint/2010/main" val="183945746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r>
              <a:rPr lang="en-US" dirty="0" smtClean="0">
                <a:solidFill>
                  <a:schemeClr val="tx2"/>
                </a:solidFill>
              </a:rPr>
              <a:t>Recommendations/needs</a:t>
            </a:r>
            <a:endParaRPr lang="en-US" dirty="0">
              <a:solidFill>
                <a:schemeClr val="tx2"/>
              </a:solidFill>
            </a:endParaRPr>
          </a:p>
        </p:txBody>
      </p:sp>
      <p:sp>
        <p:nvSpPr>
          <p:cNvPr id="3" name="Text Placeholder 2"/>
          <p:cNvSpPr>
            <a:spLocks noGrp="1"/>
          </p:cNvSpPr>
          <p:nvPr>
            <p:ph type="body" sz="quarter" idx="10"/>
          </p:nvPr>
        </p:nvSpPr>
        <p:spPr>
          <a:xfrm>
            <a:off x="381000" y="1411552"/>
            <a:ext cx="8382000" cy="6857262"/>
          </a:xfrm>
        </p:spPr>
        <p:txBody>
          <a:bodyPr/>
          <a:lstStyle/>
          <a:p>
            <a:r>
              <a:rPr lang="en-US" dirty="0" smtClean="0">
                <a:solidFill>
                  <a:schemeClr val="tx1"/>
                </a:solidFill>
              </a:rPr>
              <a:t>Need for continued research into effectiveness of various water conservation strategies</a:t>
            </a:r>
          </a:p>
          <a:p>
            <a:r>
              <a:rPr lang="en-US" dirty="0" smtClean="0">
                <a:solidFill>
                  <a:schemeClr val="tx1"/>
                </a:solidFill>
              </a:rPr>
              <a:t>Increased use of scientific research in design of water conservation programs</a:t>
            </a:r>
          </a:p>
          <a:p>
            <a:r>
              <a:rPr lang="en-US" dirty="0" smtClean="0">
                <a:solidFill>
                  <a:schemeClr val="tx1"/>
                </a:solidFill>
              </a:rPr>
              <a:t>Importance of quantifiable targets for water conservation programs</a:t>
            </a:r>
          </a:p>
          <a:p>
            <a:r>
              <a:rPr lang="en-US" dirty="0" smtClean="0">
                <a:solidFill>
                  <a:schemeClr val="tx1"/>
                </a:solidFill>
              </a:rPr>
              <a:t>Importance of easily understandable metrics to assess the effectiveness of water conservation programs</a:t>
            </a:r>
          </a:p>
          <a:p>
            <a:pPr lvl="1"/>
            <a:r>
              <a:rPr lang="en-US" dirty="0" smtClean="0">
                <a:solidFill>
                  <a:schemeClr val="tx1"/>
                </a:solidFill>
              </a:rPr>
              <a:t>Role of CER</a:t>
            </a:r>
          </a:p>
          <a:p>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9486537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r>
              <a:rPr lang="en-US" dirty="0" smtClean="0">
                <a:solidFill>
                  <a:schemeClr val="tx2"/>
                </a:solidFill>
              </a:rPr>
              <a:t>Recommendations/needs</a:t>
            </a:r>
            <a:endParaRPr lang="en-US" dirty="0">
              <a:solidFill>
                <a:schemeClr val="tx2"/>
              </a:solidFill>
            </a:endParaRPr>
          </a:p>
        </p:txBody>
      </p:sp>
      <p:sp>
        <p:nvSpPr>
          <p:cNvPr id="3" name="Text Placeholder 2"/>
          <p:cNvSpPr>
            <a:spLocks noGrp="1"/>
          </p:cNvSpPr>
          <p:nvPr>
            <p:ph type="body" sz="quarter" idx="10"/>
          </p:nvPr>
        </p:nvSpPr>
        <p:spPr>
          <a:xfrm>
            <a:off x="381000" y="1411552"/>
            <a:ext cx="8382000" cy="5016758"/>
          </a:xfrm>
        </p:spPr>
        <p:txBody>
          <a:bodyPr/>
          <a:lstStyle/>
          <a:p>
            <a:r>
              <a:rPr lang="en-US" dirty="0" smtClean="0">
                <a:solidFill>
                  <a:schemeClr val="tx1"/>
                </a:solidFill>
              </a:rPr>
              <a:t>Benefits of approach like CER</a:t>
            </a:r>
          </a:p>
          <a:p>
            <a:pPr lvl="1"/>
            <a:r>
              <a:rPr lang="en-US" dirty="0" smtClean="0">
                <a:solidFill>
                  <a:schemeClr val="tx1"/>
                </a:solidFill>
              </a:rPr>
              <a:t>Flexible target</a:t>
            </a:r>
          </a:p>
          <a:p>
            <a:pPr lvl="2"/>
            <a:r>
              <a:rPr lang="en-US" dirty="0" smtClean="0">
                <a:solidFill>
                  <a:schemeClr val="tx1"/>
                </a:solidFill>
              </a:rPr>
              <a:t>Can be tied to comprehensive water management plans or regional water budgets</a:t>
            </a:r>
          </a:p>
          <a:p>
            <a:pPr lvl="2"/>
            <a:r>
              <a:rPr lang="en-US" dirty="0" smtClean="0">
                <a:solidFill>
                  <a:schemeClr val="tx1"/>
                </a:solidFill>
              </a:rPr>
              <a:t>Can be used to evaluate single program or entire water conservation plan</a:t>
            </a:r>
          </a:p>
          <a:p>
            <a:pPr lvl="1"/>
            <a:r>
              <a:rPr lang="en-US" dirty="0" smtClean="0">
                <a:solidFill>
                  <a:schemeClr val="tx1"/>
                </a:solidFill>
              </a:rPr>
              <a:t>Normalized ratio</a:t>
            </a:r>
          </a:p>
          <a:p>
            <a:pPr lvl="2"/>
            <a:r>
              <a:rPr lang="en-US" dirty="0" smtClean="0">
                <a:solidFill>
                  <a:schemeClr val="tx1"/>
                </a:solidFill>
              </a:rPr>
              <a:t>Allows for comparative analysis</a:t>
            </a:r>
          </a:p>
          <a:p>
            <a:pPr lvl="1"/>
            <a:r>
              <a:rPr lang="en-US" dirty="0" smtClean="0">
                <a:solidFill>
                  <a:schemeClr val="tx1"/>
                </a:solidFill>
              </a:rPr>
              <a:t>Simple to calculate and understand</a:t>
            </a:r>
          </a:p>
          <a:p>
            <a:pPr lvl="2"/>
            <a:r>
              <a:rPr lang="en-US" dirty="0" smtClean="0">
                <a:solidFill>
                  <a:schemeClr val="tx1"/>
                </a:solidFill>
              </a:rPr>
              <a:t>Facilitates communication</a:t>
            </a:r>
          </a:p>
          <a:p>
            <a:pPr lvl="1"/>
            <a:r>
              <a:rPr lang="en-US" dirty="0" smtClean="0">
                <a:solidFill>
                  <a:schemeClr val="tx1"/>
                </a:solidFill>
              </a:rPr>
              <a:t>Facilitates understanding of opportunities for water conservation</a:t>
            </a:r>
          </a:p>
        </p:txBody>
      </p:sp>
    </p:spTree>
    <p:extLst>
      <p:ext uri="{BB962C8B-B14F-4D97-AF65-F5344CB8AC3E}">
        <p14:creationId xmlns:p14="http://schemas.microsoft.com/office/powerpoint/2010/main" val="5404857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r>
              <a:rPr lang="en-US" dirty="0" smtClean="0">
                <a:solidFill>
                  <a:schemeClr val="tx2"/>
                </a:solidFill>
              </a:rPr>
              <a:t>Recommendations/needs</a:t>
            </a:r>
            <a:endParaRPr lang="en-US" dirty="0">
              <a:solidFill>
                <a:schemeClr val="tx2"/>
              </a:solidFill>
            </a:endParaRPr>
          </a:p>
        </p:txBody>
      </p:sp>
      <p:sp>
        <p:nvSpPr>
          <p:cNvPr id="3" name="Text Placeholder 2"/>
          <p:cNvSpPr>
            <a:spLocks noGrp="1"/>
          </p:cNvSpPr>
          <p:nvPr>
            <p:ph type="body" sz="quarter" idx="10"/>
          </p:nvPr>
        </p:nvSpPr>
        <p:spPr>
          <a:xfrm>
            <a:off x="381000" y="1411552"/>
            <a:ext cx="8382000" cy="2252924"/>
          </a:xfrm>
        </p:spPr>
        <p:txBody>
          <a:bodyPr/>
          <a:lstStyle/>
          <a:p>
            <a:r>
              <a:rPr lang="en-US" dirty="0" smtClean="0">
                <a:solidFill>
                  <a:schemeClr val="tx1"/>
                </a:solidFill>
              </a:rPr>
              <a:t>Limitations of approaches like CER</a:t>
            </a:r>
          </a:p>
          <a:p>
            <a:pPr lvl="1"/>
            <a:r>
              <a:rPr lang="en-US" dirty="0" smtClean="0">
                <a:solidFill>
                  <a:schemeClr val="tx1"/>
                </a:solidFill>
              </a:rPr>
              <a:t>Availability of water use data</a:t>
            </a:r>
          </a:p>
          <a:p>
            <a:pPr lvl="1"/>
            <a:r>
              <a:rPr lang="en-US" dirty="0" smtClean="0">
                <a:solidFill>
                  <a:schemeClr val="tx1"/>
                </a:solidFill>
              </a:rPr>
              <a:t>Attributing  trends in metrics to a specific water conservation program</a:t>
            </a:r>
          </a:p>
          <a:p>
            <a:pPr lvl="1"/>
            <a:r>
              <a:rPr lang="en-US" dirty="0" smtClean="0">
                <a:solidFill>
                  <a:schemeClr val="tx1"/>
                </a:solidFill>
              </a:rPr>
              <a:t>Time scale of analysis</a:t>
            </a:r>
          </a:p>
        </p:txBody>
      </p:sp>
    </p:spTree>
    <p:extLst>
      <p:ext uri="{BB962C8B-B14F-4D97-AF65-F5344CB8AC3E}">
        <p14:creationId xmlns:p14="http://schemas.microsoft.com/office/powerpoint/2010/main" val="14814988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3053144"/>
          </a:xfrm>
        </p:spPr>
        <p:txBody>
          <a:bodyPr/>
          <a:lstStyle/>
          <a:p>
            <a:r>
              <a:rPr lang="en-US" smtClean="0">
                <a:solidFill>
                  <a:schemeClr val="tx1"/>
                </a:solidFill>
              </a:rPr>
              <a:t>Felicia </a:t>
            </a:r>
            <a:r>
              <a:rPr lang="en-US" dirty="0" err="1" smtClean="0">
                <a:solidFill>
                  <a:schemeClr val="tx1"/>
                </a:solidFill>
              </a:rPr>
              <a:t>Survis</a:t>
            </a:r>
            <a:r>
              <a:rPr lang="en-US" dirty="0" smtClean="0">
                <a:solidFill>
                  <a:schemeClr val="tx1"/>
                </a:solidFill>
              </a:rPr>
              <a:t>, Ph.D. candidate, Dept. of Geosciences, FAU</a:t>
            </a:r>
          </a:p>
          <a:p>
            <a:pPr marL="0" indent="0">
              <a:buNone/>
            </a:pPr>
            <a:endParaRPr lang="en-US" dirty="0" smtClean="0">
              <a:solidFill>
                <a:schemeClr val="tx1"/>
              </a:solidFill>
            </a:endParaRPr>
          </a:p>
          <a:p>
            <a:r>
              <a:rPr lang="en-US" dirty="0" smtClean="0">
                <a:solidFill>
                  <a:schemeClr val="tx1"/>
                </a:solidFill>
              </a:rPr>
              <a:t>Village of Wellington</a:t>
            </a:r>
          </a:p>
          <a:p>
            <a:pPr marL="0" indent="0">
              <a:buNone/>
            </a:pPr>
            <a:endParaRPr lang="en-US" dirty="0" smtClean="0">
              <a:solidFill>
                <a:schemeClr val="tx1"/>
              </a:solidFill>
            </a:endParaRPr>
          </a:p>
          <a:p>
            <a:r>
              <a:rPr lang="en-US" dirty="0" smtClean="0">
                <a:solidFill>
                  <a:schemeClr val="tx1"/>
                </a:solidFill>
              </a:rPr>
              <a:t>South Florida Water Management District</a:t>
            </a:r>
            <a:endParaRPr lang="en-US" dirty="0">
              <a:solidFill>
                <a:schemeClr val="tx1"/>
              </a:solidFill>
            </a:endParaRPr>
          </a:p>
        </p:txBody>
      </p:sp>
      <p:sp>
        <p:nvSpPr>
          <p:cNvPr id="4" name="Title 1"/>
          <p:cNvSpPr>
            <a:spLocks noGrp="1"/>
          </p:cNvSpPr>
          <p:nvPr>
            <p:ph type="title"/>
          </p:nvPr>
        </p:nvSpPr>
        <p:spPr>
          <a:xfrm>
            <a:off x="304800" y="228600"/>
            <a:ext cx="8382000" cy="664797"/>
          </a:xfrm>
        </p:spPr>
        <p:txBody>
          <a:bodyPr/>
          <a:lstStyle/>
          <a:p>
            <a:r>
              <a:rPr lang="en-US" dirty="0" smtClean="0">
                <a:solidFill>
                  <a:schemeClr val="tx2"/>
                </a:solidFill>
              </a:rPr>
              <a:t>Acknowledgements</a:t>
            </a:r>
            <a:endParaRPr lang="en-US" dirty="0">
              <a:solidFill>
                <a:schemeClr val="tx2"/>
              </a:solidFill>
            </a:endParaRPr>
          </a:p>
        </p:txBody>
      </p:sp>
    </p:spTree>
    <p:extLst>
      <p:ext uri="{BB962C8B-B14F-4D97-AF65-F5344CB8AC3E}">
        <p14:creationId xmlns:p14="http://schemas.microsoft.com/office/powerpoint/2010/main" val="4123727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33400" y="2133600"/>
            <a:ext cx="8129173" cy="36576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99" y="2291894"/>
            <a:ext cx="3785773" cy="289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700" y="2362200"/>
            <a:ext cx="3785773" cy="275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238319" y="965419"/>
            <a:ext cx="4543039" cy="769441"/>
          </a:xfrm>
          <a:prstGeom prst="rect">
            <a:avLst/>
          </a:prstGeom>
          <a:noFill/>
        </p:spPr>
        <p:txBody>
          <a:bodyPr wrap="none" rtlCol="0">
            <a:spAutoFit/>
          </a:bodyPr>
          <a:lstStyle/>
          <a:p>
            <a:pPr algn="ctr"/>
            <a:r>
              <a:rPr lang="en-US" sz="2800" dirty="0" smtClean="0"/>
              <a:t>2005 Freshwater Withdrawals</a:t>
            </a:r>
          </a:p>
          <a:p>
            <a:pPr algn="ctr"/>
            <a:r>
              <a:rPr lang="en-US" sz="1600" dirty="0" smtClean="0"/>
              <a:t>Data source:  Kenny et. Al, 2005, USGS Circular 1344</a:t>
            </a:r>
          </a:p>
        </p:txBody>
      </p:sp>
      <p:sp>
        <p:nvSpPr>
          <p:cNvPr id="41" name="TextBox 40"/>
          <p:cNvSpPr txBox="1"/>
          <p:nvPr/>
        </p:nvSpPr>
        <p:spPr>
          <a:xfrm>
            <a:off x="1828800" y="1709440"/>
            <a:ext cx="1436612" cy="523220"/>
          </a:xfrm>
          <a:prstGeom prst="rect">
            <a:avLst/>
          </a:prstGeom>
          <a:noFill/>
        </p:spPr>
        <p:txBody>
          <a:bodyPr wrap="none" rtlCol="0">
            <a:spAutoFit/>
          </a:bodyPr>
          <a:lstStyle/>
          <a:p>
            <a:r>
              <a:rPr lang="en-US" sz="2800" i="1" dirty="0" smtClean="0"/>
              <a:t>National</a:t>
            </a:r>
          </a:p>
        </p:txBody>
      </p:sp>
      <p:sp>
        <p:nvSpPr>
          <p:cNvPr id="42" name="TextBox 41"/>
          <p:cNvSpPr txBox="1"/>
          <p:nvPr/>
        </p:nvSpPr>
        <p:spPr>
          <a:xfrm>
            <a:off x="5896851" y="1709440"/>
            <a:ext cx="1189749" cy="523220"/>
          </a:xfrm>
          <a:prstGeom prst="rect">
            <a:avLst/>
          </a:prstGeom>
          <a:noFill/>
        </p:spPr>
        <p:txBody>
          <a:bodyPr wrap="none" rtlCol="0">
            <a:spAutoFit/>
          </a:bodyPr>
          <a:lstStyle/>
          <a:p>
            <a:r>
              <a:rPr lang="en-US" sz="2800" i="1" dirty="0" smtClean="0"/>
              <a:t>Florida</a:t>
            </a:r>
          </a:p>
        </p:txBody>
      </p:sp>
      <p:sp>
        <p:nvSpPr>
          <p:cNvPr id="23" name="TextBox 22"/>
          <p:cNvSpPr txBox="1"/>
          <p:nvPr/>
        </p:nvSpPr>
        <p:spPr>
          <a:xfrm>
            <a:off x="1081508" y="5144869"/>
            <a:ext cx="2957092" cy="646331"/>
          </a:xfrm>
          <a:prstGeom prst="rect">
            <a:avLst/>
          </a:prstGeom>
          <a:noFill/>
        </p:spPr>
        <p:txBody>
          <a:bodyPr wrap="none" rtlCol="0">
            <a:spAutoFit/>
          </a:bodyPr>
          <a:lstStyle/>
          <a:p>
            <a:pPr algn="ctr"/>
            <a:r>
              <a:rPr lang="en-US" dirty="0" smtClean="0">
                <a:solidFill>
                  <a:schemeClr val="bg1"/>
                </a:solidFill>
              </a:rPr>
              <a:t>Total freshwater withdrawals:</a:t>
            </a:r>
          </a:p>
          <a:p>
            <a:pPr algn="ctr"/>
            <a:r>
              <a:rPr lang="en-US" dirty="0" smtClean="0">
                <a:solidFill>
                  <a:schemeClr val="bg1"/>
                </a:solidFill>
              </a:rPr>
              <a:t>349,000 </a:t>
            </a:r>
            <a:r>
              <a:rPr lang="en-US" dirty="0" err="1" smtClean="0">
                <a:solidFill>
                  <a:schemeClr val="bg1"/>
                </a:solidFill>
              </a:rPr>
              <a:t>Mgd</a:t>
            </a:r>
            <a:endParaRPr lang="en-US" dirty="0" smtClean="0">
              <a:solidFill>
                <a:schemeClr val="bg1"/>
              </a:solidFill>
            </a:endParaRPr>
          </a:p>
        </p:txBody>
      </p:sp>
      <p:sp>
        <p:nvSpPr>
          <p:cNvPr id="44" name="TextBox 43"/>
          <p:cNvSpPr txBox="1"/>
          <p:nvPr/>
        </p:nvSpPr>
        <p:spPr>
          <a:xfrm>
            <a:off x="5181600" y="5142564"/>
            <a:ext cx="2957092" cy="646331"/>
          </a:xfrm>
          <a:prstGeom prst="rect">
            <a:avLst/>
          </a:prstGeom>
          <a:noFill/>
        </p:spPr>
        <p:txBody>
          <a:bodyPr wrap="none" rtlCol="0">
            <a:spAutoFit/>
          </a:bodyPr>
          <a:lstStyle/>
          <a:p>
            <a:pPr algn="ctr"/>
            <a:r>
              <a:rPr lang="en-US" dirty="0" smtClean="0">
                <a:solidFill>
                  <a:schemeClr val="bg1"/>
                </a:solidFill>
              </a:rPr>
              <a:t>Total freshwater withdrawals:</a:t>
            </a:r>
          </a:p>
          <a:p>
            <a:pPr algn="ctr"/>
            <a:r>
              <a:rPr lang="en-US" dirty="0" smtClean="0">
                <a:solidFill>
                  <a:schemeClr val="bg1"/>
                </a:solidFill>
              </a:rPr>
              <a:t>6,820 </a:t>
            </a:r>
            <a:r>
              <a:rPr lang="en-US" dirty="0" err="1" smtClean="0">
                <a:solidFill>
                  <a:schemeClr val="bg1"/>
                </a:solidFill>
              </a:rPr>
              <a:t>Mgd</a:t>
            </a:r>
            <a:endParaRPr lang="en-US" dirty="0" smtClean="0">
              <a:solidFill>
                <a:schemeClr val="bg1"/>
              </a:solidFill>
            </a:endParaRPr>
          </a:p>
        </p:txBody>
      </p:sp>
      <p:sp>
        <p:nvSpPr>
          <p:cNvPr id="25" name="Freeform 24"/>
          <p:cNvSpPr/>
          <p:nvPr/>
        </p:nvSpPr>
        <p:spPr bwMode="auto">
          <a:xfrm>
            <a:off x="4564380" y="2141220"/>
            <a:ext cx="0" cy="3657600"/>
          </a:xfrm>
          <a:custGeom>
            <a:avLst/>
            <a:gdLst>
              <a:gd name="connsiteX0" fmla="*/ 0 w 0"/>
              <a:gd name="connsiteY0" fmla="*/ 0 h 3657600"/>
              <a:gd name="connsiteX1" fmla="*/ 0 w 0"/>
              <a:gd name="connsiteY1" fmla="*/ 3657600 h 3657600"/>
            </a:gdLst>
            <a:ahLst/>
            <a:cxnLst>
              <a:cxn ang="0">
                <a:pos x="connsiteX0" y="connsiteY0"/>
              </a:cxn>
              <a:cxn ang="0">
                <a:pos x="connsiteX1" y="connsiteY1"/>
              </a:cxn>
            </a:cxnLst>
            <a:rect l="l" t="t" r="r" b="b"/>
            <a:pathLst>
              <a:path h="3657600">
                <a:moveTo>
                  <a:pt x="0" y="0"/>
                </a:moveTo>
                <a:lnTo>
                  <a:pt x="0" y="3657600"/>
                </a:lnTo>
              </a:path>
            </a:pathLst>
          </a:custGeom>
          <a:noFill/>
          <a:ln w="28575">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TextBox 25"/>
          <p:cNvSpPr txBox="1"/>
          <p:nvPr/>
        </p:nvSpPr>
        <p:spPr>
          <a:xfrm>
            <a:off x="865393" y="5954792"/>
            <a:ext cx="7465185" cy="369332"/>
          </a:xfrm>
          <a:prstGeom prst="rect">
            <a:avLst/>
          </a:prstGeom>
          <a:noFill/>
        </p:spPr>
        <p:txBody>
          <a:bodyPr wrap="none" rtlCol="0">
            <a:spAutoFit/>
          </a:bodyPr>
          <a:lstStyle/>
          <a:p>
            <a:r>
              <a:rPr lang="en-US" dirty="0" smtClean="0"/>
              <a:t>Domestic water use represents about 60% of public water supply withdrawals</a:t>
            </a:r>
          </a:p>
        </p:txBody>
      </p:sp>
    </p:spTree>
    <p:extLst>
      <p:ext uri="{BB962C8B-B14F-4D97-AF65-F5344CB8AC3E}">
        <p14:creationId xmlns:p14="http://schemas.microsoft.com/office/powerpoint/2010/main" val="37738353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914400"/>
            <a:ext cx="8382000" cy="4191917"/>
          </a:xfrm>
        </p:spPr>
        <p:txBody>
          <a:bodyPr/>
          <a:lstStyle/>
          <a:p>
            <a:pPr marL="0" indent="0">
              <a:buNone/>
            </a:pPr>
            <a:r>
              <a:rPr lang="en-US" sz="3600" b="1" dirty="0" smtClean="0">
                <a:solidFill>
                  <a:srgbClr val="FFFFCC"/>
                </a:solidFill>
              </a:rPr>
              <a:t>Common water conservation strategies</a:t>
            </a:r>
          </a:p>
          <a:p>
            <a:pPr marL="800100" lvl="1" indent="-339725">
              <a:lnSpc>
                <a:spcPct val="100000"/>
              </a:lnSpc>
              <a:spcBef>
                <a:spcPts val="1200"/>
              </a:spcBef>
              <a:buFont typeface="+mj-lt"/>
              <a:buAutoNum type="arabicPeriod"/>
            </a:pPr>
            <a:r>
              <a:rPr lang="en-US" dirty="0" smtClean="0">
                <a:solidFill>
                  <a:schemeClr val="tx1"/>
                </a:solidFill>
              </a:rPr>
              <a:t>Pricing incentives to curb demand</a:t>
            </a:r>
          </a:p>
          <a:p>
            <a:pPr marL="800100" lvl="1" indent="-339725">
              <a:lnSpc>
                <a:spcPct val="100000"/>
              </a:lnSpc>
              <a:spcBef>
                <a:spcPts val="1800"/>
              </a:spcBef>
              <a:buFont typeface="+mj-lt"/>
              <a:buAutoNum type="arabicPeriod"/>
            </a:pPr>
            <a:r>
              <a:rPr lang="en-US" dirty="0" smtClean="0">
                <a:solidFill>
                  <a:schemeClr val="tx1"/>
                </a:solidFill>
              </a:rPr>
              <a:t>Other economic incentives </a:t>
            </a:r>
          </a:p>
          <a:p>
            <a:pPr marL="1143000" lvl="2" indent="-277813">
              <a:lnSpc>
                <a:spcPct val="100000"/>
              </a:lnSpc>
              <a:spcBef>
                <a:spcPts val="600"/>
              </a:spcBef>
              <a:buFont typeface="Arial" panose="020B0604020202020204" pitchFamily="34" charset="0"/>
              <a:buChar char="•"/>
            </a:pPr>
            <a:r>
              <a:rPr lang="en-US" dirty="0" smtClean="0">
                <a:solidFill>
                  <a:schemeClr val="tx1"/>
                </a:solidFill>
              </a:rPr>
              <a:t>rebates to install low flow toilets</a:t>
            </a:r>
          </a:p>
          <a:p>
            <a:pPr marL="1143000" lvl="2" indent="-277813">
              <a:lnSpc>
                <a:spcPct val="100000"/>
              </a:lnSpc>
              <a:spcBef>
                <a:spcPts val="600"/>
              </a:spcBef>
              <a:buFont typeface="Arial" panose="020B0604020202020204" pitchFamily="34" charset="0"/>
              <a:buChar char="•"/>
            </a:pPr>
            <a:r>
              <a:rPr lang="en-US" dirty="0" smtClean="0">
                <a:solidFill>
                  <a:schemeClr val="tx1"/>
                </a:solidFill>
              </a:rPr>
              <a:t>“cash for grass” rebates to convert turf to xeriscaping</a:t>
            </a:r>
          </a:p>
          <a:p>
            <a:pPr marL="800100" lvl="1" indent="-339725">
              <a:lnSpc>
                <a:spcPct val="100000"/>
              </a:lnSpc>
              <a:spcBef>
                <a:spcPts val="1800"/>
              </a:spcBef>
              <a:buFont typeface="+mj-lt"/>
              <a:buAutoNum type="arabicPeriod"/>
            </a:pPr>
            <a:r>
              <a:rPr lang="en-US" dirty="0" smtClean="0">
                <a:solidFill>
                  <a:schemeClr val="tx1"/>
                </a:solidFill>
              </a:rPr>
              <a:t>Landscape ordinances</a:t>
            </a:r>
          </a:p>
          <a:p>
            <a:pPr marL="1144588" lvl="2" indent="-284163">
              <a:lnSpc>
                <a:spcPct val="100000"/>
              </a:lnSpc>
              <a:spcBef>
                <a:spcPts val="600"/>
              </a:spcBef>
              <a:buFont typeface="Arial" panose="020B0604020202020204" pitchFamily="34" charset="0"/>
              <a:buChar char="•"/>
            </a:pPr>
            <a:r>
              <a:rPr lang="en-US" dirty="0" smtClean="0">
                <a:solidFill>
                  <a:schemeClr val="tx1"/>
                </a:solidFill>
              </a:rPr>
              <a:t>restrict the type of plants that can be planted</a:t>
            </a:r>
          </a:p>
          <a:p>
            <a:pPr marL="1143000" lvl="2" indent="-288925">
              <a:lnSpc>
                <a:spcPct val="100000"/>
              </a:lnSpc>
              <a:spcBef>
                <a:spcPts val="600"/>
              </a:spcBef>
              <a:buFont typeface="Arial" panose="020B0604020202020204" pitchFamily="34" charset="0"/>
              <a:buChar char="•"/>
            </a:pPr>
            <a:r>
              <a:rPr lang="en-US" dirty="0" smtClean="0">
                <a:solidFill>
                  <a:schemeClr val="tx1"/>
                </a:solidFill>
              </a:rPr>
              <a:t>regulate the type of irrigation allowed</a:t>
            </a:r>
            <a:endParaRPr lang="en-US" dirty="0">
              <a:solidFill>
                <a:schemeClr val="tx1"/>
              </a:solidFill>
            </a:endParaRPr>
          </a:p>
        </p:txBody>
      </p:sp>
    </p:spTree>
    <p:extLst>
      <p:ext uri="{BB962C8B-B14F-4D97-AF65-F5344CB8AC3E}">
        <p14:creationId xmlns:p14="http://schemas.microsoft.com/office/powerpoint/2010/main" val="24626253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371600"/>
            <a:ext cx="8382000" cy="2699200"/>
          </a:xfrm>
        </p:spPr>
        <p:txBody>
          <a:bodyPr/>
          <a:lstStyle/>
          <a:p>
            <a:pPr marL="0" indent="0">
              <a:buNone/>
            </a:pPr>
            <a:r>
              <a:rPr lang="en-US" sz="3600" b="1" dirty="0" smtClean="0">
                <a:solidFill>
                  <a:srgbClr val="FFFFCC"/>
                </a:solidFill>
              </a:rPr>
              <a:t>Common water conservation strategies</a:t>
            </a:r>
          </a:p>
          <a:p>
            <a:pPr marL="800100" lvl="1" indent="-339725">
              <a:lnSpc>
                <a:spcPct val="100000"/>
              </a:lnSpc>
              <a:spcBef>
                <a:spcPts val="1800"/>
              </a:spcBef>
              <a:buFont typeface="+mj-lt"/>
              <a:buAutoNum type="arabicPeriod" startAt="4"/>
            </a:pPr>
            <a:r>
              <a:rPr lang="en-US" dirty="0" smtClean="0">
                <a:solidFill>
                  <a:schemeClr val="tx1"/>
                </a:solidFill>
              </a:rPr>
              <a:t>Informational campaigns aimed at changing water use behavior</a:t>
            </a:r>
          </a:p>
          <a:p>
            <a:pPr marL="800100" lvl="1" indent="-339725">
              <a:lnSpc>
                <a:spcPct val="100000"/>
              </a:lnSpc>
              <a:spcBef>
                <a:spcPts val="1800"/>
              </a:spcBef>
              <a:buFont typeface="+mj-lt"/>
              <a:buAutoNum type="arabicPeriod" startAt="4"/>
            </a:pPr>
            <a:r>
              <a:rPr lang="en-US" dirty="0" smtClean="0">
                <a:solidFill>
                  <a:schemeClr val="tx1"/>
                </a:solidFill>
              </a:rPr>
              <a:t>Prescribed management of water use</a:t>
            </a:r>
          </a:p>
          <a:p>
            <a:pPr marL="1143000" lvl="2" indent="-288925">
              <a:lnSpc>
                <a:spcPct val="100000"/>
              </a:lnSpc>
              <a:spcBef>
                <a:spcPts val="600"/>
              </a:spcBef>
              <a:buFont typeface="Arial" panose="020B0604020202020204" pitchFamily="34" charset="0"/>
              <a:buChar char="•"/>
            </a:pPr>
            <a:r>
              <a:rPr lang="en-US" dirty="0">
                <a:solidFill>
                  <a:schemeClr val="tx1"/>
                </a:solidFill>
              </a:rPr>
              <a:t>e</a:t>
            </a:r>
            <a:r>
              <a:rPr lang="en-US" dirty="0" smtClean="0">
                <a:solidFill>
                  <a:schemeClr val="tx1"/>
                </a:solidFill>
              </a:rPr>
              <a:t>.g. water restrictions</a:t>
            </a:r>
            <a:endParaRPr lang="en-US" dirty="0">
              <a:solidFill>
                <a:schemeClr val="tx1"/>
              </a:solidFill>
            </a:endParaRPr>
          </a:p>
        </p:txBody>
      </p:sp>
    </p:spTree>
    <p:extLst>
      <p:ext uri="{BB962C8B-B14F-4D97-AF65-F5344CB8AC3E}">
        <p14:creationId xmlns:p14="http://schemas.microsoft.com/office/powerpoint/2010/main" val="33557482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22612" y="1059448"/>
            <a:ext cx="2743200" cy="3977105"/>
            <a:chOff x="2819400" y="1419106"/>
            <a:chExt cx="2743200" cy="3977105"/>
          </a:xfrm>
        </p:grpSpPr>
        <p:pic>
          <p:nvPicPr>
            <p:cNvPr id="1026" name="Picture 2" descr="http://sharonwater.com/wp-content/uploads/2014/01/Ransom-poster-for-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19106"/>
              <a:ext cx="2743200" cy="3638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1813" y="5057657"/>
              <a:ext cx="2258375" cy="338554"/>
            </a:xfrm>
            <a:prstGeom prst="rect">
              <a:avLst/>
            </a:prstGeom>
          </p:spPr>
          <p:txBody>
            <a:bodyPr wrap="none">
              <a:spAutoFit/>
            </a:bodyPr>
            <a:lstStyle/>
            <a:p>
              <a:r>
                <a:rPr lang="en-US" sz="1600" dirty="0"/>
                <a:t>http://sharonwater.com/</a:t>
              </a:r>
            </a:p>
          </p:txBody>
        </p:sp>
      </p:grpSp>
      <p:grpSp>
        <p:nvGrpSpPr>
          <p:cNvPr id="9" name="Group 8"/>
          <p:cNvGrpSpPr/>
          <p:nvPr/>
        </p:nvGrpSpPr>
        <p:grpSpPr>
          <a:xfrm>
            <a:off x="1446212" y="928137"/>
            <a:ext cx="6096000" cy="4239727"/>
            <a:chOff x="1341120" y="1624966"/>
            <a:chExt cx="6096000" cy="4239727"/>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120" y="1624966"/>
              <a:ext cx="60960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432560" y="5526139"/>
              <a:ext cx="5913120" cy="338554"/>
            </a:xfrm>
            <a:prstGeom prst="rect">
              <a:avLst/>
            </a:prstGeom>
          </p:spPr>
          <p:txBody>
            <a:bodyPr wrap="square">
              <a:spAutoFit/>
            </a:bodyPr>
            <a:lstStyle/>
            <a:p>
              <a:r>
                <a:rPr lang="en-US" sz="1600" dirty="0"/>
                <a:t>http://conservationcenter.org/water-home/slow-the-flow-colorado/</a:t>
              </a:r>
            </a:p>
          </p:txBody>
        </p:sp>
      </p:grpSp>
      <p:grpSp>
        <p:nvGrpSpPr>
          <p:cNvPr id="11" name="Group 10"/>
          <p:cNvGrpSpPr/>
          <p:nvPr/>
        </p:nvGrpSpPr>
        <p:grpSpPr>
          <a:xfrm>
            <a:off x="0" y="1998137"/>
            <a:ext cx="8988425" cy="2099726"/>
            <a:chOff x="0" y="2658428"/>
            <a:chExt cx="8988425" cy="2099726"/>
          </a:xfrm>
        </p:grpSpPr>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260" y="2658428"/>
              <a:ext cx="61912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4419600"/>
              <a:ext cx="8988425" cy="338554"/>
            </a:xfrm>
            <a:prstGeom prst="rect">
              <a:avLst/>
            </a:prstGeom>
          </p:spPr>
          <p:txBody>
            <a:bodyPr wrap="square">
              <a:spAutoFit/>
            </a:bodyPr>
            <a:lstStyle/>
            <a:p>
              <a:r>
                <a:rPr lang="en-US" sz="1600" dirty="0"/>
                <a:t>http://www.grandviewwinnelson.com/blog/index.php/new-waterworks-toilet-rebate-for-kcmo-residents/</a:t>
              </a:r>
            </a:p>
          </p:txBody>
        </p:sp>
      </p:grpSp>
      <p:grpSp>
        <p:nvGrpSpPr>
          <p:cNvPr id="14" name="Group 13"/>
          <p:cNvGrpSpPr/>
          <p:nvPr/>
        </p:nvGrpSpPr>
        <p:grpSpPr>
          <a:xfrm>
            <a:off x="166846" y="762000"/>
            <a:ext cx="8654732" cy="4941332"/>
            <a:chOff x="166846" y="762000"/>
            <a:chExt cx="8654732" cy="4941332"/>
          </a:xfrm>
        </p:grpSpPr>
        <p:pic>
          <p:nvPicPr>
            <p:cNvPr id="1035" name="Picture 11" descr="http://media2.wptv.com/photo/2011/06/13/WPB_water_could_run_ou9a3e0bca-cfcd-4b04-b21d-143ebc35a77d0000_20110613183935_640_4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212" y="762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66846" y="5334000"/>
              <a:ext cx="8654732" cy="369332"/>
            </a:xfrm>
            <a:prstGeom prst="rect">
              <a:avLst/>
            </a:prstGeom>
          </p:spPr>
          <p:txBody>
            <a:bodyPr wrap="square">
              <a:spAutoFit/>
            </a:bodyPr>
            <a:lstStyle/>
            <a:p>
              <a:r>
                <a:rPr lang="en-US" dirty="0"/>
                <a:t>http://sinais2012.blogspot.com/2011/06/west-palm-beach-water-could-run-out-in.html</a:t>
              </a:r>
            </a:p>
          </p:txBody>
        </p:sp>
      </p:grpSp>
    </p:spTree>
    <p:extLst>
      <p:ext uri="{BB962C8B-B14F-4D97-AF65-F5344CB8AC3E}">
        <p14:creationId xmlns:p14="http://schemas.microsoft.com/office/powerpoint/2010/main" val="20668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rgbClr val="333F53"/>
            </a:gs>
            <a:gs pos="35000">
              <a:srgbClr val="191B29"/>
            </a:gs>
            <a:gs pos="95000">
              <a:srgbClr val="020234">
                <a:lumMod val="44000"/>
              </a:srgbClr>
            </a:gs>
            <a:gs pos="19167">
              <a:schemeClr val="bg1"/>
            </a:gs>
            <a:gs pos="90000">
              <a:srgbClr val="434064"/>
            </a:gs>
            <a:gs pos="54000">
              <a:schemeClr val="bg1">
                <a:lumMod val="75000"/>
                <a:lumOff val="25000"/>
              </a:schemeClr>
            </a:gs>
            <a:gs pos="84000">
              <a:srgbClr val="01032D"/>
            </a:gs>
            <a:gs pos="58000">
              <a:srgbClr val="2F3639"/>
            </a:gs>
          </a:gsLst>
          <a:lin ang="6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838200"/>
            <a:ext cx="8382000" cy="5056769"/>
          </a:xfrm>
        </p:spPr>
        <p:txBody>
          <a:bodyPr/>
          <a:lstStyle/>
          <a:p>
            <a:pPr marL="0" indent="0">
              <a:spcAft>
                <a:spcPts val="1200"/>
              </a:spcAft>
              <a:buNone/>
            </a:pPr>
            <a:r>
              <a:rPr lang="en-US" sz="3600" b="1" dirty="0" smtClean="0">
                <a:solidFill>
                  <a:srgbClr val="FFFFCC"/>
                </a:solidFill>
              </a:rPr>
              <a:t>How do we know if a water conservation program is successful?</a:t>
            </a:r>
            <a:endParaRPr lang="en-US" sz="3600" b="1" dirty="0">
              <a:solidFill>
                <a:srgbClr val="FFFFCC"/>
              </a:solidFill>
            </a:endParaRPr>
          </a:p>
          <a:p>
            <a:pPr marL="685800" lvl="1" indent="-225425">
              <a:buFont typeface="Arial" panose="020B0604020202020204" pitchFamily="34" charset="0"/>
              <a:buChar char="•"/>
            </a:pPr>
            <a:r>
              <a:rPr lang="en-US" dirty="0" smtClean="0">
                <a:solidFill>
                  <a:schemeClr val="tx1"/>
                </a:solidFill>
              </a:rPr>
              <a:t>Sometimes we don’t know</a:t>
            </a:r>
          </a:p>
          <a:p>
            <a:pPr marL="685800" lvl="1" indent="-225425">
              <a:buFont typeface="Arial" panose="020B0604020202020204" pitchFamily="34" charset="0"/>
              <a:buChar char="•"/>
            </a:pPr>
            <a:endParaRPr lang="en-US" dirty="0" smtClean="0">
              <a:solidFill>
                <a:schemeClr val="tx1"/>
              </a:solidFill>
            </a:endParaRPr>
          </a:p>
          <a:p>
            <a:pPr marL="1143000" lvl="2" indent="-288925">
              <a:spcAft>
                <a:spcPts val="600"/>
              </a:spcAft>
              <a:buFont typeface="Arial" panose="020B0604020202020204" pitchFamily="34" charset="0"/>
              <a:buChar char="•"/>
            </a:pPr>
            <a:r>
              <a:rPr lang="en-US" dirty="0" smtClean="0">
                <a:solidFill>
                  <a:schemeClr val="tx1"/>
                </a:solidFill>
              </a:rPr>
              <a:t>A lot of research about price elasticity of water demand</a:t>
            </a:r>
          </a:p>
          <a:p>
            <a:pPr marL="1143000" lvl="2" indent="-288925">
              <a:buFont typeface="Arial" panose="020B0604020202020204" pitchFamily="34" charset="0"/>
              <a:buChar char="•"/>
            </a:pPr>
            <a:r>
              <a:rPr lang="en-US" dirty="0" smtClean="0">
                <a:solidFill>
                  <a:schemeClr val="tx1"/>
                </a:solidFill>
              </a:rPr>
              <a:t>Historically not much research about the effectiveness of other water conservation policies</a:t>
            </a:r>
          </a:p>
          <a:p>
            <a:pPr lvl="2">
              <a:buFont typeface="Arial" panose="020B0604020202020204" pitchFamily="34" charset="0"/>
              <a:buChar char="•"/>
            </a:pPr>
            <a:endParaRPr lang="en-US" dirty="0" smtClean="0">
              <a:solidFill>
                <a:schemeClr val="tx1"/>
              </a:solidFill>
            </a:endParaRPr>
          </a:p>
          <a:p>
            <a:pPr marL="1943100" lvl="2" indent="-1089025">
              <a:spcBef>
                <a:spcPts val="0"/>
              </a:spcBef>
              <a:buNone/>
            </a:pPr>
            <a:r>
              <a:rPr lang="en-US" dirty="0">
                <a:solidFill>
                  <a:schemeClr val="tx1"/>
                </a:solidFill>
              </a:rPr>
              <a:t>	</a:t>
            </a:r>
            <a:r>
              <a:rPr lang="en-US" i="1" dirty="0" smtClean="0">
                <a:solidFill>
                  <a:schemeClr val="tx1"/>
                </a:solidFill>
              </a:rPr>
              <a:t>Many water conservation programs are based on anecdotal evidence or modelled off of existing programs without quantitative evidence of effectiveness </a:t>
            </a:r>
          </a:p>
        </p:txBody>
      </p:sp>
      <p:sp>
        <p:nvSpPr>
          <p:cNvPr id="5" name="Right Arrow 4"/>
          <p:cNvSpPr/>
          <p:nvPr/>
        </p:nvSpPr>
        <p:spPr bwMode="auto">
          <a:xfrm>
            <a:off x="1463040" y="4484370"/>
            <a:ext cx="762000" cy="3810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844040"/>
            <a:ext cx="9525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55804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rgbClr val="333F53"/>
            </a:gs>
            <a:gs pos="35000">
              <a:srgbClr val="191B29"/>
            </a:gs>
            <a:gs pos="95000">
              <a:srgbClr val="020234">
                <a:lumMod val="44000"/>
              </a:srgbClr>
            </a:gs>
            <a:gs pos="19167">
              <a:schemeClr val="bg1"/>
            </a:gs>
            <a:gs pos="90000">
              <a:srgbClr val="434064"/>
            </a:gs>
            <a:gs pos="54000">
              <a:schemeClr val="bg1">
                <a:lumMod val="75000"/>
                <a:lumOff val="25000"/>
              </a:schemeClr>
            </a:gs>
            <a:gs pos="84000">
              <a:srgbClr val="01032D"/>
            </a:gs>
            <a:gs pos="58000">
              <a:srgbClr val="2F3639"/>
            </a:gs>
          </a:gsLst>
          <a:lin ang="6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4056495"/>
          </a:xfrm>
        </p:spPr>
        <p:txBody>
          <a:bodyPr/>
          <a:lstStyle/>
          <a:p>
            <a:pPr marL="0" indent="0">
              <a:spcAft>
                <a:spcPts val="1200"/>
              </a:spcAft>
              <a:buNone/>
            </a:pPr>
            <a:r>
              <a:rPr lang="en-US" sz="3600" b="1" dirty="0" smtClean="0">
                <a:solidFill>
                  <a:srgbClr val="FFFFCC"/>
                </a:solidFill>
              </a:rPr>
              <a:t>How do we know if a water conservation program is successful?</a:t>
            </a:r>
            <a:endParaRPr lang="en-US" sz="3600" b="1" dirty="0">
              <a:solidFill>
                <a:srgbClr val="FFFFCC"/>
              </a:solidFill>
            </a:endParaRPr>
          </a:p>
          <a:p>
            <a:pPr marL="685800" lvl="1" indent="-225425">
              <a:buFont typeface="Arial" panose="020B0604020202020204" pitchFamily="34" charset="0"/>
              <a:buChar char="•"/>
            </a:pPr>
            <a:r>
              <a:rPr lang="en-US" dirty="0" smtClean="0">
                <a:solidFill>
                  <a:schemeClr val="tx1"/>
                </a:solidFill>
              </a:rPr>
              <a:t>Commonly used metrics</a:t>
            </a:r>
          </a:p>
          <a:p>
            <a:pPr lvl="2">
              <a:buFont typeface="Arial" panose="020B0604020202020204" pitchFamily="34" charset="0"/>
              <a:buChar char="•"/>
            </a:pPr>
            <a:r>
              <a:rPr lang="en-US" dirty="0" smtClean="0">
                <a:solidFill>
                  <a:schemeClr val="tx1"/>
                </a:solidFill>
              </a:rPr>
              <a:t>Reduction in water use</a:t>
            </a:r>
          </a:p>
          <a:p>
            <a:pPr marL="1484313" lvl="3" indent="-284163">
              <a:buFont typeface="Arial" panose="020B0604020202020204" pitchFamily="34" charset="0"/>
              <a:buChar char="•"/>
            </a:pPr>
            <a:r>
              <a:rPr lang="en-US" dirty="0" smtClean="0">
                <a:solidFill>
                  <a:schemeClr val="tx1"/>
                </a:solidFill>
              </a:rPr>
              <a:t>The difference in use before and after the conservation program was implemented</a:t>
            </a:r>
          </a:p>
          <a:p>
            <a:pPr marL="854075" lvl="2" indent="0">
              <a:buNone/>
            </a:pPr>
            <a:endParaRPr lang="en-US" dirty="0" smtClean="0">
              <a:solidFill>
                <a:schemeClr val="tx1"/>
              </a:solidFill>
            </a:endParaRPr>
          </a:p>
          <a:p>
            <a:pPr marL="1144588" lvl="2" indent="-230188">
              <a:buFont typeface="Arial" panose="020B0604020202020204" pitchFamily="34" charset="0"/>
              <a:buChar char="•"/>
            </a:pPr>
            <a:r>
              <a:rPr lang="en-US" dirty="0" smtClean="0">
                <a:solidFill>
                  <a:schemeClr val="tx1"/>
                </a:solidFill>
              </a:rPr>
              <a:t> Compliance to prescribed watering scheme</a:t>
            </a:r>
          </a:p>
          <a:p>
            <a:pPr marL="1543050" lvl="3" indent="-284163">
              <a:buFont typeface="Arial" panose="020B0604020202020204" pitchFamily="34" charset="0"/>
              <a:buChar char="•"/>
            </a:pPr>
            <a:r>
              <a:rPr lang="en-US" dirty="0" smtClean="0">
                <a:solidFill>
                  <a:schemeClr val="tx1"/>
                </a:solidFill>
              </a:rPr>
              <a:t>“day of the week” lawn watering</a:t>
            </a:r>
          </a:p>
        </p:txBody>
      </p:sp>
      <p:sp>
        <p:nvSpPr>
          <p:cNvPr id="2" name="Right Arrow 1"/>
          <p:cNvSpPr/>
          <p:nvPr/>
        </p:nvSpPr>
        <p:spPr bwMode="auto">
          <a:xfrm>
            <a:off x="1219200" y="3124200"/>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ight Arrow 3"/>
          <p:cNvSpPr/>
          <p:nvPr/>
        </p:nvSpPr>
        <p:spPr bwMode="auto">
          <a:xfrm>
            <a:off x="1181100" y="4648200"/>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0596501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5133713"/>
          </a:xfrm>
        </p:spPr>
        <p:txBody>
          <a:bodyPr/>
          <a:lstStyle/>
          <a:p>
            <a:pPr marL="0" indent="0">
              <a:buNone/>
            </a:pPr>
            <a:r>
              <a:rPr lang="en-US" sz="3600" b="1" dirty="0">
                <a:solidFill>
                  <a:srgbClr val="FFFFCC"/>
                </a:solidFill>
              </a:rPr>
              <a:t>Some Complicating Factors</a:t>
            </a:r>
          </a:p>
          <a:p>
            <a:pPr marL="682625" lvl="1" indent="-225425">
              <a:buFont typeface="Arial" panose="020B0604020202020204" pitchFamily="34" charset="0"/>
              <a:buChar char="•"/>
            </a:pPr>
            <a:r>
              <a:rPr lang="en-US" dirty="0" smtClean="0">
                <a:solidFill>
                  <a:schemeClr val="tx1"/>
                </a:solidFill>
              </a:rPr>
              <a:t>Data availability</a:t>
            </a:r>
          </a:p>
          <a:p>
            <a:pPr marL="1030288" lvl="2" indent="-287338">
              <a:buFont typeface="Arial" panose="020B0604020202020204" pitchFamily="34" charset="0"/>
              <a:buChar char="•"/>
            </a:pPr>
            <a:r>
              <a:rPr lang="en-US" dirty="0" smtClean="0">
                <a:solidFill>
                  <a:schemeClr val="tx1"/>
                </a:solidFill>
              </a:rPr>
              <a:t>Water use data</a:t>
            </a:r>
          </a:p>
          <a:p>
            <a:pPr marL="1485900" lvl="3" indent="-227013">
              <a:buFont typeface="Arial" panose="020B0604020202020204" pitchFamily="34" charset="0"/>
              <a:buChar char="•"/>
            </a:pPr>
            <a:r>
              <a:rPr lang="en-US" dirty="0" smtClean="0">
                <a:solidFill>
                  <a:schemeClr val="tx1"/>
                </a:solidFill>
              </a:rPr>
              <a:t>best data often come from utility billing records</a:t>
            </a:r>
          </a:p>
          <a:p>
            <a:pPr marL="1771650" lvl="4" indent="-230188">
              <a:buFont typeface="Arial" panose="020B0604020202020204" pitchFamily="34" charset="0"/>
              <a:buChar char="•"/>
            </a:pPr>
            <a:r>
              <a:rPr lang="en-US" dirty="0" smtClean="0">
                <a:solidFill>
                  <a:schemeClr val="tx1"/>
                </a:solidFill>
              </a:rPr>
              <a:t>typically do not separate indoor from outdoor use</a:t>
            </a:r>
          </a:p>
          <a:p>
            <a:pPr marL="1771650" lvl="4" indent="-228600">
              <a:buFont typeface="Arial" panose="020B0604020202020204" pitchFamily="34" charset="0"/>
              <a:buChar char="•"/>
            </a:pPr>
            <a:r>
              <a:rPr lang="en-US" dirty="0" smtClean="0">
                <a:solidFill>
                  <a:schemeClr val="tx1"/>
                </a:solidFill>
              </a:rPr>
              <a:t>do not account for self-supply water use</a:t>
            </a:r>
          </a:p>
          <a:p>
            <a:pPr marL="1771650" lvl="4" indent="-230188">
              <a:buFont typeface="Arial" panose="020B0604020202020204" pitchFamily="34" charset="0"/>
              <a:buChar char="•"/>
            </a:pPr>
            <a:r>
              <a:rPr lang="en-US" dirty="0" smtClean="0">
                <a:solidFill>
                  <a:schemeClr val="tx1"/>
                </a:solidFill>
              </a:rPr>
              <a:t>large uncertainties in water use estimation</a:t>
            </a:r>
          </a:p>
          <a:p>
            <a:pPr marL="1771650" lvl="4" indent="-230188">
              <a:buFont typeface="Arial" panose="020B0604020202020204" pitchFamily="34" charset="0"/>
              <a:buChar char="•"/>
            </a:pPr>
            <a:endParaRPr lang="en-US" dirty="0" smtClean="0">
              <a:solidFill>
                <a:schemeClr val="tx1"/>
              </a:solidFill>
            </a:endParaRPr>
          </a:p>
          <a:p>
            <a:pPr marL="0" indent="0" algn="ctr">
              <a:buNone/>
            </a:pPr>
            <a:r>
              <a:rPr lang="en-US" sz="2800" i="1" dirty="0" smtClean="0">
                <a:solidFill>
                  <a:schemeClr val="tx1"/>
                </a:solidFill>
              </a:rPr>
              <a:t>“easily retrievable, standardized, and comprehensive baseline urban water use data are not available…” </a:t>
            </a:r>
            <a:r>
              <a:rPr lang="en-US" sz="2000" i="1" dirty="0" smtClean="0">
                <a:solidFill>
                  <a:schemeClr val="tx1"/>
                </a:solidFill>
              </a:rPr>
              <a:t>(California Department of Water Resources, 2009 cited in Cahill and Lund, 2013)</a:t>
            </a:r>
          </a:p>
          <a:p>
            <a:pPr marL="974725" lvl="1" indent="-514350" algn="ctr">
              <a:lnSpc>
                <a:spcPct val="100000"/>
              </a:lnSpc>
              <a:spcBef>
                <a:spcPts val="1200"/>
              </a:spcBef>
              <a:buFont typeface="+mj-lt"/>
              <a:buAutoNum type="arabicPeriod"/>
            </a:pPr>
            <a:endParaRPr lang="en-US" dirty="0" smtClean="0">
              <a:solidFill>
                <a:schemeClr val="tx1"/>
              </a:solidFill>
            </a:endParaRPr>
          </a:p>
        </p:txBody>
      </p:sp>
      <p:sp>
        <p:nvSpPr>
          <p:cNvPr id="4" name="Right Arrow 3"/>
          <p:cNvSpPr/>
          <p:nvPr/>
        </p:nvSpPr>
        <p:spPr bwMode="auto">
          <a:xfrm>
            <a:off x="990600" y="2476500"/>
            <a:ext cx="3810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426857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54">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themeOverride>
</file>

<file path=ppt/theme/themeOverride2.xml><?xml version="1.0" encoding="utf-8"?>
<a:themeOverride xmlns:a="http://schemas.openxmlformats.org/drawingml/2006/main">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A227CC-187E-49A8-8CC3-1CC75B026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TS010286754</Template>
  <TotalTime>846</TotalTime>
  <Words>1612</Words>
  <Application>Microsoft Office PowerPoint</Application>
  <PresentationFormat>On-screen Show (4:3)</PresentationFormat>
  <Paragraphs>226</Paragraphs>
  <Slides>27</Slides>
  <Notes>13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TS010286754</vt:lpstr>
      <vt:lpstr>White with Courier font for code slides</vt:lpstr>
      <vt:lpstr>The value and challenges of quantitatively assessing water conservation programs:  an example from lawn water restrictions in southeast Florida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Recommendations/needs</vt:lpstr>
      <vt:lpstr>Recommendations/needs</vt:lpstr>
      <vt:lpstr>Recommendations/needs</vt:lpstr>
      <vt:lpstr>Acknowledgements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and challenges of qualitatively assessing water conservation programs:  an example from lawn water restrictions in southeast Florida</dc:title>
  <dc:creator>tlr</dc:creator>
  <cp:lastModifiedBy>tlr</cp:lastModifiedBy>
  <cp:revision>102</cp:revision>
  <dcterms:created xsi:type="dcterms:W3CDTF">2014-03-16T14:54:29Z</dcterms:created>
  <dcterms:modified xsi:type="dcterms:W3CDTF">2014-03-24T17:48:20Z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TC102867549990</vt:lpwstr>
  </property>
</Properties>
</file>