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497" r:id="rId1"/>
  </p:sldMasterIdLst>
  <p:notesMasterIdLst>
    <p:notesMasterId r:id="rId39"/>
  </p:notesMasterIdLst>
  <p:handoutMasterIdLst>
    <p:handoutMasterId r:id="rId40"/>
  </p:handoutMasterIdLst>
  <p:sldIdLst>
    <p:sldId id="638" r:id="rId2"/>
    <p:sldId id="639" r:id="rId3"/>
    <p:sldId id="640" r:id="rId4"/>
    <p:sldId id="641" r:id="rId5"/>
    <p:sldId id="642" r:id="rId6"/>
    <p:sldId id="643" r:id="rId7"/>
    <p:sldId id="649" r:id="rId8"/>
    <p:sldId id="651" r:id="rId9"/>
    <p:sldId id="645" r:id="rId10"/>
    <p:sldId id="675" r:id="rId11"/>
    <p:sldId id="676" r:id="rId12"/>
    <p:sldId id="677" r:id="rId13"/>
    <p:sldId id="678" r:id="rId14"/>
    <p:sldId id="679" r:id="rId15"/>
    <p:sldId id="666" r:id="rId16"/>
    <p:sldId id="667" r:id="rId17"/>
    <p:sldId id="668" r:id="rId18"/>
    <p:sldId id="669" r:id="rId19"/>
    <p:sldId id="672" r:id="rId20"/>
    <p:sldId id="673" r:id="rId21"/>
    <p:sldId id="652" r:id="rId22"/>
    <p:sldId id="633" r:id="rId23"/>
    <p:sldId id="655" r:id="rId24"/>
    <p:sldId id="681" r:id="rId25"/>
    <p:sldId id="682" r:id="rId26"/>
    <p:sldId id="680" r:id="rId27"/>
    <p:sldId id="686" r:id="rId28"/>
    <p:sldId id="660" r:id="rId29"/>
    <p:sldId id="662" r:id="rId30"/>
    <p:sldId id="684" r:id="rId31"/>
    <p:sldId id="685" r:id="rId32"/>
    <p:sldId id="663" r:id="rId33"/>
    <p:sldId id="687" r:id="rId34"/>
    <p:sldId id="664" r:id="rId35"/>
    <p:sldId id="665" r:id="rId36"/>
    <p:sldId id="688" r:id="rId37"/>
    <p:sldId id="637" r:id="rId38"/>
  </p:sldIdLst>
  <p:sldSz cx="9144000" cy="6858000" type="screen4x3"/>
  <p:notesSz cx="9601200" cy="73152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6600"/>
    <a:srgbClr val="0000FF"/>
    <a:srgbClr val="0066FF"/>
    <a:srgbClr val="00FF00"/>
    <a:srgbClr val="00CC00"/>
    <a:srgbClr val="339933"/>
    <a:srgbClr val="F6F1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05" autoAdjust="0"/>
    <p:restoredTop sz="92029" autoAdjust="0"/>
  </p:normalViewPr>
  <p:slideViewPr>
    <p:cSldViewPr>
      <p:cViewPr>
        <p:scale>
          <a:sx n="101" d="100"/>
          <a:sy n="101" d="100"/>
        </p:scale>
        <p:origin x="-150" y="29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oleObject" Target="file:///C:\_NJG%20DATA%20A-L\BNCHMRKS\Benchmarks%202011\Climate\Sealevel%20and%20temp%20ccb%20benchmark%20Aug%202011%20update.xls"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503759655006127"/>
          <c:y val="0.13628872742714665"/>
          <c:w val="0.66655417668242445"/>
          <c:h val="0.59500171241769051"/>
        </c:manualLayout>
      </c:layout>
      <c:lineChart>
        <c:grouping val="standard"/>
        <c:varyColors val="0"/>
        <c:ser>
          <c:idx val="1"/>
          <c:order val="0"/>
          <c:tx>
            <c:strRef>
              <c:f>'Dev Sea level from 1920 baselin'!$C$2</c:f>
              <c:strCache>
                <c:ptCount val="1"/>
                <c:pt idx="0">
                  <c:v>Inches</c:v>
                </c:pt>
              </c:strCache>
            </c:strRef>
          </c:tx>
          <c:spPr>
            <a:ln>
              <a:solidFill>
                <a:srgbClr val="0000FF"/>
              </a:solidFill>
            </a:ln>
          </c:spPr>
          <c:marker>
            <c:symbol val="none"/>
          </c:marker>
          <c:cat>
            <c:numRef>
              <c:f>'Dev Sea level from 1920 baselin'!$A$4:$A$94</c:f>
              <c:numCache>
                <c:formatCode>General</c:formatCode>
                <c:ptCount val="91"/>
                <c:pt idx="0">
                  <c:v>1914</c:v>
                </c:pt>
                <c:pt idx="1">
                  <c:v>1915</c:v>
                </c:pt>
                <c:pt idx="2">
                  <c:v>1916</c:v>
                </c:pt>
                <c:pt idx="3">
                  <c:v>1917</c:v>
                </c:pt>
                <c:pt idx="4">
                  <c:v>1918</c:v>
                </c:pt>
                <c:pt idx="5">
                  <c:v>1919</c:v>
                </c:pt>
                <c:pt idx="6">
                  <c:v>1920</c:v>
                </c:pt>
                <c:pt idx="7">
                  <c:v>1921</c:v>
                </c:pt>
                <c:pt idx="8">
                  <c:v>1922</c:v>
                </c:pt>
                <c:pt idx="9">
                  <c:v>1923</c:v>
                </c:pt>
                <c:pt idx="10">
                  <c:v>1924</c:v>
                </c:pt>
                <c:pt idx="11">
                  <c:v>1925</c:v>
                </c:pt>
                <c:pt idx="12">
                  <c:v>1926</c:v>
                </c:pt>
                <c:pt idx="13">
                  <c:v>1927</c:v>
                </c:pt>
                <c:pt idx="14">
                  <c:v>1928</c:v>
                </c:pt>
                <c:pt idx="15">
                  <c:v>1929</c:v>
                </c:pt>
                <c:pt idx="16">
                  <c:v>1930</c:v>
                </c:pt>
                <c:pt idx="17">
                  <c:v>1931</c:v>
                </c:pt>
                <c:pt idx="18">
                  <c:v>1932</c:v>
                </c:pt>
                <c:pt idx="19">
                  <c:v>1933</c:v>
                </c:pt>
                <c:pt idx="20">
                  <c:v>1934</c:v>
                </c:pt>
                <c:pt idx="21">
                  <c:v>1935</c:v>
                </c:pt>
                <c:pt idx="22">
                  <c:v>1936</c:v>
                </c:pt>
                <c:pt idx="23">
                  <c:v>1937</c:v>
                </c:pt>
                <c:pt idx="24">
                  <c:v>1938</c:v>
                </c:pt>
                <c:pt idx="25">
                  <c:v>1939</c:v>
                </c:pt>
                <c:pt idx="26">
                  <c:v>1940</c:v>
                </c:pt>
                <c:pt idx="27">
                  <c:v>1941</c:v>
                </c:pt>
                <c:pt idx="28">
                  <c:v>1942</c:v>
                </c:pt>
                <c:pt idx="29">
                  <c:v>1943</c:v>
                </c:pt>
                <c:pt idx="30">
                  <c:v>1944</c:v>
                </c:pt>
                <c:pt idx="31">
                  <c:v>1945</c:v>
                </c:pt>
                <c:pt idx="32">
                  <c:v>1946</c:v>
                </c:pt>
                <c:pt idx="33">
                  <c:v>1947</c:v>
                </c:pt>
                <c:pt idx="34">
                  <c:v>1948</c:v>
                </c:pt>
                <c:pt idx="35">
                  <c:v>1949</c:v>
                </c:pt>
                <c:pt idx="36">
                  <c:v>1950</c:v>
                </c:pt>
                <c:pt idx="37">
                  <c:v>1951</c:v>
                </c:pt>
                <c:pt idx="38">
                  <c:v>1952</c:v>
                </c:pt>
                <c:pt idx="39">
                  <c:v>1954</c:v>
                </c:pt>
                <c:pt idx="40">
                  <c:v>1955</c:v>
                </c:pt>
                <c:pt idx="41">
                  <c:v>1956</c:v>
                </c:pt>
                <c:pt idx="42">
                  <c:v>1957</c:v>
                </c:pt>
                <c:pt idx="43">
                  <c:v>1958</c:v>
                </c:pt>
                <c:pt idx="44">
                  <c:v>1959</c:v>
                </c:pt>
                <c:pt idx="45">
                  <c:v>1960</c:v>
                </c:pt>
                <c:pt idx="46">
                  <c:v>1961</c:v>
                </c:pt>
                <c:pt idx="47">
                  <c:v>1962</c:v>
                </c:pt>
                <c:pt idx="48">
                  <c:v>1963</c:v>
                </c:pt>
                <c:pt idx="49">
                  <c:v>1964</c:v>
                </c:pt>
                <c:pt idx="50">
                  <c:v>1965</c:v>
                </c:pt>
                <c:pt idx="51">
                  <c:v>1966</c:v>
                </c:pt>
                <c:pt idx="52">
                  <c:v>1967</c:v>
                </c:pt>
                <c:pt idx="53">
                  <c:v>1968</c:v>
                </c:pt>
                <c:pt idx="54">
                  <c:v>1969</c:v>
                </c:pt>
                <c:pt idx="55">
                  <c:v>1970</c:v>
                </c:pt>
                <c:pt idx="56">
                  <c:v>1971</c:v>
                </c:pt>
                <c:pt idx="57">
                  <c:v>1972</c:v>
                </c:pt>
                <c:pt idx="58">
                  <c:v>1973</c:v>
                </c:pt>
                <c:pt idx="59">
                  <c:v>1974</c:v>
                </c:pt>
                <c:pt idx="60">
                  <c:v>1975</c:v>
                </c:pt>
                <c:pt idx="61">
                  <c:v>1976</c:v>
                </c:pt>
                <c:pt idx="62">
                  <c:v>1977</c:v>
                </c:pt>
                <c:pt idx="63">
                  <c:v>1978</c:v>
                </c:pt>
                <c:pt idx="64">
                  <c:v>1979</c:v>
                </c:pt>
                <c:pt idx="65">
                  <c:v>1980</c:v>
                </c:pt>
                <c:pt idx="66">
                  <c:v>1981</c:v>
                </c:pt>
                <c:pt idx="67">
                  <c:v>1982</c:v>
                </c:pt>
                <c:pt idx="68">
                  <c:v>1983</c:v>
                </c:pt>
                <c:pt idx="69">
                  <c:v>1984</c:v>
                </c:pt>
                <c:pt idx="70">
                  <c:v>1985</c:v>
                </c:pt>
                <c:pt idx="71">
                  <c:v>1986</c:v>
                </c:pt>
                <c:pt idx="72">
                  <c:v>1987</c:v>
                </c:pt>
                <c:pt idx="73">
                  <c:v>1988</c:v>
                </c:pt>
                <c:pt idx="74">
                  <c:v>1989</c:v>
                </c:pt>
                <c:pt idx="75">
                  <c:v>1990</c:v>
                </c:pt>
                <c:pt idx="76">
                  <c:v>1991</c:v>
                </c:pt>
                <c:pt idx="77">
                  <c:v>1992</c:v>
                </c:pt>
                <c:pt idx="78">
                  <c:v>1993</c:v>
                </c:pt>
                <c:pt idx="79">
                  <c:v>1994</c:v>
                </c:pt>
                <c:pt idx="80">
                  <c:v>1995</c:v>
                </c:pt>
                <c:pt idx="81">
                  <c:v>1996</c:v>
                </c:pt>
                <c:pt idx="82">
                  <c:v>1997</c:v>
                </c:pt>
                <c:pt idx="83">
                  <c:v>1998</c:v>
                </c:pt>
                <c:pt idx="84">
                  <c:v>1999</c:v>
                </c:pt>
                <c:pt idx="85">
                  <c:v>2000</c:v>
                </c:pt>
                <c:pt idx="86">
                  <c:v>2001</c:v>
                </c:pt>
                <c:pt idx="87">
                  <c:v>2002</c:v>
                </c:pt>
                <c:pt idx="88">
                  <c:v>2003</c:v>
                </c:pt>
                <c:pt idx="89">
                  <c:v>2004</c:v>
                </c:pt>
                <c:pt idx="90">
                  <c:v>2005</c:v>
                </c:pt>
              </c:numCache>
            </c:numRef>
          </c:cat>
          <c:val>
            <c:numRef>
              <c:f>'Dev Sea level from 1920 baselin'!$C$4:$C$94</c:f>
              <c:numCache>
                <c:formatCode>0.00</c:formatCode>
                <c:ptCount val="91"/>
                <c:pt idx="0">
                  <c:v>-8.472440944881896</c:v>
                </c:pt>
                <c:pt idx="1">
                  <c:v>-8.472440944881896</c:v>
                </c:pt>
                <c:pt idx="2">
                  <c:v>-8</c:v>
                </c:pt>
                <c:pt idx="3">
                  <c:v>-7.291338582677156</c:v>
                </c:pt>
                <c:pt idx="4">
                  <c:v>-8.3543307086613936</c:v>
                </c:pt>
                <c:pt idx="5">
                  <c:v>-8.3543307086613936</c:v>
                </c:pt>
                <c:pt idx="6">
                  <c:v>-9.3385826771653342</c:v>
                </c:pt>
                <c:pt idx="7">
                  <c:v>-7.6456692913385496</c:v>
                </c:pt>
                <c:pt idx="8">
                  <c:v>-8.1181102362204456</c:v>
                </c:pt>
                <c:pt idx="9">
                  <c:v>-8.9842519685039406</c:v>
                </c:pt>
                <c:pt idx="10">
                  <c:v>-8.8661417322834382</c:v>
                </c:pt>
                <c:pt idx="11">
                  <c:v>-8.6299212598424901</c:v>
                </c:pt>
                <c:pt idx="12">
                  <c:v>-9.3385826771653342</c:v>
                </c:pt>
                <c:pt idx="13">
                  <c:v>-7.9212598425196461</c:v>
                </c:pt>
                <c:pt idx="14">
                  <c:v>-8.708661417322844</c:v>
                </c:pt>
                <c:pt idx="15">
                  <c:v>-8.1181102362204456</c:v>
                </c:pt>
                <c:pt idx="16">
                  <c:v>-7.763779527559052</c:v>
                </c:pt>
                <c:pt idx="17">
                  <c:v>-9.4566929133858366</c:v>
                </c:pt>
                <c:pt idx="18">
                  <c:v>-7.6456692913385496</c:v>
                </c:pt>
                <c:pt idx="19">
                  <c:v>-6.3858267716535124</c:v>
                </c:pt>
                <c:pt idx="20">
                  <c:v>-8.1181102362204456</c:v>
                </c:pt>
                <c:pt idx="21">
                  <c:v>-6.9370078740157055</c:v>
                </c:pt>
                <c:pt idx="22">
                  <c:v>-5.9921259842519703</c:v>
                </c:pt>
                <c:pt idx="23">
                  <c:v>-5.2834645669291262</c:v>
                </c:pt>
                <c:pt idx="24">
                  <c:v>-6.897637795275557</c:v>
                </c:pt>
                <c:pt idx="25">
                  <c:v>-6.5039370078740149</c:v>
                </c:pt>
                <c:pt idx="26">
                  <c:v>-7.6850393700786981</c:v>
                </c:pt>
                <c:pt idx="27">
                  <c:v>-7.1732283464566535</c:v>
                </c:pt>
                <c:pt idx="28">
                  <c:v>-5.3622047244094233</c:v>
                </c:pt>
                <c:pt idx="29">
                  <c:v>-5.5196850393700743</c:v>
                </c:pt>
                <c:pt idx="30">
                  <c:v>-5.5984251968503713</c:v>
                </c:pt>
                <c:pt idx="31">
                  <c:v>-6.5826771653543119</c:v>
                </c:pt>
                <c:pt idx="32">
                  <c:v>-4.7716535433070817</c:v>
                </c:pt>
                <c:pt idx="33">
                  <c:v>-3.6299212598424901</c:v>
                </c:pt>
                <c:pt idx="34">
                  <c:v>-2.606299212598401</c:v>
                </c:pt>
                <c:pt idx="35">
                  <c:v>-5.2047244094488292</c:v>
                </c:pt>
                <c:pt idx="36">
                  <c:v>-5.4015748031495718</c:v>
                </c:pt>
                <c:pt idx="37">
                  <c:v>-5.7559055118110223</c:v>
                </c:pt>
                <c:pt idx="38">
                  <c:v>-4.9685039370078812</c:v>
                </c:pt>
                <c:pt idx="39">
                  <c:v>-5.4015748031495718</c:v>
                </c:pt>
                <c:pt idx="40">
                  <c:v>-5.2440944881889777</c:v>
                </c:pt>
                <c:pt idx="41">
                  <c:v>-5.3622047244094233</c:v>
                </c:pt>
                <c:pt idx="42">
                  <c:v>-4.4173228346456312</c:v>
                </c:pt>
                <c:pt idx="43">
                  <c:v>-4.9685039370078812</c:v>
                </c:pt>
                <c:pt idx="44">
                  <c:v>-4.7716535433070817</c:v>
                </c:pt>
                <c:pt idx="45">
                  <c:v>-4.1023622047243862</c:v>
                </c:pt>
                <c:pt idx="46">
                  <c:v>-4.6141732283464307</c:v>
                </c:pt>
                <c:pt idx="47">
                  <c:v>-4.0629921259842376</c:v>
                </c:pt>
                <c:pt idx="48">
                  <c:v>-5.4803149606299257</c:v>
                </c:pt>
                <c:pt idx="49">
                  <c:v>-7.1732283464566535</c:v>
                </c:pt>
                <c:pt idx="50">
                  <c:v>-5.5984251968503713</c:v>
                </c:pt>
                <c:pt idx="51">
                  <c:v>-4.5354330708661337</c:v>
                </c:pt>
                <c:pt idx="52">
                  <c:v>-4.4173228346456312</c:v>
                </c:pt>
                <c:pt idx="53">
                  <c:v>-5.8346456692913193</c:v>
                </c:pt>
                <c:pt idx="54">
                  <c:v>-4.7716535433070817</c:v>
                </c:pt>
                <c:pt idx="55">
                  <c:v>-4.7716535433070817</c:v>
                </c:pt>
                <c:pt idx="56">
                  <c:v>-4.5354330708661337</c:v>
                </c:pt>
                <c:pt idx="57">
                  <c:v>-3.0787401574802971</c:v>
                </c:pt>
                <c:pt idx="58">
                  <c:v>-1.5433070866141634</c:v>
                </c:pt>
                <c:pt idx="59">
                  <c:v>-2.9606299212598515</c:v>
                </c:pt>
                <c:pt idx="60">
                  <c:v>-2.370078740157453</c:v>
                </c:pt>
                <c:pt idx="61">
                  <c:v>-4.8897637795275273</c:v>
                </c:pt>
                <c:pt idx="62">
                  <c:v>-4.0629921259842376</c:v>
                </c:pt>
                <c:pt idx="63">
                  <c:v>-3.0787401574802971</c:v>
                </c:pt>
                <c:pt idx="64">
                  <c:v>-3.3149606299212451</c:v>
                </c:pt>
                <c:pt idx="65">
                  <c:v>-2.842519685039349</c:v>
                </c:pt>
                <c:pt idx="66">
                  <c:v>-3.1968503937007426</c:v>
                </c:pt>
                <c:pt idx="67">
                  <c:v>-2.7244094488189035</c:v>
                </c:pt>
                <c:pt idx="68">
                  <c:v>-2.7244094488189035</c:v>
                </c:pt>
                <c:pt idx="69">
                  <c:v>-2.606299212598401</c:v>
                </c:pt>
                <c:pt idx="70">
                  <c:v>-2.4881889763779554</c:v>
                </c:pt>
                <c:pt idx="71">
                  <c:v>-1.1889763779527129</c:v>
                </c:pt>
                <c:pt idx="72">
                  <c:v>-2.133858267716505</c:v>
                </c:pt>
                <c:pt idx="73">
                  <c:v>-2.842519685039349</c:v>
                </c:pt>
                <c:pt idx="74">
                  <c:v>-3.8267716535432896</c:v>
                </c:pt>
                <c:pt idx="75">
                  <c:v>-3.0787401574802971</c:v>
                </c:pt>
                <c:pt idx="76">
                  <c:v>-0.36220472440942331</c:v>
                </c:pt>
                <c:pt idx="77">
                  <c:v>-1.0314960629921188</c:v>
                </c:pt>
                <c:pt idx="78">
                  <c:v>-1.3070866141732154</c:v>
                </c:pt>
                <c:pt idx="79">
                  <c:v>-1.2677165354330668</c:v>
                </c:pt>
                <c:pt idx="80">
                  <c:v>-0.75590551181102228</c:v>
                </c:pt>
                <c:pt idx="81">
                  <c:v>-3.472440944881896</c:v>
                </c:pt>
                <c:pt idx="82">
                  <c:v>-1.7795275590551114</c:v>
                </c:pt>
                <c:pt idx="83">
                  <c:v>-1.9763779527559109</c:v>
                </c:pt>
                <c:pt idx="84">
                  <c:v>0.11023622047247272</c:v>
                </c:pt>
                <c:pt idx="85">
                  <c:v>-0.67716535433066838</c:v>
                </c:pt>
                <c:pt idx="86">
                  <c:v>-2.2125984251968589</c:v>
                </c:pt>
                <c:pt idx="87">
                  <c:v>-0.87401574803146787</c:v>
                </c:pt>
                <c:pt idx="88">
                  <c:v>-1.8188976377952599</c:v>
                </c:pt>
                <c:pt idx="89">
                  <c:v>-1.5826771653543119</c:v>
                </c:pt>
                <c:pt idx="90">
                  <c:v>-0.51968503937007426</c:v>
                </c:pt>
              </c:numCache>
            </c:numRef>
          </c:val>
          <c:smooth val="0"/>
        </c:ser>
        <c:dLbls>
          <c:showLegendKey val="0"/>
          <c:showVal val="0"/>
          <c:showCatName val="0"/>
          <c:showSerName val="0"/>
          <c:showPercent val="0"/>
          <c:showBubbleSize val="0"/>
        </c:dLbls>
        <c:marker val="1"/>
        <c:smooth val="0"/>
        <c:axId val="223552256"/>
        <c:axId val="223553792"/>
      </c:lineChart>
      <c:catAx>
        <c:axId val="223552256"/>
        <c:scaling>
          <c:orientation val="minMax"/>
        </c:scaling>
        <c:delete val="0"/>
        <c:axPos val="b"/>
        <c:numFmt formatCode="General" sourceLinked="1"/>
        <c:majorTickMark val="out"/>
        <c:minorTickMark val="none"/>
        <c:tickLblPos val="nextTo"/>
        <c:txPr>
          <a:bodyPr/>
          <a:lstStyle/>
          <a:p>
            <a:pPr>
              <a:defRPr sz="1600"/>
            </a:pPr>
            <a:endParaRPr lang="en-US"/>
          </a:p>
        </c:txPr>
        <c:crossAx val="223553792"/>
        <c:crossesAt val="-20"/>
        <c:auto val="1"/>
        <c:lblAlgn val="ctr"/>
        <c:lblOffset val="100"/>
        <c:tickLblSkip val="22"/>
        <c:noMultiLvlLbl val="0"/>
      </c:catAx>
      <c:valAx>
        <c:axId val="223553792"/>
        <c:scaling>
          <c:orientation val="minMax"/>
          <c:max val="0.5"/>
          <c:min val="-10"/>
        </c:scaling>
        <c:delete val="0"/>
        <c:axPos val="l"/>
        <c:majorGridlines/>
        <c:title>
          <c:tx>
            <c:rich>
              <a:bodyPr rot="-5400000" vert="horz"/>
              <a:lstStyle/>
              <a:p>
                <a:pPr>
                  <a:defRPr sz="1400"/>
                </a:pPr>
                <a:r>
                  <a:rPr lang="en-US" sz="1400" dirty="0" smtClean="0"/>
                  <a:t>SLR</a:t>
                </a:r>
                <a:r>
                  <a:rPr lang="en-US" sz="1400" baseline="0" dirty="0" smtClean="0"/>
                  <a:t> in Inches</a:t>
                </a:r>
                <a:endParaRPr lang="en-US" sz="1400" dirty="0"/>
              </a:p>
            </c:rich>
          </c:tx>
          <c:layout/>
          <c:overlay val="0"/>
        </c:title>
        <c:numFmt formatCode="0" sourceLinked="0"/>
        <c:majorTickMark val="out"/>
        <c:minorTickMark val="none"/>
        <c:tickLblPos val="low"/>
        <c:txPr>
          <a:bodyPr/>
          <a:lstStyle/>
          <a:p>
            <a:pPr>
              <a:defRPr sz="1200" b="1"/>
            </a:pPr>
            <a:endParaRPr lang="en-US"/>
          </a:p>
        </c:txPr>
        <c:crossAx val="223552256"/>
        <c:crossesAt val="1"/>
        <c:crossBetween val="between"/>
      </c:valAx>
    </c:plotArea>
    <c:plotVisOnly val="1"/>
    <c:dispBlanksAs val="gap"/>
    <c:showDLblsOverMax val="0"/>
  </c:chart>
  <c:spPr>
    <a:solidFill>
      <a:schemeClr val="bg1"/>
    </a:solidFill>
  </c:sp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59250" cy="365125"/>
          </a:xfrm>
          <a:prstGeom prst="rect">
            <a:avLst/>
          </a:prstGeom>
        </p:spPr>
        <p:txBody>
          <a:bodyPr vert="horz" lIns="96648" tIns="48324" rIns="96648" bIns="48324" rtlCol="0"/>
          <a:lstStyle>
            <a:lvl1pPr algn="l">
              <a:defRPr sz="1300">
                <a:latin typeface="Arial" charset="0"/>
              </a:defRPr>
            </a:lvl1pPr>
          </a:lstStyle>
          <a:p>
            <a:pPr>
              <a:defRPr/>
            </a:pPr>
            <a:endParaRPr lang="en-US"/>
          </a:p>
        </p:txBody>
      </p:sp>
      <p:sp>
        <p:nvSpPr>
          <p:cNvPr id="3" name="Date Placeholder 2"/>
          <p:cNvSpPr>
            <a:spLocks noGrp="1"/>
          </p:cNvSpPr>
          <p:nvPr>
            <p:ph type="dt" sz="quarter" idx="1"/>
          </p:nvPr>
        </p:nvSpPr>
        <p:spPr>
          <a:xfrm>
            <a:off x="5437188" y="0"/>
            <a:ext cx="4162425" cy="365125"/>
          </a:xfrm>
          <a:prstGeom prst="rect">
            <a:avLst/>
          </a:prstGeom>
        </p:spPr>
        <p:txBody>
          <a:bodyPr vert="horz" lIns="96648" tIns="48324" rIns="96648" bIns="48324" rtlCol="0"/>
          <a:lstStyle>
            <a:lvl1pPr algn="r">
              <a:defRPr sz="1300">
                <a:latin typeface="Arial" charset="0"/>
              </a:defRPr>
            </a:lvl1pPr>
          </a:lstStyle>
          <a:p>
            <a:pPr>
              <a:defRPr/>
            </a:pPr>
            <a:fld id="{5BA7EFA3-C43C-4E23-97D9-618608104275}" type="datetimeFigureOut">
              <a:rPr lang="en-US"/>
              <a:pPr>
                <a:defRPr/>
              </a:pPr>
              <a:t>5/9/2012</a:t>
            </a:fld>
            <a:endParaRPr lang="en-US"/>
          </a:p>
        </p:txBody>
      </p:sp>
      <p:sp>
        <p:nvSpPr>
          <p:cNvPr id="4" name="Footer Placeholder 3"/>
          <p:cNvSpPr>
            <a:spLocks noGrp="1"/>
          </p:cNvSpPr>
          <p:nvPr>
            <p:ph type="ftr" sz="quarter" idx="2"/>
          </p:nvPr>
        </p:nvSpPr>
        <p:spPr>
          <a:xfrm>
            <a:off x="0" y="6948488"/>
            <a:ext cx="4159250" cy="365125"/>
          </a:xfrm>
          <a:prstGeom prst="rect">
            <a:avLst/>
          </a:prstGeom>
        </p:spPr>
        <p:txBody>
          <a:bodyPr vert="horz" lIns="96648" tIns="48324" rIns="96648" bIns="48324" rtlCol="0" anchor="b"/>
          <a:lstStyle>
            <a:lvl1pPr algn="l">
              <a:defRPr sz="1300">
                <a:latin typeface="Arial" charset="0"/>
              </a:defRPr>
            </a:lvl1pPr>
          </a:lstStyle>
          <a:p>
            <a:pPr>
              <a:defRPr/>
            </a:pPr>
            <a:r>
              <a:rPr lang="en-US"/>
              <a:t>Presentation For FAU Climate Class March 29, 2011</a:t>
            </a:r>
          </a:p>
        </p:txBody>
      </p:sp>
      <p:sp>
        <p:nvSpPr>
          <p:cNvPr id="5" name="Slide Number Placeholder 4"/>
          <p:cNvSpPr>
            <a:spLocks noGrp="1"/>
          </p:cNvSpPr>
          <p:nvPr>
            <p:ph type="sldNum" sz="quarter" idx="3"/>
          </p:nvPr>
        </p:nvSpPr>
        <p:spPr>
          <a:xfrm>
            <a:off x="5437188" y="6948488"/>
            <a:ext cx="4162425" cy="365125"/>
          </a:xfrm>
          <a:prstGeom prst="rect">
            <a:avLst/>
          </a:prstGeom>
        </p:spPr>
        <p:txBody>
          <a:bodyPr vert="horz" lIns="96648" tIns="48324" rIns="96648" bIns="48324" rtlCol="0" anchor="b"/>
          <a:lstStyle>
            <a:lvl1pPr algn="r">
              <a:defRPr sz="1300">
                <a:latin typeface="Arial" charset="0"/>
              </a:defRPr>
            </a:lvl1pPr>
          </a:lstStyle>
          <a:p>
            <a:pPr>
              <a:defRPr/>
            </a:pPr>
            <a:fld id="{7D8DCE16-6BD0-46AD-9492-CD8B31ECE327}" type="slidenum">
              <a:rPr lang="en-US"/>
              <a:pPr>
                <a:defRPr/>
              </a:pPr>
              <a:t>‹#›</a:t>
            </a:fld>
            <a:endParaRPr lang="en-US"/>
          </a:p>
        </p:txBody>
      </p:sp>
    </p:spTree>
    <p:extLst>
      <p:ext uri="{BB962C8B-B14F-4D97-AF65-F5344CB8AC3E}">
        <p14:creationId xmlns:p14="http://schemas.microsoft.com/office/powerpoint/2010/main" val="307168712"/>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59250" cy="365125"/>
          </a:xfrm>
          <a:prstGeom prst="rect">
            <a:avLst/>
          </a:prstGeom>
        </p:spPr>
        <p:txBody>
          <a:bodyPr vert="horz" lIns="96648" tIns="48324" rIns="96648" bIns="48324" rtlCol="0"/>
          <a:lstStyle>
            <a:lvl1pPr algn="l">
              <a:defRPr sz="1300">
                <a:latin typeface="Arial" charset="0"/>
              </a:defRPr>
            </a:lvl1pPr>
          </a:lstStyle>
          <a:p>
            <a:pPr>
              <a:defRPr/>
            </a:pPr>
            <a:endParaRPr lang="en-US"/>
          </a:p>
        </p:txBody>
      </p:sp>
      <p:sp>
        <p:nvSpPr>
          <p:cNvPr id="3" name="Date Placeholder 2"/>
          <p:cNvSpPr>
            <a:spLocks noGrp="1"/>
          </p:cNvSpPr>
          <p:nvPr>
            <p:ph type="dt" idx="1"/>
          </p:nvPr>
        </p:nvSpPr>
        <p:spPr>
          <a:xfrm>
            <a:off x="5437188" y="0"/>
            <a:ext cx="4162425" cy="365125"/>
          </a:xfrm>
          <a:prstGeom prst="rect">
            <a:avLst/>
          </a:prstGeom>
        </p:spPr>
        <p:txBody>
          <a:bodyPr vert="horz" lIns="96648" tIns="48324" rIns="96648" bIns="48324" rtlCol="0"/>
          <a:lstStyle>
            <a:lvl1pPr algn="r">
              <a:defRPr sz="1300">
                <a:latin typeface="Arial" charset="0"/>
              </a:defRPr>
            </a:lvl1pPr>
          </a:lstStyle>
          <a:p>
            <a:pPr>
              <a:defRPr/>
            </a:pPr>
            <a:fld id="{9DD7CC5F-223F-4140-BD6A-0E77BF36C33A}" type="datetimeFigureOut">
              <a:rPr lang="en-US"/>
              <a:pPr>
                <a:defRPr/>
              </a:pPr>
              <a:t>5/9/2012</a:t>
            </a:fld>
            <a:endParaRPr lang="en-US"/>
          </a:p>
        </p:txBody>
      </p:sp>
      <p:sp>
        <p:nvSpPr>
          <p:cNvPr id="4" name="Slide Image Placeholder 3"/>
          <p:cNvSpPr>
            <a:spLocks noGrp="1" noRot="1" noChangeAspect="1"/>
          </p:cNvSpPr>
          <p:nvPr>
            <p:ph type="sldImg" idx="2"/>
          </p:nvPr>
        </p:nvSpPr>
        <p:spPr>
          <a:xfrm>
            <a:off x="2971800" y="547688"/>
            <a:ext cx="3657600" cy="2743200"/>
          </a:xfrm>
          <a:prstGeom prst="rect">
            <a:avLst/>
          </a:prstGeom>
          <a:noFill/>
          <a:ln w="12700">
            <a:solidFill>
              <a:prstClr val="black"/>
            </a:solidFill>
          </a:ln>
        </p:spPr>
        <p:txBody>
          <a:bodyPr vert="horz" lIns="96648" tIns="48324" rIns="96648" bIns="48324" rtlCol="0" anchor="ctr"/>
          <a:lstStyle/>
          <a:p>
            <a:pPr lvl="0"/>
            <a:endParaRPr lang="en-US" noProof="0" smtClean="0"/>
          </a:p>
        </p:txBody>
      </p:sp>
      <p:sp>
        <p:nvSpPr>
          <p:cNvPr id="5" name="Notes Placeholder 4"/>
          <p:cNvSpPr>
            <a:spLocks noGrp="1"/>
          </p:cNvSpPr>
          <p:nvPr>
            <p:ph type="body" sz="quarter" idx="3"/>
          </p:nvPr>
        </p:nvSpPr>
        <p:spPr>
          <a:xfrm>
            <a:off x="962025" y="3475038"/>
            <a:ext cx="7678738" cy="3290887"/>
          </a:xfrm>
          <a:prstGeom prst="rect">
            <a:avLst/>
          </a:prstGeom>
        </p:spPr>
        <p:txBody>
          <a:bodyPr vert="horz" lIns="96648" tIns="48324" rIns="96648" bIns="48324"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6948488"/>
            <a:ext cx="4159250" cy="365125"/>
          </a:xfrm>
          <a:prstGeom prst="rect">
            <a:avLst/>
          </a:prstGeom>
        </p:spPr>
        <p:txBody>
          <a:bodyPr vert="horz" lIns="96648" tIns="48324" rIns="96648" bIns="48324" rtlCol="0" anchor="b"/>
          <a:lstStyle>
            <a:lvl1pPr algn="l">
              <a:defRPr sz="1300">
                <a:latin typeface="Arial" charset="0"/>
              </a:defRPr>
            </a:lvl1pPr>
          </a:lstStyle>
          <a:p>
            <a:pPr>
              <a:defRPr/>
            </a:pPr>
            <a:r>
              <a:rPr lang="en-US"/>
              <a:t>Presentation For FAU Climate Class March 29, 2011</a:t>
            </a:r>
          </a:p>
        </p:txBody>
      </p:sp>
      <p:sp>
        <p:nvSpPr>
          <p:cNvPr id="7" name="Slide Number Placeholder 6"/>
          <p:cNvSpPr>
            <a:spLocks noGrp="1"/>
          </p:cNvSpPr>
          <p:nvPr>
            <p:ph type="sldNum" sz="quarter" idx="5"/>
          </p:nvPr>
        </p:nvSpPr>
        <p:spPr>
          <a:xfrm>
            <a:off x="5437188" y="6948488"/>
            <a:ext cx="4162425" cy="365125"/>
          </a:xfrm>
          <a:prstGeom prst="rect">
            <a:avLst/>
          </a:prstGeom>
        </p:spPr>
        <p:txBody>
          <a:bodyPr vert="horz" lIns="96648" tIns="48324" rIns="96648" bIns="48324" rtlCol="0" anchor="b"/>
          <a:lstStyle>
            <a:lvl1pPr algn="r">
              <a:defRPr sz="1300">
                <a:latin typeface="Arial" charset="0"/>
              </a:defRPr>
            </a:lvl1pPr>
          </a:lstStyle>
          <a:p>
            <a:pPr>
              <a:defRPr/>
            </a:pPr>
            <a:fld id="{537A5072-4B54-4D38-8328-75A70AC328F8}" type="slidenum">
              <a:rPr lang="en-US"/>
              <a:pPr>
                <a:defRPr/>
              </a:pPr>
              <a:t>‹#›</a:t>
            </a:fld>
            <a:endParaRPr lang="en-US"/>
          </a:p>
        </p:txBody>
      </p:sp>
    </p:spTree>
    <p:extLst>
      <p:ext uri="{BB962C8B-B14F-4D97-AF65-F5344CB8AC3E}">
        <p14:creationId xmlns:p14="http://schemas.microsoft.com/office/powerpoint/2010/main" val="439263549"/>
      </p:ext>
    </p:extLst>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srh.noaa.gov/fwd/?n=danncon10"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srh.noaa.gov/fwd/?n=danncon10"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srh.noaa.gov/fwd/?n=danncon10"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srh.noaa.gov/fwd/?n=danncon10"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srh.noaa.gov/fwd/?n=danncon10"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ct val="0"/>
              </a:spcBef>
            </a:pPr>
            <a:r>
              <a:rPr lang="en-US" sz="1600" smtClean="0"/>
              <a:t>Even with mitigation, South Florida will need to adapt to certain climate change impacts that are inevitable. </a:t>
            </a:r>
          </a:p>
          <a:p>
            <a:pPr eaLnBrk="1" hangingPunct="1">
              <a:lnSpc>
                <a:spcPct val="90000"/>
              </a:lnSpc>
              <a:spcBef>
                <a:spcPct val="0"/>
              </a:spcBef>
            </a:pPr>
            <a:endParaRPr lang="en-US" sz="1600" smtClean="0"/>
          </a:p>
          <a:p>
            <a:pPr eaLnBrk="1" hangingPunct="1">
              <a:lnSpc>
                <a:spcPct val="90000"/>
              </a:lnSpc>
              <a:spcBef>
                <a:spcPct val="0"/>
              </a:spcBef>
            </a:pPr>
            <a:r>
              <a:rPr lang="en-US" sz="1600" smtClean="0"/>
              <a:t>Temperatures over the next century are expected rise from 2 to 10 degrees. However, we are already feeling these effects recognizing that eight of the last ten years have been the hottest on record going back to 1880.</a:t>
            </a:r>
          </a:p>
          <a:p>
            <a:pPr eaLnBrk="1" hangingPunct="1">
              <a:lnSpc>
                <a:spcPct val="90000"/>
              </a:lnSpc>
              <a:spcBef>
                <a:spcPct val="0"/>
              </a:spcBef>
            </a:pPr>
            <a:endParaRPr lang="en-US" sz="1600" smtClean="0"/>
          </a:p>
          <a:p>
            <a:pPr eaLnBrk="1" hangingPunct="1">
              <a:lnSpc>
                <a:spcPct val="90000"/>
              </a:lnSpc>
              <a:spcBef>
                <a:spcPct val="0"/>
              </a:spcBef>
            </a:pPr>
            <a:r>
              <a:rPr lang="en-US" sz="1600" smtClean="0"/>
              <a:t>We can also expect and increasing occurrence of extreme weather including hotter summers (</a:t>
            </a:r>
            <a:r>
              <a:rPr lang="en-US" sz="1600" b="1" smtClean="0">
                <a:hlinkClick r:id="rId3"/>
              </a:rPr>
              <a:t>Dallas</a:t>
            </a:r>
            <a:r>
              <a:rPr lang="en-US" sz="1600" b="1" smtClean="0"/>
              <a:t>, Texas exceeded 100 degrees F (37.8 degrees C) on 30 of the 31 days during July, 2011</a:t>
            </a:r>
            <a:r>
              <a:rPr lang="en-US" sz="1600" smtClean="0"/>
              <a:t>.) </a:t>
            </a:r>
          </a:p>
          <a:p>
            <a:pPr eaLnBrk="1" hangingPunct="1">
              <a:lnSpc>
                <a:spcPct val="90000"/>
              </a:lnSpc>
              <a:spcBef>
                <a:spcPct val="0"/>
              </a:spcBef>
            </a:pPr>
            <a:endParaRPr lang="en-US" sz="1600" smtClean="0"/>
          </a:p>
          <a:p>
            <a:pPr eaLnBrk="1" hangingPunct="1">
              <a:lnSpc>
                <a:spcPct val="90000"/>
              </a:lnSpc>
              <a:spcBef>
                <a:spcPct val="0"/>
              </a:spcBef>
            </a:pPr>
            <a:r>
              <a:rPr lang="en-US" sz="1600" smtClean="0"/>
              <a:t>Wet seasons will be wetter, dry seasons drier and rainfall will be more spotty. Hollywood rain event in the </a:t>
            </a:r>
            <a:r>
              <a:rPr lang="en-US" sz="1600" b="1" smtClean="0"/>
              <a:t>Dec 2009 where 8-16 inches </a:t>
            </a:r>
            <a:r>
              <a:rPr lang="en-US" sz="1600" smtClean="0"/>
              <a:t>fell in a period of just over 24 hours</a:t>
            </a:r>
          </a:p>
          <a:p>
            <a:pPr eaLnBrk="1" hangingPunct="1">
              <a:lnSpc>
                <a:spcPct val="90000"/>
              </a:lnSpc>
              <a:spcBef>
                <a:spcPct val="0"/>
              </a:spcBef>
            </a:pPr>
            <a:endParaRPr lang="en-US" sz="1600" smtClean="0"/>
          </a:p>
          <a:p>
            <a:pPr eaLnBrk="1" hangingPunct="1">
              <a:lnSpc>
                <a:spcPct val="90000"/>
              </a:lnSpc>
              <a:spcBef>
                <a:spcPct val="0"/>
              </a:spcBef>
            </a:pPr>
            <a:r>
              <a:rPr lang="en-US" sz="1600" smtClean="0"/>
              <a:t>Cold snaps - </a:t>
            </a:r>
            <a:r>
              <a:rPr lang="en-US" sz="1600" b="1" smtClean="0"/>
              <a:t>Jan-March 2010 - 4.5⁰F below average</a:t>
            </a:r>
          </a:p>
          <a:p>
            <a:pPr eaLnBrk="1" hangingPunct="1">
              <a:lnSpc>
                <a:spcPct val="90000"/>
              </a:lnSpc>
              <a:spcBef>
                <a:spcPct val="0"/>
              </a:spcBef>
            </a:pPr>
            <a:endParaRPr lang="en-US" sz="1500" smtClean="0"/>
          </a:p>
          <a:p>
            <a:pPr eaLnBrk="1" hangingPunct="1">
              <a:lnSpc>
                <a:spcPct val="90000"/>
              </a:lnSpc>
              <a:spcBef>
                <a:spcPct val="0"/>
              </a:spcBef>
            </a:pPr>
            <a:r>
              <a:rPr lang="en-US" sz="1500" smtClean="0"/>
              <a:t>  </a:t>
            </a:r>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469ECA6-2F30-48ED-B664-E99F0A11866B}" type="slidenum">
              <a:rPr lang="en-US" smtClean="0"/>
              <a:pPr eaLnBrk="1" hangingPunct="1"/>
              <a:t>2</a:t>
            </a:fld>
            <a:endParaRPr lang="en-US" smtClean="0"/>
          </a:p>
        </p:txBody>
      </p:sp>
      <p:sp>
        <p:nvSpPr>
          <p:cNvPr id="52229" name="Footer Placeholder 1"/>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Draft of Dec 7, 2011   City of Hollywood Commission Meeting</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700" smtClean="0"/>
              <a:t>The blue dots on this map are bridges. </a:t>
            </a:r>
          </a:p>
          <a:p>
            <a:r>
              <a:rPr lang="en-US" sz="1700" smtClean="0"/>
              <a:t>As the Venice of America, the City of Fort Lauderdale also has the concern of sea level rise to fixed bridges. Higher water means less clearance for navigation under those bridges. </a:t>
            </a:r>
          </a:p>
        </p:txBody>
      </p:sp>
      <p:sp>
        <p:nvSpPr>
          <p:cNvPr id="61444"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solidFill>
                  <a:srgbClr val="000000"/>
                </a:solidFill>
              </a:rPr>
              <a:t>Aug 23, 2011  City of Fort Lauderdale Commission Meeting</a:t>
            </a:r>
          </a:p>
        </p:txBody>
      </p:sp>
      <p:sp>
        <p:nvSpPr>
          <p:cNvPr id="61445"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1657A51-8E85-4FC2-950C-E08C17027381}" type="slidenum">
              <a:rPr lang="en-US" smtClean="0">
                <a:solidFill>
                  <a:srgbClr val="000000"/>
                </a:solidFill>
              </a:rPr>
              <a:pPr eaLnBrk="1" hangingPunct="1"/>
              <a:t>13</a:t>
            </a:fld>
            <a:endParaRPr lang="en-US" smtClean="0">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2800" smtClean="0"/>
              <a:t>High and Dry today. Storm sewers keep properties dry the majority of the year. </a:t>
            </a:r>
          </a:p>
        </p:txBody>
      </p:sp>
      <p:sp>
        <p:nvSpPr>
          <p:cNvPr id="62468" name="Header Placehold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Presentation to June 2011 Climate Communities</a:t>
            </a:r>
          </a:p>
        </p:txBody>
      </p:sp>
      <p:sp>
        <p:nvSpPr>
          <p:cNvPr id="62469"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Broward County: Climate Change - Local Impacts and Actions</a:t>
            </a:r>
          </a:p>
        </p:txBody>
      </p:sp>
      <p:sp>
        <p:nvSpPr>
          <p:cNvPr id="62470" name="Slide Number Placeholder 5"/>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FDBC840-6DCD-417C-8C07-300F5478C3A4}" type="slidenum">
              <a:rPr lang="en-US" smtClean="0"/>
              <a:pPr eaLnBrk="1" hangingPunct="1"/>
              <a:t>15</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p:txBody>
          <a:bodyPr wrap="square" numCol="1" anchor="t" anchorCtr="0" compatLnSpc="1">
            <a:prstTxWarp prst="textNoShape">
              <a:avLst/>
            </a:prstTxWarp>
            <a:normAutofit fontScale="85000" lnSpcReduction="20000"/>
          </a:bodyPr>
          <a:lstStyle/>
          <a:p>
            <a:pPr>
              <a:defRPr/>
            </a:pPr>
            <a:r>
              <a:rPr lang="en-US" sz="3200" dirty="0" smtClean="0"/>
              <a:t>Slide title: Tidal Inundation (Broward Home - Wet)</a:t>
            </a:r>
          </a:p>
          <a:p>
            <a:pPr>
              <a:defRPr/>
            </a:pPr>
            <a:r>
              <a:rPr lang="en-US" sz="3200" dirty="0" smtClean="0"/>
              <a:t>However, the following day residents are helpless to stop the rising tide from being conveyed through that same system. Here, saltwater rose through the drainage culvert, inundating the road and entrance to the home. </a:t>
            </a:r>
          </a:p>
          <a:p>
            <a:pPr>
              <a:defRPr/>
            </a:pPr>
            <a:r>
              <a:rPr lang="en-US" sz="3200" dirty="0" smtClean="0"/>
              <a:t>This resident resigned himself to simply try and enjoy it.</a:t>
            </a:r>
          </a:p>
          <a:p>
            <a:pPr>
              <a:defRPr/>
            </a:pPr>
            <a:endParaRPr lang="en-US" dirty="0" smtClean="0"/>
          </a:p>
        </p:txBody>
      </p:sp>
      <p:sp>
        <p:nvSpPr>
          <p:cNvPr id="63492" name="Header Placehold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Presentation to June 2011 Climate Communities</a:t>
            </a:r>
          </a:p>
        </p:txBody>
      </p:sp>
      <p:sp>
        <p:nvSpPr>
          <p:cNvPr id="63493"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Broward County: Climate Change - Local Impacts and Actions</a:t>
            </a:r>
          </a:p>
        </p:txBody>
      </p:sp>
      <p:sp>
        <p:nvSpPr>
          <p:cNvPr id="63494" name="Slide Number Placeholder 5"/>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E9D81F8-FB81-4CEF-9B51-73808F893EB0}" type="slidenum">
              <a:rPr lang="en-US" smtClean="0"/>
              <a:pPr eaLnBrk="1" hangingPunct="1"/>
              <a:t>16</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2800" smtClean="0"/>
              <a:t>We are currently building homes with ocean views and ocean access, with little to no consideration for future conditions.</a:t>
            </a:r>
          </a:p>
        </p:txBody>
      </p:sp>
      <p:sp>
        <p:nvSpPr>
          <p:cNvPr id="64516" name="Header Placehold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Presentation to June 2011 Climate Communities</a:t>
            </a:r>
          </a:p>
        </p:txBody>
      </p:sp>
      <p:sp>
        <p:nvSpPr>
          <p:cNvPr id="64517"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Broward County: Climate Change - Local Impacts and Actions</a:t>
            </a:r>
          </a:p>
        </p:txBody>
      </p:sp>
      <p:sp>
        <p:nvSpPr>
          <p:cNvPr id="64518" name="Slide Number Placeholder 5"/>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F26BFC9-6E16-46ED-938C-872B22DE2C05}" type="slidenum">
              <a:rPr lang="en-US" smtClean="0"/>
              <a:pPr eaLnBrk="1" hangingPunct="1"/>
              <a:t>17</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2400" smtClean="0"/>
              <a:t>But these high tide events illustrate the need for building designs and land use plans to begin to incorporate new design criteria as part of the approval process for new construction. </a:t>
            </a:r>
          </a:p>
          <a:p>
            <a:endParaRPr lang="en-US" sz="2400" smtClean="0"/>
          </a:p>
          <a:p>
            <a:r>
              <a:rPr lang="en-US" sz="2400" smtClean="0"/>
              <a:t>Such measures will be needed to ensure that new properties and public investments in infrastructure will remain viable for their expected life span.</a:t>
            </a:r>
          </a:p>
        </p:txBody>
      </p:sp>
      <p:sp>
        <p:nvSpPr>
          <p:cNvPr id="65540" name="Header Placehold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Presentation to June 2011 Climate Communities</a:t>
            </a:r>
          </a:p>
        </p:txBody>
      </p:sp>
      <p:sp>
        <p:nvSpPr>
          <p:cNvPr id="65541"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Broward County: Climate Change - Local Impacts and Actions</a:t>
            </a:r>
          </a:p>
        </p:txBody>
      </p:sp>
      <p:sp>
        <p:nvSpPr>
          <p:cNvPr id="65542" name="Slide Number Placeholder 5"/>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1CC1DB1-0209-464A-9949-893CD7A3C7A3}" type="slidenum">
              <a:rPr lang="en-US" smtClean="0"/>
              <a:pPr eaLnBrk="1" hangingPunct="1"/>
              <a:t>18</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C82F5A0-9865-45DE-BB38-44BC9ED64133}" type="slidenum">
              <a:rPr lang="en-US" smtClean="0">
                <a:solidFill>
                  <a:srgbClr val="000000"/>
                </a:solidFill>
                <a:latin typeface="Calibri" pitchFamily="34" charset="0"/>
              </a:rPr>
              <a:pPr eaLnBrk="1" hangingPunct="1"/>
              <a:t>21</a:t>
            </a:fld>
            <a:endParaRPr lang="en-US" smtClean="0">
              <a:solidFill>
                <a:srgbClr val="000000"/>
              </a:solidFill>
              <a:latin typeface="Calibri"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4AF1724-A563-4EBB-88B0-15D41D0AA70D}" type="slidenum">
              <a:rPr lang="en-US" smtClean="0">
                <a:solidFill>
                  <a:srgbClr val="000000"/>
                </a:solidFill>
                <a:latin typeface="Calibri" pitchFamily="34" charset="0"/>
              </a:rPr>
              <a:pPr eaLnBrk="1" hangingPunct="1"/>
              <a:t>29</a:t>
            </a:fld>
            <a:endParaRPr lang="en-US" smtClean="0">
              <a:solidFill>
                <a:srgbClr val="000000"/>
              </a:solidFill>
              <a:latin typeface="Calibri"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xfrm>
            <a:off x="960438" y="3476625"/>
            <a:ext cx="7680325" cy="32908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937" tIns="45469" rIns="90937" bIns="45469" numCol="1" anchor="t" anchorCtr="0" compatLnSpc="1">
            <a:prstTxWarp prst="textNoShape">
              <a:avLst/>
            </a:prstTxWarp>
          </a:bodyPr>
          <a:lstStyle/>
          <a:p>
            <a:pPr eaLnBrk="1" hangingPunct="1">
              <a:lnSpc>
                <a:spcPct val="90000"/>
              </a:lnSpc>
            </a:pPr>
            <a:r>
              <a:rPr lang="en-US" smtClean="0"/>
              <a:t>3 scenarios were formulated to be compared vs the base historical simulation</a:t>
            </a:r>
          </a:p>
          <a:p>
            <a:pPr eaLnBrk="1" hangingPunct="1">
              <a:lnSpc>
                <a:spcPct val="90000"/>
              </a:lnSpc>
              <a:buFont typeface="Calibri" pitchFamily="34" charset="0"/>
              <a:buAutoNum type="arabicParenR"/>
            </a:pPr>
            <a:r>
              <a:rPr lang="en-US" smtClean="0"/>
              <a:t>No sea level rise</a:t>
            </a:r>
          </a:p>
          <a:p>
            <a:pPr eaLnBrk="1" hangingPunct="1">
              <a:lnSpc>
                <a:spcPct val="90000"/>
              </a:lnSpc>
              <a:buFont typeface="Calibri" pitchFamily="34" charset="0"/>
              <a:buAutoNum type="arabicParenR"/>
            </a:pPr>
            <a:r>
              <a:rPr lang="en-US" smtClean="0"/>
              <a:t>No groundwater withdrawals</a:t>
            </a:r>
          </a:p>
          <a:p>
            <a:pPr eaLnBrk="1" hangingPunct="1">
              <a:lnSpc>
                <a:spcPct val="90000"/>
              </a:lnSpc>
              <a:buFont typeface="Calibri" pitchFamily="34" charset="0"/>
              <a:buAutoNum type="arabicParenR"/>
            </a:pPr>
            <a:r>
              <a:rPr lang="en-US" smtClean="0"/>
              <a:t>No sea level rise and no groundwater withdrawals</a:t>
            </a:r>
          </a:p>
          <a:p>
            <a:pPr eaLnBrk="1" hangingPunct="1">
              <a:lnSpc>
                <a:spcPct val="90000"/>
              </a:lnSpc>
            </a:pPr>
            <a:endParaRPr lang="en-US" smtClean="0"/>
          </a:p>
          <a:p>
            <a:pPr eaLnBrk="1" hangingPunct="1">
              <a:lnSpc>
                <a:spcPct val="90000"/>
              </a:lnSpc>
            </a:pPr>
            <a:r>
              <a:rPr lang="en-US" smtClean="0"/>
              <a:t>A qualitative comparison of the position of the saltwater front over time indicates that ground-water withdrawals had a larger effect on saltwater intrusion than sea-level rise </a:t>
            </a:r>
          </a:p>
          <a:p>
            <a:pPr eaLnBrk="1" hangingPunct="1">
              <a:lnSpc>
                <a:spcPct val="90000"/>
              </a:lnSpc>
            </a:pPr>
            <a:endParaRPr lang="en-US" smtClean="0"/>
          </a:p>
          <a:p>
            <a:pPr eaLnBrk="1" hangingPunct="1">
              <a:lnSpc>
                <a:spcPct val="90000"/>
              </a:lnSpc>
            </a:pPr>
            <a:r>
              <a:rPr lang="en-US" smtClean="0"/>
              <a:t>The saltwater front began to intrude in the late 1960s as coastal pumping increased to meet demands from population growth. The greatest encroachment occurred in the mid-1980s, attributable to peak rates of coastal pumping and an extended period of drought. </a:t>
            </a:r>
          </a:p>
          <a:p>
            <a:pPr eaLnBrk="1" hangingPunct="1">
              <a:lnSpc>
                <a:spcPct val="90000"/>
              </a:lnSpc>
            </a:pPr>
            <a:endParaRPr lang="en-US" smtClean="0"/>
          </a:p>
          <a:p>
            <a:pPr eaLnBrk="1" hangingPunct="1">
              <a:lnSpc>
                <a:spcPct val="90000"/>
              </a:lnSpc>
            </a:pPr>
            <a:r>
              <a:rPr lang="en-US" smtClean="0"/>
              <a:t>New production wells were constructed further inland from the Pompano well field in 1984 after increased chloride concentrations were observed in monitoring wells near the well field. By the 1990s, pumping was diverted away from the coast to these additional production wells to reduce drawdown and prevent further saltwater intrusion. The reallocation of pumping (additional wells added in 2001), in addition to periods of above-average rainfall, probably caused the saltwater front to retreat in the late 1990s through 2005.</a:t>
            </a:r>
          </a:p>
          <a:p>
            <a:pPr eaLnBrk="1" hangingPunct="1">
              <a:lnSpc>
                <a:spcPct val="90000"/>
              </a:lnSpc>
            </a:pPr>
            <a:endParaRPr lang="en-US" smtClean="0"/>
          </a:p>
          <a:p>
            <a:pPr eaLnBrk="1" hangingPunct="1">
              <a:lnSpc>
                <a:spcPct val="90000"/>
              </a:lnSpc>
            </a:pPr>
            <a:endParaRPr lang="en-US" smtClean="0"/>
          </a:p>
        </p:txBody>
      </p:sp>
      <p:sp>
        <p:nvSpPr>
          <p:cNvPr id="68612" name="Slide Number Placeholder 3"/>
          <p:cNvSpPr txBox="1">
            <a:spLocks noGrp="1"/>
          </p:cNvSpPr>
          <p:nvPr/>
        </p:nvSpPr>
        <p:spPr bwMode="auto">
          <a:xfrm>
            <a:off x="5440363" y="6948488"/>
            <a:ext cx="41592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37" tIns="45469" rIns="90937" bIns="45469" anchor="b"/>
          <a:lstStyle>
            <a:lvl1pPr defTabSz="893763" eaLnBrk="0" hangingPunct="0">
              <a:defRPr>
                <a:solidFill>
                  <a:schemeClr val="tx1"/>
                </a:solidFill>
                <a:latin typeface="Arial" charset="0"/>
              </a:defRPr>
            </a:lvl1pPr>
            <a:lvl2pPr marL="742950" indent="-285750" defTabSz="893763" eaLnBrk="0" hangingPunct="0">
              <a:defRPr>
                <a:solidFill>
                  <a:schemeClr val="tx1"/>
                </a:solidFill>
                <a:latin typeface="Arial" charset="0"/>
              </a:defRPr>
            </a:lvl2pPr>
            <a:lvl3pPr marL="1143000" indent="-228600" defTabSz="893763" eaLnBrk="0" hangingPunct="0">
              <a:defRPr>
                <a:solidFill>
                  <a:schemeClr val="tx1"/>
                </a:solidFill>
                <a:latin typeface="Arial" charset="0"/>
              </a:defRPr>
            </a:lvl3pPr>
            <a:lvl4pPr marL="1600200" indent="-228600" defTabSz="893763" eaLnBrk="0" hangingPunct="0">
              <a:defRPr>
                <a:solidFill>
                  <a:schemeClr val="tx1"/>
                </a:solidFill>
                <a:latin typeface="Arial" charset="0"/>
              </a:defRPr>
            </a:lvl4pPr>
            <a:lvl5pPr marL="2057400" indent="-228600" defTabSz="893763" eaLnBrk="0" hangingPunct="0">
              <a:defRPr>
                <a:solidFill>
                  <a:schemeClr val="tx1"/>
                </a:solidFill>
                <a:latin typeface="Arial" charset="0"/>
              </a:defRPr>
            </a:lvl5pPr>
            <a:lvl6pPr marL="2514600" indent="-228600" defTabSz="893763" eaLnBrk="0" fontAlgn="base" hangingPunct="0">
              <a:spcBef>
                <a:spcPct val="0"/>
              </a:spcBef>
              <a:spcAft>
                <a:spcPct val="0"/>
              </a:spcAft>
              <a:defRPr>
                <a:solidFill>
                  <a:schemeClr val="tx1"/>
                </a:solidFill>
                <a:latin typeface="Arial" charset="0"/>
              </a:defRPr>
            </a:lvl6pPr>
            <a:lvl7pPr marL="2971800" indent="-228600" defTabSz="893763" eaLnBrk="0" fontAlgn="base" hangingPunct="0">
              <a:spcBef>
                <a:spcPct val="0"/>
              </a:spcBef>
              <a:spcAft>
                <a:spcPct val="0"/>
              </a:spcAft>
              <a:defRPr>
                <a:solidFill>
                  <a:schemeClr val="tx1"/>
                </a:solidFill>
                <a:latin typeface="Arial" charset="0"/>
              </a:defRPr>
            </a:lvl7pPr>
            <a:lvl8pPr marL="3429000" indent="-228600" defTabSz="893763" eaLnBrk="0" fontAlgn="base" hangingPunct="0">
              <a:spcBef>
                <a:spcPct val="0"/>
              </a:spcBef>
              <a:spcAft>
                <a:spcPct val="0"/>
              </a:spcAft>
              <a:defRPr>
                <a:solidFill>
                  <a:schemeClr val="tx1"/>
                </a:solidFill>
                <a:latin typeface="Arial" charset="0"/>
              </a:defRPr>
            </a:lvl8pPr>
            <a:lvl9pPr marL="3886200" indent="-228600" defTabSz="893763" eaLnBrk="0" fontAlgn="base" hangingPunct="0">
              <a:spcBef>
                <a:spcPct val="0"/>
              </a:spcBef>
              <a:spcAft>
                <a:spcPct val="0"/>
              </a:spcAft>
              <a:defRPr>
                <a:solidFill>
                  <a:schemeClr val="tx1"/>
                </a:solidFill>
                <a:latin typeface="Arial" charset="0"/>
              </a:defRPr>
            </a:lvl9pPr>
          </a:lstStyle>
          <a:p>
            <a:pPr algn="r" eaLnBrk="1" hangingPunct="1"/>
            <a:fld id="{5D2A6DB1-5628-4894-BC09-0AFBCB0AEAE3}" type="slidenum">
              <a:rPr lang="en-US" sz="1200" b="1">
                <a:latin typeface="Tahoma" pitchFamily="34" charset="0"/>
              </a:rPr>
              <a:pPr algn="r" eaLnBrk="1" hangingPunct="1"/>
              <a:t>31</a:t>
            </a:fld>
            <a:endParaRPr lang="en-US" sz="1200" b="1">
              <a:latin typeface="Tahoma"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E7A6894-A311-4A01-8FAF-3F8C5999AA00}" type="slidenum">
              <a:rPr lang="en-US" smtClean="0">
                <a:solidFill>
                  <a:srgbClr val="000000"/>
                </a:solidFill>
                <a:latin typeface="Calibri" pitchFamily="34" charset="0"/>
              </a:rPr>
              <a:pPr eaLnBrk="1" hangingPunct="1"/>
              <a:t>32</a:t>
            </a:fld>
            <a:endParaRPr lang="en-US" smtClean="0">
              <a:solidFill>
                <a:srgbClr val="000000"/>
              </a:solidFill>
              <a:latin typeface="Calibri"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ct val="0"/>
              </a:spcBef>
            </a:pPr>
            <a:r>
              <a:rPr lang="en-US" sz="1600" smtClean="0"/>
              <a:t>Even with mitigation, South Florida will need to adapt to certain climate change impacts that are inevitable. </a:t>
            </a:r>
          </a:p>
          <a:p>
            <a:pPr eaLnBrk="1" hangingPunct="1">
              <a:lnSpc>
                <a:spcPct val="90000"/>
              </a:lnSpc>
              <a:spcBef>
                <a:spcPct val="0"/>
              </a:spcBef>
            </a:pPr>
            <a:endParaRPr lang="en-US" sz="1600" smtClean="0"/>
          </a:p>
          <a:p>
            <a:pPr eaLnBrk="1" hangingPunct="1">
              <a:lnSpc>
                <a:spcPct val="90000"/>
              </a:lnSpc>
              <a:spcBef>
                <a:spcPct val="0"/>
              </a:spcBef>
            </a:pPr>
            <a:r>
              <a:rPr lang="en-US" sz="1600" smtClean="0"/>
              <a:t>Temperatures over the next century are expected rise from 2 to 10 degrees. However, we are already feeling these effects recognizing that eight of the last ten years have been the hottest on record going back to 1880.</a:t>
            </a:r>
          </a:p>
          <a:p>
            <a:pPr eaLnBrk="1" hangingPunct="1">
              <a:lnSpc>
                <a:spcPct val="90000"/>
              </a:lnSpc>
              <a:spcBef>
                <a:spcPct val="0"/>
              </a:spcBef>
            </a:pPr>
            <a:endParaRPr lang="en-US" sz="1600" smtClean="0"/>
          </a:p>
          <a:p>
            <a:pPr eaLnBrk="1" hangingPunct="1">
              <a:lnSpc>
                <a:spcPct val="90000"/>
              </a:lnSpc>
              <a:spcBef>
                <a:spcPct val="0"/>
              </a:spcBef>
            </a:pPr>
            <a:r>
              <a:rPr lang="en-US" sz="1600" smtClean="0"/>
              <a:t>We can also expect and increasing occurrence of extreme weather including hotter summers (</a:t>
            </a:r>
            <a:r>
              <a:rPr lang="en-US" sz="1600" b="1" smtClean="0">
                <a:hlinkClick r:id="rId3"/>
              </a:rPr>
              <a:t>Dallas</a:t>
            </a:r>
            <a:r>
              <a:rPr lang="en-US" sz="1600" b="1" smtClean="0"/>
              <a:t>, Texas exceeded 100 degrees F (37.8 degrees C) on 30 of the 31 days during July, 2011</a:t>
            </a:r>
            <a:r>
              <a:rPr lang="en-US" sz="1600" smtClean="0"/>
              <a:t>.) </a:t>
            </a:r>
          </a:p>
          <a:p>
            <a:pPr eaLnBrk="1" hangingPunct="1">
              <a:lnSpc>
                <a:spcPct val="90000"/>
              </a:lnSpc>
              <a:spcBef>
                <a:spcPct val="0"/>
              </a:spcBef>
            </a:pPr>
            <a:endParaRPr lang="en-US" sz="1600" smtClean="0"/>
          </a:p>
          <a:p>
            <a:pPr eaLnBrk="1" hangingPunct="1">
              <a:lnSpc>
                <a:spcPct val="90000"/>
              </a:lnSpc>
              <a:spcBef>
                <a:spcPct val="0"/>
              </a:spcBef>
            </a:pPr>
            <a:r>
              <a:rPr lang="en-US" sz="1600" smtClean="0"/>
              <a:t>Wet seasons will be wetter, dry seasons drier and rainfall will be more spotty. Hollywood rain event in the </a:t>
            </a:r>
            <a:r>
              <a:rPr lang="en-US" sz="1600" b="1" smtClean="0"/>
              <a:t>Dec 2009 where 8-16 inches </a:t>
            </a:r>
            <a:r>
              <a:rPr lang="en-US" sz="1600" smtClean="0"/>
              <a:t>fell in a period of just over 24 hours</a:t>
            </a:r>
          </a:p>
          <a:p>
            <a:pPr eaLnBrk="1" hangingPunct="1">
              <a:lnSpc>
                <a:spcPct val="90000"/>
              </a:lnSpc>
              <a:spcBef>
                <a:spcPct val="0"/>
              </a:spcBef>
            </a:pPr>
            <a:endParaRPr lang="en-US" sz="1600" smtClean="0"/>
          </a:p>
          <a:p>
            <a:pPr eaLnBrk="1" hangingPunct="1">
              <a:lnSpc>
                <a:spcPct val="90000"/>
              </a:lnSpc>
              <a:spcBef>
                <a:spcPct val="0"/>
              </a:spcBef>
            </a:pPr>
            <a:r>
              <a:rPr lang="en-US" sz="1600" smtClean="0"/>
              <a:t>Cold snaps - </a:t>
            </a:r>
            <a:r>
              <a:rPr lang="en-US" sz="1600" b="1" smtClean="0"/>
              <a:t>Jan-March 2010 - 4.5⁰F below average</a:t>
            </a:r>
          </a:p>
          <a:p>
            <a:pPr eaLnBrk="1" hangingPunct="1">
              <a:lnSpc>
                <a:spcPct val="90000"/>
              </a:lnSpc>
              <a:spcBef>
                <a:spcPct val="0"/>
              </a:spcBef>
            </a:pPr>
            <a:endParaRPr lang="en-US" sz="1500" smtClean="0"/>
          </a:p>
          <a:p>
            <a:pPr eaLnBrk="1" hangingPunct="1">
              <a:lnSpc>
                <a:spcPct val="90000"/>
              </a:lnSpc>
              <a:spcBef>
                <a:spcPct val="0"/>
              </a:spcBef>
            </a:pPr>
            <a:r>
              <a:rPr lang="en-US" sz="1500" smtClean="0"/>
              <a:t>  </a:t>
            </a:r>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B33D695-6645-499A-8170-508C3F3C96D2}" type="slidenum">
              <a:rPr lang="en-US" smtClean="0"/>
              <a:pPr eaLnBrk="1" hangingPunct="1"/>
              <a:t>33</a:t>
            </a:fld>
            <a:endParaRPr lang="en-US" smtClean="0"/>
          </a:p>
        </p:txBody>
      </p:sp>
      <p:sp>
        <p:nvSpPr>
          <p:cNvPr id="70661" name="Footer Placeholder 1"/>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Draft of Dec 7, 2011   City of Hollywood Commission Meeting</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ct val="0"/>
              </a:spcBef>
            </a:pPr>
            <a:r>
              <a:rPr lang="en-US" sz="1600" smtClean="0"/>
              <a:t>Even with mitigation, South Florida will need to adapt to certain climate change impacts that are inevitable. </a:t>
            </a:r>
          </a:p>
          <a:p>
            <a:pPr eaLnBrk="1" hangingPunct="1">
              <a:lnSpc>
                <a:spcPct val="90000"/>
              </a:lnSpc>
              <a:spcBef>
                <a:spcPct val="0"/>
              </a:spcBef>
            </a:pPr>
            <a:endParaRPr lang="en-US" sz="1600" smtClean="0"/>
          </a:p>
          <a:p>
            <a:pPr eaLnBrk="1" hangingPunct="1">
              <a:lnSpc>
                <a:spcPct val="90000"/>
              </a:lnSpc>
              <a:spcBef>
                <a:spcPct val="0"/>
              </a:spcBef>
            </a:pPr>
            <a:r>
              <a:rPr lang="en-US" sz="1600" smtClean="0"/>
              <a:t>Temperatures over the next century are expected rise from 2 to 10 degrees. However, we are already feeling these effects recognizing that eight of the last ten years have been the hottest on record going back to 1880.</a:t>
            </a:r>
          </a:p>
          <a:p>
            <a:pPr eaLnBrk="1" hangingPunct="1">
              <a:lnSpc>
                <a:spcPct val="90000"/>
              </a:lnSpc>
              <a:spcBef>
                <a:spcPct val="0"/>
              </a:spcBef>
            </a:pPr>
            <a:endParaRPr lang="en-US" sz="1600" smtClean="0"/>
          </a:p>
          <a:p>
            <a:pPr eaLnBrk="1" hangingPunct="1">
              <a:lnSpc>
                <a:spcPct val="90000"/>
              </a:lnSpc>
              <a:spcBef>
                <a:spcPct val="0"/>
              </a:spcBef>
            </a:pPr>
            <a:r>
              <a:rPr lang="en-US" sz="1600" smtClean="0"/>
              <a:t>We can also expect and increasing occurrence of extreme weather including hotter summers (</a:t>
            </a:r>
            <a:r>
              <a:rPr lang="en-US" sz="1600" b="1" smtClean="0">
                <a:hlinkClick r:id="rId3"/>
              </a:rPr>
              <a:t>Dallas</a:t>
            </a:r>
            <a:r>
              <a:rPr lang="en-US" sz="1600" b="1" smtClean="0"/>
              <a:t>, Texas exceeded 100 degrees F (37.8 degrees C) on 30 of the 31 days during July, 2011</a:t>
            </a:r>
            <a:r>
              <a:rPr lang="en-US" sz="1600" smtClean="0"/>
              <a:t>.) </a:t>
            </a:r>
          </a:p>
          <a:p>
            <a:pPr eaLnBrk="1" hangingPunct="1">
              <a:lnSpc>
                <a:spcPct val="90000"/>
              </a:lnSpc>
              <a:spcBef>
                <a:spcPct val="0"/>
              </a:spcBef>
            </a:pPr>
            <a:endParaRPr lang="en-US" sz="1600" smtClean="0"/>
          </a:p>
          <a:p>
            <a:pPr eaLnBrk="1" hangingPunct="1">
              <a:lnSpc>
                <a:spcPct val="90000"/>
              </a:lnSpc>
              <a:spcBef>
                <a:spcPct val="0"/>
              </a:spcBef>
            </a:pPr>
            <a:r>
              <a:rPr lang="en-US" sz="1600" smtClean="0"/>
              <a:t>Wet seasons will be wetter, dry seasons drier and rainfall will be more spotty. Hollywood rain event in the </a:t>
            </a:r>
            <a:r>
              <a:rPr lang="en-US" sz="1600" b="1" smtClean="0"/>
              <a:t>Dec 2009 where 8-16 inches </a:t>
            </a:r>
            <a:r>
              <a:rPr lang="en-US" sz="1600" smtClean="0"/>
              <a:t>fell in a period of just over 24 hours</a:t>
            </a:r>
          </a:p>
          <a:p>
            <a:pPr eaLnBrk="1" hangingPunct="1">
              <a:lnSpc>
                <a:spcPct val="90000"/>
              </a:lnSpc>
              <a:spcBef>
                <a:spcPct val="0"/>
              </a:spcBef>
            </a:pPr>
            <a:endParaRPr lang="en-US" sz="1600" smtClean="0"/>
          </a:p>
          <a:p>
            <a:pPr eaLnBrk="1" hangingPunct="1">
              <a:lnSpc>
                <a:spcPct val="90000"/>
              </a:lnSpc>
              <a:spcBef>
                <a:spcPct val="0"/>
              </a:spcBef>
            </a:pPr>
            <a:r>
              <a:rPr lang="en-US" sz="1600" smtClean="0"/>
              <a:t>Cold snaps - </a:t>
            </a:r>
            <a:r>
              <a:rPr lang="en-US" sz="1600" b="1" smtClean="0"/>
              <a:t>Jan-March 2010 - 4.5⁰F below average</a:t>
            </a:r>
          </a:p>
          <a:p>
            <a:pPr eaLnBrk="1" hangingPunct="1">
              <a:lnSpc>
                <a:spcPct val="90000"/>
              </a:lnSpc>
              <a:spcBef>
                <a:spcPct val="0"/>
              </a:spcBef>
            </a:pPr>
            <a:endParaRPr lang="en-US" sz="1500" smtClean="0"/>
          </a:p>
          <a:p>
            <a:pPr eaLnBrk="1" hangingPunct="1">
              <a:lnSpc>
                <a:spcPct val="90000"/>
              </a:lnSpc>
              <a:spcBef>
                <a:spcPct val="0"/>
              </a:spcBef>
            </a:pPr>
            <a:r>
              <a:rPr lang="en-US" sz="1500" smtClean="0"/>
              <a:t>  </a:t>
            </a:r>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DAB431B-52CC-4F2B-ACB2-C78302C7E4FF}" type="slidenum">
              <a:rPr lang="en-US" smtClean="0"/>
              <a:pPr eaLnBrk="1" hangingPunct="1"/>
              <a:t>3</a:t>
            </a:fld>
            <a:endParaRPr lang="en-US" smtClean="0"/>
          </a:p>
        </p:txBody>
      </p:sp>
      <p:sp>
        <p:nvSpPr>
          <p:cNvPr id="53253" name="Footer Placeholder 1"/>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Draft of Dec 7, 2011   City of Hollywood Commission Meeting</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71684" name="Header Placehold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smtClean="0"/>
          </a:p>
        </p:txBody>
      </p:sp>
      <p:sp>
        <p:nvSpPr>
          <p:cNvPr id="71685"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3171C63-5C90-459F-9DFB-3F0293EB5B1E}" type="datetime1">
              <a:rPr lang="en-US" smtClean="0"/>
              <a:pPr eaLnBrk="1" hangingPunct="1"/>
              <a:t>5/9/2012</a:t>
            </a:fld>
            <a:endParaRPr lang="en-US" smtClean="0"/>
          </a:p>
        </p:txBody>
      </p:sp>
      <p:sp>
        <p:nvSpPr>
          <p:cNvPr id="71686" name="Footer Placehold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Presentation For FAU Climate Class March 29, 2011</a:t>
            </a:r>
          </a:p>
        </p:txBody>
      </p:sp>
      <p:sp>
        <p:nvSpPr>
          <p:cNvPr id="71687"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34DBB42-93B0-4231-A71E-024C2017355F}" type="slidenum">
              <a:rPr lang="en-US" smtClean="0"/>
              <a:pPr eaLnBrk="1" hangingPunct="1"/>
              <a:t>36</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z="1700" smtClean="0"/>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5E3A4E0-4A2E-4E77-8FB5-85EA633A38AE}" type="slidenum">
              <a:rPr lang="en-US" smtClean="0"/>
              <a:pPr eaLnBrk="1" hangingPunct="1"/>
              <a:t>4</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ct val="0"/>
              </a:spcBef>
            </a:pPr>
            <a:r>
              <a:rPr lang="en-US" sz="1600" smtClean="0"/>
              <a:t>Even with mitigation, South Florida will need to adapt to certain climate change impacts that are inevitable. </a:t>
            </a:r>
          </a:p>
          <a:p>
            <a:pPr eaLnBrk="1" hangingPunct="1">
              <a:lnSpc>
                <a:spcPct val="90000"/>
              </a:lnSpc>
              <a:spcBef>
                <a:spcPct val="0"/>
              </a:spcBef>
            </a:pPr>
            <a:endParaRPr lang="en-US" sz="1600" smtClean="0"/>
          </a:p>
          <a:p>
            <a:pPr eaLnBrk="1" hangingPunct="1">
              <a:lnSpc>
                <a:spcPct val="90000"/>
              </a:lnSpc>
              <a:spcBef>
                <a:spcPct val="0"/>
              </a:spcBef>
            </a:pPr>
            <a:r>
              <a:rPr lang="en-US" sz="1600" smtClean="0"/>
              <a:t>Temperatures over the next century are expected rise from 2 to 10 degrees. However, we are already feeling these effects recognizing that eight of the last ten years have been the hottest on record going back to 1880.</a:t>
            </a:r>
          </a:p>
          <a:p>
            <a:pPr eaLnBrk="1" hangingPunct="1">
              <a:lnSpc>
                <a:spcPct val="90000"/>
              </a:lnSpc>
              <a:spcBef>
                <a:spcPct val="0"/>
              </a:spcBef>
            </a:pPr>
            <a:endParaRPr lang="en-US" sz="1600" smtClean="0"/>
          </a:p>
          <a:p>
            <a:pPr eaLnBrk="1" hangingPunct="1">
              <a:lnSpc>
                <a:spcPct val="90000"/>
              </a:lnSpc>
              <a:spcBef>
                <a:spcPct val="0"/>
              </a:spcBef>
            </a:pPr>
            <a:r>
              <a:rPr lang="en-US" sz="1600" smtClean="0"/>
              <a:t>We can also expect and increasing occurrence of extreme weather including hotter summers (</a:t>
            </a:r>
            <a:r>
              <a:rPr lang="en-US" sz="1600" b="1" smtClean="0">
                <a:hlinkClick r:id="rId3"/>
              </a:rPr>
              <a:t>Dallas</a:t>
            </a:r>
            <a:r>
              <a:rPr lang="en-US" sz="1600" b="1" smtClean="0"/>
              <a:t>, Texas exceeded 100 degrees F (37.8 degrees C) on 30 of the 31 days during July, 2011</a:t>
            </a:r>
            <a:r>
              <a:rPr lang="en-US" sz="1600" smtClean="0"/>
              <a:t>.) </a:t>
            </a:r>
          </a:p>
          <a:p>
            <a:pPr eaLnBrk="1" hangingPunct="1">
              <a:lnSpc>
                <a:spcPct val="90000"/>
              </a:lnSpc>
              <a:spcBef>
                <a:spcPct val="0"/>
              </a:spcBef>
            </a:pPr>
            <a:endParaRPr lang="en-US" sz="1600" smtClean="0"/>
          </a:p>
          <a:p>
            <a:pPr eaLnBrk="1" hangingPunct="1">
              <a:lnSpc>
                <a:spcPct val="90000"/>
              </a:lnSpc>
              <a:spcBef>
                <a:spcPct val="0"/>
              </a:spcBef>
            </a:pPr>
            <a:r>
              <a:rPr lang="en-US" sz="1600" smtClean="0"/>
              <a:t>Wet seasons will be wetter, dry seasons drier and rainfall will be more spotty. Hollywood rain event in the </a:t>
            </a:r>
            <a:r>
              <a:rPr lang="en-US" sz="1600" b="1" smtClean="0"/>
              <a:t>Dec 2009 where 8-16 inches </a:t>
            </a:r>
            <a:r>
              <a:rPr lang="en-US" sz="1600" smtClean="0"/>
              <a:t>fell in a period of just over 24 hours</a:t>
            </a:r>
          </a:p>
          <a:p>
            <a:pPr eaLnBrk="1" hangingPunct="1">
              <a:lnSpc>
                <a:spcPct val="90000"/>
              </a:lnSpc>
              <a:spcBef>
                <a:spcPct val="0"/>
              </a:spcBef>
            </a:pPr>
            <a:endParaRPr lang="en-US" sz="1600" smtClean="0"/>
          </a:p>
          <a:p>
            <a:pPr eaLnBrk="1" hangingPunct="1">
              <a:lnSpc>
                <a:spcPct val="90000"/>
              </a:lnSpc>
              <a:spcBef>
                <a:spcPct val="0"/>
              </a:spcBef>
            </a:pPr>
            <a:r>
              <a:rPr lang="en-US" sz="1600" smtClean="0"/>
              <a:t>Cold snaps - </a:t>
            </a:r>
            <a:r>
              <a:rPr lang="en-US" sz="1600" b="1" smtClean="0"/>
              <a:t>Jan-March 2010 - 4.5⁰F below average</a:t>
            </a:r>
          </a:p>
          <a:p>
            <a:pPr eaLnBrk="1" hangingPunct="1">
              <a:lnSpc>
                <a:spcPct val="90000"/>
              </a:lnSpc>
              <a:spcBef>
                <a:spcPct val="0"/>
              </a:spcBef>
            </a:pPr>
            <a:endParaRPr lang="en-US" sz="1500" smtClean="0"/>
          </a:p>
          <a:p>
            <a:pPr eaLnBrk="1" hangingPunct="1">
              <a:lnSpc>
                <a:spcPct val="90000"/>
              </a:lnSpc>
              <a:spcBef>
                <a:spcPct val="0"/>
              </a:spcBef>
            </a:pPr>
            <a:r>
              <a:rPr lang="en-US" sz="1500" smtClean="0"/>
              <a:t>  </a:t>
            </a:r>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9073168-00E5-4F87-B292-BD6FC75146E3}" type="slidenum">
              <a:rPr lang="en-US" smtClean="0"/>
              <a:pPr eaLnBrk="1" hangingPunct="1"/>
              <a:t>5</a:t>
            </a:fld>
            <a:endParaRPr lang="en-US" smtClean="0"/>
          </a:p>
        </p:txBody>
      </p:sp>
      <p:sp>
        <p:nvSpPr>
          <p:cNvPr id="55301" name="Footer Placeholder 1"/>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Draft of Dec 7, 2011   City of Hollywood Commission Meeting</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2000" smtClean="0"/>
              <a:t>Expertise and partnerships can from regional agencies, federal agencies, non-profits and local academic institutions.</a:t>
            </a:r>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CFEE709-34E0-4F2E-8ADA-EA8D1C75A851}" type="slidenum">
              <a:rPr lang="en-US" smtClean="0">
                <a:solidFill>
                  <a:srgbClr val="000000"/>
                </a:solidFill>
              </a:rPr>
              <a:pPr eaLnBrk="1" hangingPunct="1"/>
              <a:t>6</a:t>
            </a:fld>
            <a:endParaRPr lang="en-US" smtClean="0">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ct val="0"/>
              </a:spcBef>
            </a:pPr>
            <a:r>
              <a:rPr lang="en-US" sz="1600" smtClean="0"/>
              <a:t>Even with mitigation, South Florida will need to adapt to certain climate change impacts that are inevitable. </a:t>
            </a:r>
          </a:p>
          <a:p>
            <a:pPr eaLnBrk="1" hangingPunct="1">
              <a:lnSpc>
                <a:spcPct val="90000"/>
              </a:lnSpc>
              <a:spcBef>
                <a:spcPct val="0"/>
              </a:spcBef>
            </a:pPr>
            <a:endParaRPr lang="en-US" sz="1600" smtClean="0"/>
          </a:p>
          <a:p>
            <a:pPr eaLnBrk="1" hangingPunct="1">
              <a:lnSpc>
                <a:spcPct val="90000"/>
              </a:lnSpc>
              <a:spcBef>
                <a:spcPct val="0"/>
              </a:spcBef>
            </a:pPr>
            <a:r>
              <a:rPr lang="en-US" sz="1600" smtClean="0"/>
              <a:t>Temperatures over the next century are expected rise from 2 to 10 degrees. However, we are already feeling these effects recognizing that eight of the last ten years have been the hottest on record going back to 1880.</a:t>
            </a:r>
          </a:p>
          <a:p>
            <a:pPr eaLnBrk="1" hangingPunct="1">
              <a:lnSpc>
                <a:spcPct val="90000"/>
              </a:lnSpc>
              <a:spcBef>
                <a:spcPct val="0"/>
              </a:spcBef>
            </a:pPr>
            <a:endParaRPr lang="en-US" sz="1600" smtClean="0"/>
          </a:p>
          <a:p>
            <a:pPr eaLnBrk="1" hangingPunct="1">
              <a:lnSpc>
                <a:spcPct val="90000"/>
              </a:lnSpc>
              <a:spcBef>
                <a:spcPct val="0"/>
              </a:spcBef>
            </a:pPr>
            <a:r>
              <a:rPr lang="en-US" sz="1600" smtClean="0"/>
              <a:t>We can also expect and increasing occurrence of extreme weather including hotter summers (</a:t>
            </a:r>
            <a:r>
              <a:rPr lang="en-US" sz="1600" b="1" smtClean="0">
                <a:hlinkClick r:id="rId3"/>
              </a:rPr>
              <a:t>Dallas</a:t>
            </a:r>
            <a:r>
              <a:rPr lang="en-US" sz="1600" b="1" smtClean="0"/>
              <a:t>, Texas exceeded 100 degrees F (37.8 degrees C) on 30 of the 31 days during July, 2011</a:t>
            </a:r>
            <a:r>
              <a:rPr lang="en-US" sz="1600" smtClean="0"/>
              <a:t>.) </a:t>
            </a:r>
          </a:p>
          <a:p>
            <a:pPr eaLnBrk="1" hangingPunct="1">
              <a:lnSpc>
                <a:spcPct val="90000"/>
              </a:lnSpc>
              <a:spcBef>
                <a:spcPct val="0"/>
              </a:spcBef>
            </a:pPr>
            <a:endParaRPr lang="en-US" sz="1600" smtClean="0"/>
          </a:p>
          <a:p>
            <a:pPr eaLnBrk="1" hangingPunct="1">
              <a:lnSpc>
                <a:spcPct val="90000"/>
              </a:lnSpc>
              <a:spcBef>
                <a:spcPct val="0"/>
              </a:spcBef>
            </a:pPr>
            <a:r>
              <a:rPr lang="en-US" sz="1600" smtClean="0"/>
              <a:t>Wet seasons will be wetter, dry seasons drier and rainfall will be more spotty. Hollywood rain event in the </a:t>
            </a:r>
            <a:r>
              <a:rPr lang="en-US" sz="1600" b="1" smtClean="0"/>
              <a:t>Dec 2009 where 8-16 inches </a:t>
            </a:r>
            <a:r>
              <a:rPr lang="en-US" sz="1600" smtClean="0"/>
              <a:t>fell in a period of just over 24 hours</a:t>
            </a:r>
          </a:p>
          <a:p>
            <a:pPr eaLnBrk="1" hangingPunct="1">
              <a:lnSpc>
                <a:spcPct val="90000"/>
              </a:lnSpc>
              <a:spcBef>
                <a:spcPct val="0"/>
              </a:spcBef>
            </a:pPr>
            <a:endParaRPr lang="en-US" sz="1600" smtClean="0"/>
          </a:p>
          <a:p>
            <a:pPr eaLnBrk="1" hangingPunct="1">
              <a:lnSpc>
                <a:spcPct val="90000"/>
              </a:lnSpc>
              <a:spcBef>
                <a:spcPct val="0"/>
              </a:spcBef>
            </a:pPr>
            <a:r>
              <a:rPr lang="en-US" sz="1600" smtClean="0"/>
              <a:t>Cold snaps - </a:t>
            </a:r>
            <a:r>
              <a:rPr lang="en-US" sz="1600" b="1" smtClean="0"/>
              <a:t>Jan-March 2010 - 4.5⁰F below average</a:t>
            </a:r>
          </a:p>
          <a:p>
            <a:pPr eaLnBrk="1" hangingPunct="1">
              <a:lnSpc>
                <a:spcPct val="90000"/>
              </a:lnSpc>
              <a:spcBef>
                <a:spcPct val="0"/>
              </a:spcBef>
            </a:pPr>
            <a:endParaRPr lang="en-US" sz="1500" smtClean="0"/>
          </a:p>
          <a:p>
            <a:pPr eaLnBrk="1" hangingPunct="1">
              <a:lnSpc>
                <a:spcPct val="90000"/>
              </a:lnSpc>
              <a:spcBef>
                <a:spcPct val="0"/>
              </a:spcBef>
            </a:pPr>
            <a:r>
              <a:rPr lang="en-US" sz="1500" smtClean="0"/>
              <a:t>  </a:t>
            </a:r>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238B5E1-7113-4157-B75C-D6EE35CC1022}" type="slidenum">
              <a:rPr lang="en-US" smtClean="0"/>
              <a:pPr eaLnBrk="1" hangingPunct="1"/>
              <a:t>7</a:t>
            </a:fld>
            <a:endParaRPr lang="en-US" smtClean="0"/>
          </a:p>
        </p:txBody>
      </p:sp>
      <p:sp>
        <p:nvSpPr>
          <p:cNvPr id="57349" name="Footer Placeholder 1"/>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Draft of Dec 7, 2011   City of Hollywood Commission Meeting</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1700" smtClean="0"/>
              <a:t>The four counties of the SE FL Regional Climate Change Compact brought together a group of local sea level rise experts to develop a sea level rise projection for our region. </a:t>
            </a:r>
          </a:p>
          <a:p>
            <a:pPr eaLnBrk="1" hangingPunct="1">
              <a:spcBef>
                <a:spcPct val="0"/>
              </a:spcBef>
            </a:pPr>
            <a:r>
              <a:rPr lang="en-US" sz="1700" smtClean="0"/>
              <a:t>The blue line on the left shows part of the long term record from Key West. Over the last 100 years, sea level has risen 8-10 inches. </a:t>
            </a:r>
          </a:p>
          <a:p>
            <a:pPr eaLnBrk="1" hangingPunct="1">
              <a:spcBef>
                <a:spcPct val="0"/>
              </a:spcBef>
            </a:pPr>
            <a:r>
              <a:rPr lang="en-US" sz="1700" smtClean="0"/>
              <a:t>If that trend continued, we would expect 5 inches of sea level rise by mid century. </a:t>
            </a:r>
          </a:p>
          <a:p>
            <a:pPr eaLnBrk="1" hangingPunct="1">
              <a:spcBef>
                <a:spcPct val="0"/>
              </a:spcBef>
            </a:pPr>
            <a:r>
              <a:rPr lang="en-US" sz="1700" smtClean="0"/>
              <a:t>However, experts agree that we will be experiencing an acceleration on sea level rise during this century, </a:t>
            </a:r>
          </a:p>
          <a:p>
            <a:pPr eaLnBrk="1" hangingPunct="1">
              <a:spcBef>
                <a:spcPct val="0"/>
              </a:spcBef>
            </a:pPr>
            <a:r>
              <a:rPr lang="en-US" sz="1700" smtClean="0"/>
              <a:t>expecting 3-7 inches of sea level rise from todays levels by 2030 and up to 2 feet of sea level rise in the next 50 years.</a:t>
            </a:r>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A746844-688F-44EA-81F1-ACD4CE4850F0}" type="slidenum">
              <a:rPr lang="en-US" smtClean="0"/>
              <a:pPr eaLnBrk="1" hangingPunct="1"/>
              <a:t>8</a:t>
            </a:fld>
            <a:endParaRPr lang="en-US" smtClean="0"/>
          </a:p>
        </p:txBody>
      </p:sp>
      <p:sp>
        <p:nvSpPr>
          <p:cNvPr id="58373"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Draft of Dec 7, 2011   City of Hollywood Commission Meeting</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Aft>
                <a:spcPts val="1250"/>
              </a:spcAft>
            </a:pPr>
            <a:r>
              <a:rPr lang="en-US" sz="1700" smtClean="0"/>
              <a:t>The city borders are shown in light blue and the city hall is identified by a green star. At the 1 foot sea level rise scenario, expected to occur between 2040 and 2070, we mainly see impacts to </a:t>
            </a:r>
          </a:p>
          <a:p>
            <a:pPr>
              <a:spcAft>
                <a:spcPts val="1250"/>
              </a:spcAft>
              <a:buFontTx/>
              <a:buChar char="•"/>
            </a:pPr>
            <a:r>
              <a:rPr lang="en-US" sz="1700" smtClean="0"/>
              <a:t> Parks and historical sites</a:t>
            </a:r>
          </a:p>
          <a:p>
            <a:pPr>
              <a:spcAft>
                <a:spcPts val="1250"/>
              </a:spcAft>
              <a:buFontTx/>
              <a:buChar char="•"/>
            </a:pPr>
            <a:r>
              <a:rPr lang="en-US" sz="1700" smtClean="0"/>
              <a:t>  Select local roads</a:t>
            </a:r>
          </a:p>
          <a:p>
            <a:pPr>
              <a:spcAft>
                <a:spcPts val="1250"/>
              </a:spcAft>
              <a:buFontTx/>
              <a:buChar char="•"/>
            </a:pPr>
            <a:r>
              <a:rPr lang="en-US" sz="1700" smtClean="0"/>
              <a:t>  Natural areas</a:t>
            </a:r>
          </a:p>
          <a:p>
            <a:pPr>
              <a:spcAft>
                <a:spcPts val="1250"/>
              </a:spcAft>
              <a:buFontTx/>
              <a:buChar char="•"/>
            </a:pPr>
            <a:r>
              <a:rPr lang="en-US" sz="1700" smtClean="0"/>
              <a:t>  Low-lying tidal areas</a:t>
            </a:r>
          </a:p>
          <a:p>
            <a:endParaRPr lang="en-US" smtClean="0"/>
          </a:p>
        </p:txBody>
      </p:sp>
      <p:sp>
        <p:nvSpPr>
          <p:cNvPr id="59396"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solidFill>
                  <a:srgbClr val="000000"/>
                </a:solidFill>
              </a:rPr>
              <a:t>Draft of Dec 7, 2011   City of Hollywood Commission Meeting</a:t>
            </a:r>
          </a:p>
        </p:txBody>
      </p:sp>
      <p:sp>
        <p:nvSpPr>
          <p:cNvPr id="59397"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81ED3A3-371D-4951-A8C7-6803B5FE2DDA}" type="slidenum">
              <a:rPr lang="en-US" smtClean="0">
                <a:solidFill>
                  <a:srgbClr val="000000"/>
                </a:solidFill>
              </a:rPr>
              <a:pPr eaLnBrk="1" hangingPunct="1"/>
              <a:t>10</a:t>
            </a:fld>
            <a:endParaRPr lang="en-US" smtClean="0">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700" smtClean="0"/>
              <a:t>At two feet sea level rise which is possible by mid century, we see an</a:t>
            </a:r>
          </a:p>
          <a:p>
            <a:r>
              <a:rPr lang="en-US" sz="1700" smtClean="0"/>
              <a:t> increasing occurrence of street inundation</a:t>
            </a:r>
          </a:p>
          <a:p>
            <a:r>
              <a:rPr lang="en-US" sz="1700" smtClean="0"/>
              <a:t>Impacts to low lying communities</a:t>
            </a:r>
          </a:p>
          <a:p>
            <a:r>
              <a:rPr lang="en-US" sz="1700" smtClean="0"/>
              <a:t>Marine facilities</a:t>
            </a:r>
          </a:p>
        </p:txBody>
      </p:sp>
      <p:sp>
        <p:nvSpPr>
          <p:cNvPr id="60420"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solidFill>
                  <a:srgbClr val="000000"/>
                </a:solidFill>
              </a:rPr>
              <a:t>Draft of Dec 7, 2011   City of Hollywood Commission Meeting</a:t>
            </a:r>
          </a:p>
        </p:txBody>
      </p:sp>
      <p:sp>
        <p:nvSpPr>
          <p:cNvPr id="60421"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5068D74-9F13-4BE4-A2E4-C89AE3AD0E9A}" type="slidenum">
              <a:rPr lang="en-US" smtClean="0">
                <a:solidFill>
                  <a:srgbClr val="000000"/>
                </a:solidFill>
              </a:rPr>
              <a:pPr eaLnBrk="1" hangingPunct="1"/>
              <a:t>11</a:t>
            </a:fld>
            <a:endParaRPr lang="en-US" smtClean="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D0B68E87-8B95-42A3-B5F3-47938B0A8F86}" type="datetimeFigureOut">
              <a:rPr lang="en-US"/>
              <a:pPr>
                <a:defRPr/>
              </a:pPr>
              <a:t>5/9/2012</a:t>
            </a:fld>
            <a:endParaRPr lang="en-US"/>
          </a:p>
        </p:txBody>
      </p:sp>
    </p:spTree>
    <p:extLst>
      <p:ext uri="{BB962C8B-B14F-4D97-AF65-F5344CB8AC3E}">
        <p14:creationId xmlns:p14="http://schemas.microsoft.com/office/powerpoint/2010/main" val="1540402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F104CD6C-9BE2-4DBA-B9A1-D485514DF30D}" type="datetimeFigureOut">
              <a:rPr lang="en-US"/>
              <a:pPr>
                <a:defRPr/>
              </a:pPr>
              <a:t>5/9/2012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2F7356EA-1A26-444E-8C11-A83D76506945}" type="slidenum">
              <a:rPr lang="en-US"/>
              <a:pPr>
                <a:defRPr/>
              </a:pPr>
              <a:t>‹#›</a:t>
            </a:fld>
            <a:endParaRPr lang="en-US"/>
          </a:p>
        </p:txBody>
      </p:sp>
    </p:spTree>
    <p:extLst>
      <p:ext uri="{BB962C8B-B14F-4D97-AF65-F5344CB8AC3E}">
        <p14:creationId xmlns:p14="http://schemas.microsoft.com/office/powerpoint/2010/main" val="3360082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742522F6-8B1D-412F-894D-3A052662A1B0}" type="datetimeFigureOut">
              <a:rPr lang="en-US"/>
              <a:pPr>
                <a:defRPr/>
              </a:pPr>
              <a:t>5/9/2012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83D226FA-447B-4A46-AC0A-FB1A2E025CBC}" type="slidenum">
              <a:rPr lang="en-US"/>
              <a:pPr>
                <a:defRPr/>
              </a:pPr>
              <a:t>‹#›</a:t>
            </a:fld>
            <a:endParaRPr lang="en-US"/>
          </a:p>
        </p:txBody>
      </p:sp>
    </p:spTree>
    <p:extLst>
      <p:ext uri="{BB962C8B-B14F-4D97-AF65-F5344CB8AC3E}">
        <p14:creationId xmlns:p14="http://schemas.microsoft.com/office/powerpoint/2010/main" val="2880787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E8C6F50E-2F83-4FB8-B877-C93C97704868}" type="datetimeFigureOut">
              <a:rPr lang="en-US"/>
              <a:pPr>
                <a:defRPr/>
              </a:pPr>
              <a:t>5/9/2012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F99F8BB3-A036-4F40-8CEB-0869E05D1E34}" type="slidenum">
              <a:rPr lang="en-US"/>
              <a:pPr>
                <a:defRPr/>
              </a:pPr>
              <a:t>‹#›</a:t>
            </a:fld>
            <a:endParaRPr lang="en-US"/>
          </a:p>
        </p:txBody>
      </p:sp>
    </p:spTree>
    <p:extLst>
      <p:ext uri="{BB962C8B-B14F-4D97-AF65-F5344CB8AC3E}">
        <p14:creationId xmlns:p14="http://schemas.microsoft.com/office/powerpoint/2010/main" val="3419990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F3D25CED-5654-4BAF-B041-E9E03B584A46}" type="datetimeFigureOut">
              <a:rPr lang="en-US"/>
              <a:pPr>
                <a:defRPr/>
              </a:pPr>
              <a:t>5/9/2012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8D88FD3D-51A6-461C-80C9-980540FCA4D3}" type="slidenum">
              <a:rPr lang="en-US"/>
              <a:pPr>
                <a:defRPr/>
              </a:pPr>
              <a:t>‹#›</a:t>
            </a:fld>
            <a:endParaRPr lang="en-US"/>
          </a:p>
        </p:txBody>
      </p:sp>
    </p:spTree>
    <p:extLst>
      <p:ext uri="{BB962C8B-B14F-4D97-AF65-F5344CB8AC3E}">
        <p14:creationId xmlns:p14="http://schemas.microsoft.com/office/powerpoint/2010/main" val="1556100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05D61F60-8D39-468E-9E65-07EBC25F69DC}" type="datetimeFigureOut">
              <a:rPr lang="en-US"/>
              <a:pPr>
                <a:defRPr/>
              </a:pPr>
              <a:t>5/9/2012</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88C68B5B-B1CD-4C46-A857-0980B61296CE}" type="slidenum">
              <a:rPr lang="en-US"/>
              <a:pPr>
                <a:defRPr/>
              </a:pPr>
              <a:t>‹#›</a:t>
            </a:fld>
            <a:endParaRPr lang="en-US"/>
          </a:p>
        </p:txBody>
      </p:sp>
    </p:spTree>
    <p:extLst>
      <p:ext uri="{BB962C8B-B14F-4D97-AF65-F5344CB8AC3E}">
        <p14:creationId xmlns:p14="http://schemas.microsoft.com/office/powerpoint/2010/main" val="3315329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6596AAEC-8831-4864-A4C0-45ED92325CC8}" type="datetimeFigureOut">
              <a:rPr lang="en-US"/>
              <a:pPr>
                <a:defRPr/>
              </a:pPr>
              <a:t>5/9/2012</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8B473240-B79E-438F-BFC2-AEB3294B593C}" type="slidenum">
              <a:rPr lang="en-US"/>
              <a:pPr>
                <a:defRPr/>
              </a:pPr>
              <a:t>‹#›</a:t>
            </a:fld>
            <a:endParaRPr lang="en-US"/>
          </a:p>
        </p:txBody>
      </p:sp>
    </p:spTree>
    <p:extLst>
      <p:ext uri="{BB962C8B-B14F-4D97-AF65-F5344CB8AC3E}">
        <p14:creationId xmlns:p14="http://schemas.microsoft.com/office/powerpoint/2010/main" val="38316812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BAB395B2-80D3-4A06-AA67-E85B27B60012}" type="datetimeFigureOut">
              <a:rPr lang="en-US"/>
              <a:pPr>
                <a:defRPr/>
              </a:pPr>
              <a:t>5/9/2012</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E5A54339-12CF-4AED-A217-C43AAEE508B5}" type="slidenum">
              <a:rPr lang="en-US"/>
              <a:pPr>
                <a:defRPr/>
              </a:pPr>
              <a:t>‹#›</a:t>
            </a:fld>
            <a:endParaRPr lang="en-US"/>
          </a:p>
        </p:txBody>
      </p:sp>
    </p:spTree>
    <p:extLst>
      <p:ext uri="{BB962C8B-B14F-4D97-AF65-F5344CB8AC3E}">
        <p14:creationId xmlns:p14="http://schemas.microsoft.com/office/powerpoint/2010/main" val="38649354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670C8748-2BE0-4399-A7DB-A2F9E91895CB}" type="datetimeFigureOut">
              <a:rPr lang="en-US"/>
              <a:pPr>
                <a:defRPr/>
              </a:pPr>
              <a:t>5/9/2012</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FE12D1E4-8AAA-4845-9D38-A94978CB31B6}" type="slidenum">
              <a:rPr lang="en-US"/>
              <a:pPr>
                <a:defRPr/>
              </a:pPr>
              <a:t>‹#›</a:t>
            </a:fld>
            <a:endParaRPr lang="en-US"/>
          </a:p>
        </p:txBody>
      </p:sp>
    </p:spTree>
    <p:extLst>
      <p:ext uri="{BB962C8B-B14F-4D97-AF65-F5344CB8AC3E}">
        <p14:creationId xmlns:p14="http://schemas.microsoft.com/office/powerpoint/2010/main" val="12060110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913EB581-D3E8-43B0-8050-B0C7153221B9}" type="datetimeFigureOut">
              <a:rPr lang="en-US"/>
              <a:pPr>
                <a:defRPr/>
              </a:pPr>
              <a:t>5/9/2012</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F2A0B8C3-EDA9-4AE0-999F-5AD01CBD4879}" type="slidenum">
              <a:rPr lang="en-US"/>
              <a:pPr>
                <a:defRPr/>
              </a:pPr>
              <a:t>‹#›</a:t>
            </a:fld>
            <a:endParaRPr lang="en-US"/>
          </a:p>
        </p:txBody>
      </p:sp>
    </p:spTree>
    <p:extLst>
      <p:ext uri="{BB962C8B-B14F-4D97-AF65-F5344CB8AC3E}">
        <p14:creationId xmlns:p14="http://schemas.microsoft.com/office/powerpoint/2010/main" val="4074674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7C92A78D-8B65-4857-B609-B081D7FD48EE}" type="datetimeFigureOut">
              <a:rPr lang="en-US"/>
              <a:pPr>
                <a:defRPr/>
              </a:pPr>
              <a:t>5/9/2012</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E430677E-6DAC-4C2E-AEDF-4188463D52CD}" type="slidenum">
              <a:rPr lang="en-US"/>
              <a:pPr>
                <a:defRPr/>
              </a:pPr>
              <a:t>‹#›</a:t>
            </a:fld>
            <a:endParaRPr lang="en-US"/>
          </a:p>
        </p:txBody>
      </p:sp>
    </p:spTree>
    <p:extLst>
      <p:ext uri="{BB962C8B-B14F-4D97-AF65-F5344CB8AC3E}">
        <p14:creationId xmlns:p14="http://schemas.microsoft.com/office/powerpoint/2010/main" val="16893500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931022ED-2920-400C-B7EF-0B80BBF83C13}" type="datetimeFigureOut">
              <a:rPr lang="en-US"/>
              <a:pPr>
                <a:defRPr/>
              </a:pPr>
              <a:t>5/9/2012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C5F91858-D74C-43F5-AC9F-0C019E50A65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73" r:id="rId1"/>
    <p:sldLayoutId id="2147484674" r:id="rId2"/>
    <p:sldLayoutId id="2147484675" r:id="rId3"/>
    <p:sldLayoutId id="2147484676" r:id="rId4"/>
    <p:sldLayoutId id="2147484677" r:id="rId5"/>
    <p:sldLayoutId id="2147484678" r:id="rId6"/>
    <p:sldLayoutId id="2147484679" r:id="rId7"/>
    <p:sldLayoutId id="2147484680" r:id="rId8"/>
    <p:sldLayoutId id="2147484681" r:id="rId9"/>
    <p:sldLayoutId id="2147484682" r:id="rId10"/>
    <p:sldLayoutId id="2147484683" r:id="rId11"/>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weblogs.sun-sentinel.com/news/weather/hurricane/blog/heatwave.jpg" TargetMode="External"/><Relationship Id="rId7"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4.jpe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hyperlink" Target="http://en.wikipedia.org/wiki/File:Transit_at_Government_Center.jpg" TargetMode="Externa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7.jpeg"/><Relationship Id="rId5" Type="http://schemas.openxmlformats.org/officeDocument/2006/relationships/image" Target="../media/image4.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6.xm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ideo" Target="file:///D:\Users\jwhite\Projects\Broward\heads.avi" TargetMode="External"/><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70.png"/></Relationships>
</file>

<file path=ppt/slides/_rels/slide3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 Id="rId9" Type="http://schemas.openxmlformats.org/officeDocument/2006/relationships/image" Target="../media/image4.jpe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jpeg"/><Relationship Id="rId18" Type="http://schemas.openxmlformats.org/officeDocument/2006/relationships/image" Target="../media/image29.jpeg"/><Relationship Id="rId3" Type="http://schemas.openxmlformats.org/officeDocument/2006/relationships/image" Target="../media/image15.jpeg"/><Relationship Id="rId21" Type="http://schemas.openxmlformats.org/officeDocument/2006/relationships/image" Target="../media/image31.jpeg"/><Relationship Id="rId7" Type="http://schemas.openxmlformats.org/officeDocument/2006/relationships/image" Target="../media/image18.jpeg"/><Relationship Id="rId12" Type="http://schemas.openxmlformats.org/officeDocument/2006/relationships/image" Target="../media/image23.jpeg"/><Relationship Id="rId17" Type="http://schemas.openxmlformats.org/officeDocument/2006/relationships/image" Target="../media/image28.png"/><Relationship Id="rId2" Type="http://schemas.openxmlformats.org/officeDocument/2006/relationships/notesSlide" Target="../notesSlides/notesSlide5.xml"/><Relationship Id="rId16" Type="http://schemas.openxmlformats.org/officeDocument/2006/relationships/image" Target="../media/image27.jpeg"/><Relationship Id="rId20"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image" Target="../media/image22.png"/><Relationship Id="rId5" Type="http://schemas.openxmlformats.org/officeDocument/2006/relationships/image" Target="../media/image16.jpeg"/><Relationship Id="rId15" Type="http://schemas.openxmlformats.org/officeDocument/2006/relationships/image" Target="../media/image26.jpeg"/><Relationship Id="rId10" Type="http://schemas.openxmlformats.org/officeDocument/2006/relationships/image" Target="../media/image21.png"/><Relationship Id="rId19" Type="http://schemas.openxmlformats.org/officeDocument/2006/relationships/hyperlink" Target="http://www.ufl.edu/" TargetMode="External"/><Relationship Id="rId4" Type="http://schemas.openxmlformats.org/officeDocument/2006/relationships/image" Target="../media/image10.png"/><Relationship Id="rId9" Type="http://schemas.openxmlformats.org/officeDocument/2006/relationships/image" Target="../media/image20.jpeg"/><Relationship Id="rId14" Type="http://schemas.openxmlformats.org/officeDocument/2006/relationships/image" Target="../media/image25.jpeg"/><Relationship Id="rId22" Type="http://schemas.openxmlformats.org/officeDocument/2006/relationships/image" Target="../media/image32.jpe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chart" Target="../charts/chart1.xml"/><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2"/>
          <p:cNvSpPr>
            <a:spLocks noGrp="1"/>
          </p:cNvSpPr>
          <p:nvPr>
            <p:ph type="ctrTitle"/>
          </p:nvPr>
        </p:nvSpPr>
        <p:spPr>
          <a:xfrm>
            <a:off x="427038" y="717550"/>
            <a:ext cx="8305800" cy="990600"/>
          </a:xfrm>
        </p:spPr>
        <p:txBody>
          <a:bodyPr anchor="t"/>
          <a:lstStyle/>
          <a:p>
            <a:r>
              <a:rPr lang="en-US" smtClean="0"/>
              <a:t>Southeast Florida Regional Climate </a:t>
            </a:r>
            <a:r>
              <a:rPr lang="en-US" sz="4000" smtClean="0"/>
              <a:t>Change Compact:</a:t>
            </a:r>
            <a:br>
              <a:rPr lang="en-US" sz="4000" smtClean="0"/>
            </a:br>
            <a:r>
              <a:rPr lang="en-US" sz="2800" smtClean="0"/>
              <a:t/>
            </a:r>
            <a:br>
              <a:rPr lang="en-US" sz="2800" smtClean="0"/>
            </a:br>
            <a:endParaRPr lang="en-US" sz="3200" smtClean="0"/>
          </a:p>
        </p:txBody>
      </p:sp>
      <p:sp>
        <p:nvSpPr>
          <p:cNvPr id="4" name="Subtitle 3"/>
          <p:cNvSpPr>
            <a:spLocks noGrp="1"/>
          </p:cNvSpPr>
          <p:nvPr>
            <p:ph type="subTitle" idx="1"/>
          </p:nvPr>
        </p:nvSpPr>
        <p:spPr>
          <a:xfrm>
            <a:off x="541338" y="4572000"/>
            <a:ext cx="8077200" cy="1066800"/>
          </a:xfrm>
        </p:spPr>
        <p:txBody>
          <a:bodyPr/>
          <a:lstStyle/>
          <a:p>
            <a:pPr>
              <a:defRPr/>
            </a:pPr>
            <a:r>
              <a:rPr lang="en-US" sz="2800" dirty="0" smtClean="0">
                <a:solidFill>
                  <a:schemeClr val="tx1"/>
                </a:solidFill>
              </a:rPr>
              <a:t>South Florida Hydrologic Society</a:t>
            </a:r>
          </a:p>
          <a:p>
            <a:pPr>
              <a:defRPr/>
            </a:pPr>
            <a:r>
              <a:rPr lang="en-US" sz="2800" dirty="0" smtClean="0">
                <a:solidFill>
                  <a:schemeClr val="tx1"/>
                </a:solidFill>
              </a:rPr>
              <a:t>May 9, 2012</a:t>
            </a:r>
          </a:p>
          <a:p>
            <a:pPr>
              <a:defRPr/>
            </a:pPr>
            <a:endParaRPr lang="en-US" sz="2800" dirty="0" smtClean="0"/>
          </a:p>
        </p:txBody>
      </p:sp>
      <p:sp>
        <p:nvSpPr>
          <p:cNvPr id="13316" name="TextBox 4"/>
          <p:cNvSpPr txBox="1">
            <a:spLocks noChangeArrowheads="1"/>
          </p:cNvSpPr>
          <p:nvPr/>
        </p:nvSpPr>
        <p:spPr bwMode="auto">
          <a:xfrm>
            <a:off x="457200" y="2317750"/>
            <a:ext cx="824547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3200"/>
              <a:t>A local government collaboration to address </a:t>
            </a:r>
            <a:br>
              <a:rPr lang="en-US" sz="3200"/>
            </a:br>
            <a:r>
              <a:rPr lang="en-US" sz="3200"/>
              <a:t>climate change and sea level rise</a:t>
            </a:r>
          </a:p>
        </p:txBody>
      </p:sp>
      <p:sp>
        <p:nvSpPr>
          <p:cNvPr id="13317" name="TextBox 5"/>
          <p:cNvSpPr txBox="1">
            <a:spLocks noChangeArrowheads="1"/>
          </p:cNvSpPr>
          <p:nvPr/>
        </p:nvSpPr>
        <p:spPr bwMode="auto">
          <a:xfrm>
            <a:off x="2286000" y="5867400"/>
            <a:ext cx="45878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t>Susanne Torriente | City of Fort Lauderdale</a:t>
            </a:r>
          </a:p>
          <a:p>
            <a:pPr algn="ctr" eaLnBrk="1" hangingPunct="1"/>
            <a:r>
              <a:rPr lang="en-US"/>
              <a:t>Dr. Jennifer Jurado | Broward County</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smtClean="0"/>
              <a:t>Hollywood – 1 ft</a:t>
            </a:r>
          </a:p>
        </p:txBody>
      </p:sp>
      <p:sp>
        <p:nvSpPr>
          <p:cNvPr id="22531" name="Footer Placeholder 3"/>
          <p:cNvSpPr>
            <a:spLocks noGrp="1"/>
          </p:cNvSpPr>
          <p:nvPr>
            <p:ph type="ftr" sz="quarter" idx="11"/>
          </p:nvPr>
        </p:nvSpPr>
        <p:spPr bwMode="auto">
          <a:xfrm>
            <a:off x="5334000" y="6492875"/>
            <a:ext cx="38100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r>
              <a:rPr lang="en-US" sz="1100" smtClean="0">
                <a:solidFill>
                  <a:srgbClr val="898989"/>
                </a:solidFill>
              </a:rPr>
              <a:t>Broward County Inundation Mapping and Vulnerability Analysis</a:t>
            </a:r>
          </a:p>
        </p:txBody>
      </p:sp>
      <p:sp>
        <p:nvSpPr>
          <p:cNvPr id="22532" name="TextBox 7"/>
          <p:cNvSpPr txBox="1">
            <a:spLocks noChangeArrowheads="1"/>
          </p:cNvSpPr>
          <p:nvPr/>
        </p:nvSpPr>
        <p:spPr bwMode="auto">
          <a:xfrm>
            <a:off x="5410200" y="1600200"/>
            <a:ext cx="35052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b="1">
                <a:solidFill>
                  <a:srgbClr val="000000"/>
                </a:solidFill>
                <a:latin typeface="Calibri" pitchFamily="34" charset="0"/>
              </a:rPr>
              <a:t>Major Impacts</a:t>
            </a:r>
          </a:p>
          <a:p>
            <a:pPr algn="ctr" eaLnBrk="1" hangingPunct="1"/>
            <a:r>
              <a:rPr lang="en-US" sz="2400" b="1">
                <a:solidFill>
                  <a:srgbClr val="1F497D"/>
                </a:solidFill>
              </a:rPr>
              <a:t>2040 – 2070</a:t>
            </a:r>
            <a:endParaRPr lang="en-US" sz="2400" b="1">
              <a:solidFill>
                <a:srgbClr val="000000"/>
              </a:solidFill>
              <a:latin typeface="Calibri" pitchFamily="34" charset="0"/>
            </a:endParaRPr>
          </a:p>
          <a:p>
            <a:pPr eaLnBrk="1" hangingPunct="1"/>
            <a:endParaRPr lang="en-US" sz="2400">
              <a:solidFill>
                <a:srgbClr val="000000"/>
              </a:solidFill>
              <a:latin typeface="Calibri" pitchFamily="34" charset="0"/>
            </a:endParaRPr>
          </a:p>
          <a:p>
            <a:pPr eaLnBrk="1" hangingPunct="1">
              <a:spcAft>
                <a:spcPts val="1200"/>
              </a:spcAft>
              <a:buFont typeface="Arial" charset="0"/>
              <a:buChar char="•"/>
            </a:pPr>
            <a:r>
              <a:rPr lang="en-US" sz="2400">
                <a:solidFill>
                  <a:srgbClr val="000000"/>
                </a:solidFill>
                <a:latin typeface="Calibri" pitchFamily="34" charset="0"/>
              </a:rPr>
              <a:t> Parks </a:t>
            </a:r>
          </a:p>
          <a:p>
            <a:pPr eaLnBrk="1" hangingPunct="1">
              <a:spcAft>
                <a:spcPts val="1200"/>
              </a:spcAft>
              <a:buFont typeface="Arial" charset="0"/>
              <a:buChar char="•"/>
            </a:pPr>
            <a:r>
              <a:rPr lang="en-US" sz="2400">
                <a:solidFill>
                  <a:srgbClr val="000000"/>
                </a:solidFill>
                <a:latin typeface="Calibri" pitchFamily="34" charset="0"/>
              </a:rPr>
              <a:t> Natural areas</a:t>
            </a:r>
          </a:p>
          <a:p>
            <a:pPr eaLnBrk="1" hangingPunct="1">
              <a:spcAft>
                <a:spcPts val="1200"/>
              </a:spcAft>
              <a:buFont typeface="Arial" charset="0"/>
              <a:buChar char="•"/>
            </a:pPr>
            <a:r>
              <a:rPr lang="en-US" sz="2400">
                <a:solidFill>
                  <a:srgbClr val="000000"/>
                </a:solidFill>
                <a:latin typeface="Calibri" pitchFamily="34" charset="0"/>
              </a:rPr>
              <a:t> Low-lying tidal areas</a:t>
            </a:r>
          </a:p>
          <a:p>
            <a:pPr eaLnBrk="1" hangingPunct="1">
              <a:spcAft>
                <a:spcPts val="1200"/>
              </a:spcAft>
              <a:buFont typeface="Arial" charset="0"/>
              <a:buChar char="•"/>
            </a:pPr>
            <a:r>
              <a:rPr lang="en-US" sz="2400">
                <a:solidFill>
                  <a:srgbClr val="000000"/>
                </a:solidFill>
                <a:latin typeface="Calibri" pitchFamily="34" charset="0"/>
              </a:rPr>
              <a:t> Local roads (Lakes Area)</a:t>
            </a:r>
          </a:p>
        </p:txBody>
      </p:sp>
      <p:pic>
        <p:nvPicPr>
          <p:cNvPr id="2253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5299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p:cNvSpPr/>
          <p:nvPr/>
        </p:nvSpPr>
        <p:spPr>
          <a:xfrm>
            <a:off x="2819400" y="1447800"/>
            <a:ext cx="1447800" cy="11430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6" name="Straight Arrow Connector 5"/>
          <p:cNvCxnSpPr/>
          <p:nvPr/>
        </p:nvCxnSpPr>
        <p:spPr>
          <a:xfrm flipH="1" flipV="1">
            <a:off x="4953000" y="2019300"/>
            <a:ext cx="533400" cy="800100"/>
          </a:xfrm>
          <a:prstGeom prst="straightConnector1">
            <a:avLst/>
          </a:prstGeom>
          <a:ln w="25400" cap="sq">
            <a:solidFill>
              <a:srgbClr val="FF0000"/>
            </a:solidFill>
            <a:headEnd type="none" w="sm" len="sm"/>
            <a:tailEnd type="triangle" w="lg" len="lg"/>
          </a:ln>
          <a:effectLst>
            <a:softEdge rad="31750"/>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4800600" y="3014097"/>
            <a:ext cx="685800" cy="400050"/>
          </a:xfrm>
          <a:prstGeom prst="straightConnector1">
            <a:avLst/>
          </a:prstGeom>
          <a:ln w="25400" cap="sq">
            <a:solidFill>
              <a:srgbClr val="FF0000"/>
            </a:solidFill>
            <a:headEnd type="none" w="sm" len="sm"/>
            <a:tailEnd type="triangle" w="lg" len="lg"/>
          </a:ln>
          <a:effectLst>
            <a:softEdge rad="31750"/>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4655949" y="4376334"/>
            <a:ext cx="830451" cy="76200"/>
          </a:xfrm>
          <a:prstGeom prst="straightConnector1">
            <a:avLst/>
          </a:prstGeom>
          <a:ln w="25400" cap="sq">
            <a:solidFill>
              <a:srgbClr val="FF0000"/>
            </a:solidFill>
            <a:headEnd type="none" w="sm" len="sm"/>
            <a:tailEnd type="triangle" w="lg" len="lg"/>
          </a:ln>
          <a:effectLst>
            <a:softEdge rad="31750"/>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2209800" y="2019300"/>
            <a:ext cx="3276600" cy="1922246"/>
          </a:xfrm>
          <a:prstGeom prst="straightConnector1">
            <a:avLst/>
          </a:prstGeom>
          <a:ln w="25400" cap="sq">
            <a:solidFill>
              <a:srgbClr val="FF0000"/>
            </a:solidFill>
            <a:headEnd type="none" w="sm" len="sm"/>
            <a:tailEnd type="triangle" w="lg" len="lg"/>
          </a:ln>
          <a:effectLst>
            <a:softEdge rad="31750"/>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smtClean="0"/>
              <a:t>Hollywood – 2 ft</a:t>
            </a:r>
          </a:p>
        </p:txBody>
      </p:sp>
      <p:sp>
        <p:nvSpPr>
          <p:cNvPr id="23555" name="Footer Placeholder 3"/>
          <p:cNvSpPr>
            <a:spLocks noGrp="1"/>
          </p:cNvSpPr>
          <p:nvPr>
            <p:ph type="ftr" sz="quarter" idx="11"/>
          </p:nvPr>
        </p:nvSpPr>
        <p:spPr bwMode="auto">
          <a:xfrm>
            <a:off x="5334000" y="6492875"/>
            <a:ext cx="38100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r>
              <a:rPr lang="en-US" sz="1100" smtClean="0">
                <a:solidFill>
                  <a:srgbClr val="898989"/>
                </a:solidFill>
              </a:rPr>
              <a:t>Broward County Inundation Mapping and Vulnerability Analysis</a:t>
            </a:r>
          </a:p>
        </p:txBody>
      </p:sp>
      <p:sp>
        <p:nvSpPr>
          <p:cNvPr id="23556" name="TextBox 7"/>
          <p:cNvSpPr txBox="1">
            <a:spLocks noChangeArrowheads="1"/>
          </p:cNvSpPr>
          <p:nvPr/>
        </p:nvSpPr>
        <p:spPr bwMode="auto">
          <a:xfrm>
            <a:off x="5410200" y="1600200"/>
            <a:ext cx="3505200" cy="387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b="1">
                <a:solidFill>
                  <a:srgbClr val="000000"/>
                </a:solidFill>
                <a:latin typeface="Calibri" pitchFamily="34" charset="0"/>
              </a:rPr>
              <a:t>Major Impacts</a:t>
            </a:r>
          </a:p>
          <a:p>
            <a:pPr algn="ctr" eaLnBrk="1" hangingPunct="1"/>
            <a:r>
              <a:rPr lang="en-US" sz="2400" b="1">
                <a:solidFill>
                  <a:srgbClr val="1F497D"/>
                </a:solidFill>
              </a:rPr>
              <a:t>2060 – 2115</a:t>
            </a:r>
            <a:endParaRPr lang="en-US" sz="2400" b="1">
              <a:solidFill>
                <a:srgbClr val="000000"/>
              </a:solidFill>
              <a:latin typeface="Calibri" pitchFamily="34" charset="0"/>
            </a:endParaRPr>
          </a:p>
          <a:p>
            <a:pPr eaLnBrk="1" hangingPunct="1"/>
            <a:endParaRPr lang="en-US" sz="2400">
              <a:solidFill>
                <a:srgbClr val="000000"/>
              </a:solidFill>
              <a:latin typeface="Calibri" pitchFamily="34" charset="0"/>
            </a:endParaRPr>
          </a:p>
          <a:p>
            <a:pPr eaLnBrk="1" hangingPunct="1">
              <a:spcAft>
                <a:spcPts val="1200"/>
              </a:spcAft>
              <a:buFont typeface="Arial" charset="0"/>
              <a:buChar char="•"/>
            </a:pPr>
            <a:r>
              <a:rPr lang="en-US" sz="2400">
                <a:solidFill>
                  <a:srgbClr val="000000"/>
                </a:solidFill>
                <a:latin typeface="Calibri" pitchFamily="34" charset="0"/>
              </a:rPr>
              <a:t>  Local streets</a:t>
            </a:r>
          </a:p>
          <a:p>
            <a:pPr eaLnBrk="1" hangingPunct="1">
              <a:spcAft>
                <a:spcPts val="1200"/>
              </a:spcAft>
              <a:buFont typeface="Arial" charset="0"/>
              <a:buChar char="•"/>
            </a:pPr>
            <a:r>
              <a:rPr lang="en-US" sz="2400">
                <a:solidFill>
                  <a:srgbClr val="000000"/>
                </a:solidFill>
                <a:latin typeface="Calibri" pitchFamily="34" charset="0"/>
              </a:rPr>
              <a:t>  Low lying communities especially near waterways</a:t>
            </a:r>
          </a:p>
          <a:p>
            <a:pPr eaLnBrk="1" hangingPunct="1">
              <a:spcAft>
                <a:spcPts val="1200"/>
              </a:spcAft>
              <a:buFont typeface="Arial" charset="0"/>
              <a:buChar char="•"/>
            </a:pPr>
            <a:r>
              <a:rPr lang="en-US" sz="2400">
                <a:solidFill>
                  <a:srgbClr val="000000"/>
                </a:solidFill>
                <a:latin typeface="Calibri" pitchFamily="34" charset="0"/>
              </a:rPr>
              <a:t>  Low lying areas in golf           	courses</a:t>
            </a:r>
          </a:p>
          <a:p>
            <a:pPr eaLnBrk="1" hangingPunct="1">
              <a:spcAft>
                <a:spcPts val="1200"/>
              </a:spcAft>
              <a:buFont typeface="Arial" charset="0"/>
              <a:buChar char="•"/>
            </a:pPr>
            <a:r>
              <a:rPr lang="en-US" sz="2400">
                <a:solidFill>
                  <a:srgbClr val="000000"/>
                </a:solidFill>
                <a:latin typeface="Calibri" pitchFamily="34" charset="0"/>
              </a:rPr>
              <a:t>  Beach erosion</a:t>
            </a:r>
          </a:p>
        </p:txBody>
      </p:sp>
      <p:pic>
        <p:nvPicPr>
          <p:cNvPr id="2355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299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p:cNvSpPr/>
          <p:nvPr/>
        </p:nvSpPr>
        <p:spPr>
          <a:xfrm>
            <a:off x="2819400" y="1447800"/>
            <a:ext cx="1447800" cy="11430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5" descr="C:\Documents and Settings\VMORROW\Desktop\HollywoodLakesStreetsSLR1FootIm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9600"/>
            <a:ext cx="5410200" cy="439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2"/>
          <p:cNvPicPr>
            <a:picLocks noChangeAspect="1" noChangeArrowheads="1"/>
          </p:cNvPicPr>
          <p:nvPr/>
        </p:nvPicPr>
        <p:blipFill>
          <a:blip r:embed="rId3">
            <a:extLst>
              <a:ext uri="{28A0092B-C50C-407E-A947-70E740481C1C}">
                <a14:useLocalDpi xmlns:a14="http://schemas.microsoft.com/office/drawing/2010/main" val="0"/>
              </a:ext>
            </a:extLst>
          </a:blip>
          <a:srcRect r="15895"/>
          <a:stretch>
            <a:fillRect/>
          </a:stretch>
        </p:blipFill>
        <p:spPr bwMode="auto">
          <a:xfrm>
            <a:off x="0" y="3733800"/>
            <a:ext cx="1209675" cy="121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Box 6"/>
          <p:cNvSpPr txBox="1">
            <a:spLocks noChangeArrowheads="1"/>
          </p:cNvSpPr>
          <p:nvPr/>
        </p:nvSpPr>
        <p:spPr bwMode="auto">
          <a:xfrm>
            <a:off x="76200" y="915988"/>
            <a:ext cx="533400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a:solidFill>
                  <a:srgbClr val="000000"/>
                </a:solidFill>
                <a:latin typeface="Calibri" pitchFamily="34" charset="0"/>
              </a:rPr>
              <a:t>Lakes Area of Hollywood – 1 Ft Scenario</a:t>
            </a:r>
          </a:p>
        </p:txBody>
      </p:sp>
      <p:sp>
        <p:nvSpPr>
          <p:cNvPr id="24581" name="Title 2"/>
          <p:cNvSpPr>
            <a:spLocks noGrp="1"/>
          </p:cNvSpPr>
          <p:nvPr>
            <p:ph type="title"/>
          </p:nvPr>
        </p:nvSpPr>
        <p:spPr>
          <a:xfrm>
            <a:off x="6091238" y="685800"/>
            <a:ext cx="2976562" cy="1219200"/>
          </a:xfrm>
        </p:spPr>
        <p:txBody>
          <a:bodyPr/>
          <a:lstStyle/>
          <a:p>
            <a:r>
              <a:rPr lang="en-US" smtClean="0"/>
              <a:t>Road Impacts</a:t>
            </a:r>
          </a:p>
        </p:txBody>
      </p:sp>
      <p:graphicFrame>
        <p:nvGraphicFramePr>
          <p:cNvPr id="4" name="Table 3"/>
          <p:cNvGraphicFramePr>
            <a:graphicFrameLocks noGrp="1"/>
          </p:cNvGraphicFramePr>
          <p:nvPr/>
        </p:nvGraphicFramePr>
        <p:xfrm>
          <a:off x="76200" y="5091113"/>
          <a:ext cx="8915399" cy="1690688"/>
        </p:xfrm>
        <a:graphic>
          <a:graphicData uri="http://schemas.openxmlformats.org/drawingml/2006/table">
            <a:tbl>
              <a:tblPr>
                <a:tableStyleId>{5C22544A-7EE6-4342-B048-85BDC9FD1C3A}</a:tableStyleId>
              </a:tblPr>
              <a:tblGrid>
                <a:gridCol w="1610400"/>
                <a:gridCol w="1746215"/>
                <a:gridCol w="1746215"/>
                <a:gridCol w="2001628"/>
                <a:gridCol w="1810941"/>
              </a:tblGrid>
              <a:tr h="752801">
                <a:tc>
                  <a:txBody>
                    <a:bodyPr/>
                    <a:lstStyle/>
                    <a:p>
                      <a:pPr algn="l" fontAlgn="b"/>
                      <a:r>
                        <a:rPr lang="en-US" sz="2000" u="none" strike="noStrike" dirty="0" smtClean="0">
                          <a:effectLst/>
                        </a:rPr>
                        <a:t> </a:t>
                      </a:r>
                      <a:endParaRPr lang="en-US" sz="2000" b="0" i="0" u="none" strike="noStrike" dirty="0">
                        <a:solidFill>
                          <a:srgbClr val="000000"/>
                        </a:solidFill>
                        <a:effectLst/>
                        <a:latin typeface="Calibri"/>
                      </a:endParaRPr>
                    </a:p>
                  </a:txBody>
                  <a:tcPr marL="7715" marR="7715" marT="77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000" b="1" u="none" strike="noStrike" dirty="0">
                          <a:effectLst/>
                        </a:rPr>
                        <a:t>Miami-Dade County</a:t>
                      </a:r>
                      <a:endParaRPr lang="en-US" sz="2000" b="1" i="0" u="none" strike="noStrike" dirty="0">
                        <a:solidFill>
                          <a:srgbClr val="000000"/>
                        </a:solidFill>
                        <a:effectLst/>
                        <a:latin typeface="Calibri"/>
                      </a:endParaRPr>
                    </a:p>
                  </a:txBody>
                  <a:tcPr marL="7715" marR="7715" marT="77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000" b="1" u="none" strike="noStrike" dirty="0">
                          <a:effectLst/>
                        </a:rPr>
                        <a:t>Broward </a:t>
                      </a:r>
                      <a:endParaRPr lang="en-US" sz="2000" b="1" u="none" strike="noStrike" dirty="0" smtClean="0">
                        <a:effectLst/>
                      </a:endParaRPr>
                    </a:p>
                    <a:p>
                      <a:pPr algn="ctr" fontAlgn="ctr"/>
                      <a:r>
                        <a:rPr lang="en-US" sz="2000" b="1" u="none" strike="noStrike" dirty="0" smtClean="0">
                          <a:effectLst/>
                        </a:rPr>
                        <a:t>County</a:t>
                      </a:r>
                      <a:endParaRPr lang="en-US" sz="2000" b="1" i="0" u="none" strike="noStrike" dirty="0">
                        <a:solidFill>
                          <a:srgbClr val="000000"/>
                        </a:solidFill>
                        <a:effectLst/>
                        <a:latin typeface="Calibri"/>
                      </a:endParaRPr>
                    </a:p>
                  </a:txBody>
                  <a:tcPr marL="7715" marR="7715" marT="77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000" b="1" u="none" strike="noStrike" dirty="0">
                          <a:effectLst/>
                        </a:rPr>
                        <a:t>Palm Beach County</a:t>
                      </a:r>
                      <a:endParaRPr lang="en-US" sz="2000" b="1" i="0" u="none" strike="noStrike" dirty="0">
                        <a:solidFill>
                          <a:srgbClr val="000000"/>
                        </a:solidFill>
                        <a:effectLst/>
                        <a:latin typeface="Calibri"/>
                      </a:endParaRPr>
                    </a:p>
                  </a:txBody>
                  <a:tcPr marL="7715" marR="7715" marT="77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000" b="1" u="none" strike="noStrike" dirty="0" smtClean="0">
                          <a:effectLst/>
                        </a:rPr>
                        <a:t>Total</a:t>
                      </a:r>
                      <a:endParaRPr lang="en-US" sz="2000" b="1" i="0" u="none" strike="noStrike" dirty="0">
                        <a:solidFill>
                          <a:srgbClr val="000000"/>
                        </a:solidFill>
                        <a:effectLst/>
                        <a:latin typeface="Calibri"/>
                      </a:endParaRPr>
                    </a:p>
                  </a:txBody>
                  <a:tcPr marL="7715" marR="7715" marT="77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2629">
                <a:tc>
                  <a:txBody>
                    <a:bodyPr/>
                    <a:lstStyle/>
                    <a:p>
                      <a:pPr algn="ctr" fontAlgn="b"/>
                      <a:r>
                        <a:rPr lang="en-US" sz="2000" b="1" u="none" strike="noStrike" dirty="0">
                          <a:effectLst/>
                        </a:rPr>
                        <a:t>1 foot</a:t>
                      </a:r>
                      <a:endParaRPr lang="en-US" sz="2000" b="1" i="0" u="none" strike="noStrike" dirty="0">
                        <a:solidFill>
                          <a:srgbClr val="000000"/>
                        </a:solidFill>
                        <a:effectLst/>
                        <a:latin typeface="Calibri"/>
                      </a:endParaRPr>
                    </a:p>
                  </a:txBody>
                  <a:tcPr marL="7715" marR="7715" marT="77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u="none" strike="noStrike">
                          <a:effectLst/>
                        </a:rPr>
                        <a:t>72 m (&lt;1%)</a:t>
                      </a:r>
                      <a:endParaRPr lang="en-US" sz="2000" b="0" i="0" u="none" strike="noStrike">
                        <a:solidFill>
                          <a:srgbClr val="000000"/>
                        </a:solidFill>
                        <a:effectLst/>
                        <a:latin typeface="Calibri"/>
                      </a:endParaRPr>
                    </a:p>
                  </a:txBody>
                  <a:tcPr marL="7715" marR="7715" marT="77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u="none" strike="noStrike">
                          <a:effectLst/>
                        </a:rPr>
                        <a:t>9.5 m (&lt;1%)</a:t>
                      </a:r>
                      <a:endParaRPr lang="en-US" sz="2000" b="0" i="0" u="none" strike="noStrike">
                        <a:solidFill>
                          <a:srgbClr val="000000"/>
                        </a:solidFill>
                        <a:effectLst/>
                        <a:latin typeface="Calibri"/>
                      </a:endParaRPr>
                    </a:p>
                  </a:txBody>
                  <a:tcPr marL="7715" marR="7715" marT="77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rPr>
                        <a:t>0 m </a:t>
                      </a:r>
                      <a:endParaRPr lang="en-US" sz="2000" b="0" i="0" u="none" strike="noStrike" dirty="0">
                        <a:solidFill>
                          <a:srgbClr val="000000"/>
                        </a:solidFill>
                        <a:effectLst/>
                        <a:latin typeface="Calibri"/>
                      </a:endParaRPr>
                    </a:p>
                  </a:txBody>
                  <a:tcPr marL="7715" marR="7715" marT="77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u="none" strike="noStrike" dirty="0" smtClean="0">
                          <a:effectLst/>
                        </a:rPr>
                        <a:t>81 </a:t>
                      </a:r>
                      <a:r>
                        <a:rPr lang="en-US" sz="2000" u="none" strike="noStrike" dirty="0">
                          <a:effectLst/>
                        </a:rPr>
                        <a:t>miles</a:t>
                      </a:r>
                      <a:endParaRPr lang="en-US" sz="2000" b="0" i="0" u="none" strike="noStrike" dirty="0">
                        <a:solidFill>
                          <a:srgbClr val="000000"/>
                        </a:solidFill>
                        <a:effectLst/>
                        <a:latin typeface="Calibri"/>
                      </a:endParaRPr>
                    </a:p>
                  </a:txBody>
                  <a:tcPr marL="7715" marR="7715" marT="77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2629">
                <a:tc>
                  <a:txBody>
                    <a:bodyPr/>
                    <a:lstStyle/>
                    <a:p>
                      <a:pPr algn="ctr" fontAlgn="b"/>
                      <a:r>
                        <a:rPr lang="en-US" sz="2000" b="1" u="none" strike="noStrike" dirty="0">
                          <a:effectLst/>
                        </a:rPr>
                        <a:t>2 foot</a:t>
                      </a:r>
                      <a:endParaRPr lang="en-US" sz="2000" b="1" i="0" u="none" strike="noStrike" dirty="0">
                        <a:solidFill>
                          <a:srgbClr val="000000"/>
                        </a:solidFill>
                        <a:effectLst/>
                        <a:latin typeface="Calibri"/>
                      </a:endParaRPr>
                    </a:p>
                  </a:txBody>
                  <a:tcPr marL="7715" marR="7715" marT="77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u="none" strike="noStrike">
                          <a:effectLst/>
                        </a:rPr>
                        <a:t>257 m (3%)</a:t>
                      </a:r>
                      <a:endParaRPr lang="en-US" sz="2000" b="0" i="0" u="none" strike="noStrike">
                        <a:solidFill>
                          <a:srgbClr val="000000"/>
                        </a:solidFill>
                        <a:effectLst/>
                        <a:latin typeface="Calibri"/>
                      </a:endParaRPr>
                    </a:p>
                  </a:txBody>
                  <a:tcPr marL="7715" marR="7715" marT="77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u="none" strike="noStrike">
                          <a:effectLst/>
                        </a:rPr>
                        <a:t>76 m (1%)</a:t>
                      </a:r>
                      <a:endParaRPr lang="en-US" sz="2000" b="0" i="0" u="none" strike="noStrike">
                        <a:solidFill>
                          <a:srgbClr val="000000"/>
                        </a:solidFill>
                        <a:effectLst/>
                        <a:latin typeface="Calibri"/>
                      </a:endParaRPr>
                    </a:p>
                  </a:txBody>
                  <a:tcPr marL="7715" marR="7715" marT="77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rPr>
                        <a:t>13 m </a:t>
                      </a:r>
                      <a:endParaRPr lang="en-US" sz="2000" b="0" i="0" u="none" strike="noStrike" dirty="0">
                        <a:solidFill>
                          <a:srgbClr val="000000"/>
                        </a:solidFill>
                        <a:effectLst/>
                        <a:latin typeface="Calibri"/>
                      </a:endParaRPr>
                    </a:p>
                  </a:txBody>
                  <a:tcPr marL="7715" marR="7715" marT="77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u="none" strike="noStrike" dirty="0" smtClean="0">
                          <a:effectLst/>
                        </a:rPr>
                        <a:t>346 </a:t>
                      </a:r>
                      <a:r>
                        <a:rPr lang="en-US" sz="2000" u="none" strike="noStrike" dirty="0">
                          <a:effectLst/>
                        </a:rPr>
                        <a:t>miles</a:t>
                      </a:r>
                      <a:endParaRPr lang="en-US" sz="2000" b="0" i="0" u="none" strike="noStrike" dirty="0">
                        <a:solidFill>
                          <a:srgbClr val="000000"/>
                        </a:solidFill>
                        <a:effectLst/>
                        <a:latin typeface="Calibri"/>
                      </a:endParaRPr>
                    </a:p>
                  </a:txBody>
                  <a:tcPr marL="7715" marR="7715" marT="77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2629">
                <a:tc>
                  <a:txBody>
                    <a:bodyPr/>
                    <a:lstStyle/>
                    <a:p>
                      <a:pPr algn="ctr" fontAlgn="b"/>
                      <a:r>
                        <a:rPr lang="en-US" sz="2000" b="1" u="none" strike="noStrike" dirty="0">
                          <a:effectLst/>
                        </a:rPr>
                        <a:t>3 foot</a:t>
                      </a:r>
                      <a:endParaRPr lang="en-US" sz="2000" b="1" i="0" u="none" strike="noStrike" dirty="0">
                        <a:solidFill>
                          <a:srgbClr val="000000"/>
                        </a:solidFill>
                        <a:effectLst/>
                        <a:latin typeface="Calibri"/>
                      </a:endParaRPr>
                    </a:p>
                  </a:txBody>
                  <a:tcPr marL="7715" marR="7715" marT="77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u="none" strike="noStrike">
                          <a:effectLst/>
                        </a:rPr>
                        <a:t>556 m (6%)</a:t>
                      </a:r>
                      <a:endParaRPr lang="en-US" sz="2000" b="0" i="0" u="none" strike="noStrike">
                        <a:solidFill>
                          <a:srgbClr val="000000"/>
                        </a:solidFill>
                        <a:effectLst/>
                        <a:latin typeface="Calibri"/>
                      </a:endParaRPr>
                    </a:p>
                  </a:txBody>
                  <a:tcPr marL="7715" marR="7715" marT="77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rPr>
                        <a:t>296 m (4%)</a:t>
                      </a:r>
                      <a:endParaRPr lang="en-US" sz="2000" b="0" i="0" u="none" strike="noStrike" dirty="0">
                        <a:solidFill>
                          <a:srgbClr val="000000"/>
                        </a:solidFill>
                        <a:effectLst/>
                        <a:latin typeface="Calibri"/>
                      </a:endParaRPr>
                    </a:p>
                  </a:txBody>
                  <a:tcPr marL="7715" marR="7715" marT="77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rPr>
                        <a:t>41 m (&lt;0.01%)</a:t>
                      </a:r>
                      <a:endParaRPr lang="en-US" sz="2000" b="0" i="0" u="none" strike="noStrike" dirty="0">
                        <a:solidFill>
                          <a:srgbClr val="000000"/>
                        </a:solidFill>
                        <a:effectLst/>
                        <a:latin typeface="Calibri"/>
                      </a:endParaRPr>
                    </a:p>
                  </a:txBody>
                  <a:tcPr marL="7715" marR="7715" marT="77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u="none" strike="noStrike" dirty="0" smtClean="0">
                          <a:effectLst/>
                        </a:rPr>
                        <a:t>893 miles</a:t>
                      </a:r>
                      <a:endParaRPr lang="en-US" sz="2000" b="0" i="0" u="none" strike="noStrike" dirty="0">
                        <a:solidFill>
                          <a:srgbClr val="000000"/>
                        </a:solidFill>
                        <a:effectLst/>
                        <a:latin typeface="Calibri"/>
                      </a:endParaRPr>
                    </a:p>
                  </a:txBody>
                  <a:tcPr marL="7715" marR="7715" marT="77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4614" name="TextBox 4"/>
          <p:cNvSpPr txBox="1">
            <a:spLocks noChangeArrowheads="1"/>
          </p:cNvSpPr>
          <p:nvPr/>
        </p:nvSpPr>
        <p:spPr bwMode="auto">
          <a:xfrm>
            <a:off x="5715000" y="2362200"/>
            <a:ext cx="33528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b="1">
                <a:solidFill>
                  <a:srgbClr val="000000"/>
                </a:solidFill>
                <a:latin typeface="Calibri" pitchFamily="34" charset="0"/>
              </a:rPr>
              <a:t>Roads by FDOT Category</a:t>
            </a:r>
          </a:p>
          <a:p>
            <a:pPr algn="ctr" eaLnBrk="1" hangingPunct="1"/>
            <a:endParaRPr lang="en-US" sz="2400">
              <a:solidFill>
                <a:srgbClr val="000000"/>
              </a:solidFill>
              <a:latin typeface="Calibri" pitchFamily="34" charset="0"/>
            </a:endParaRPr>
          </a:p>
          <a:p>
            <a:pPr algn="ctr" eaLnBrk="1" hangingPunct="1"/>
            <a:r>
              <a:rPr lang="en-US" sz="2400">
                <a:solidFill>
                  <a:srgbClr val="000000"/>
                </a:solidFill>
                <a:latin typeface="Calibri" pitchFamily="34" charset="0"/>
              </a:rPr>
              <a:t>Number of miles impacted</a:t>
            </a:r>
          </a:p>
          <a:p>
            <a:pPr algn="ctr" eaLnBrk="1" hangingPunct="1"/>
            <a:r>
              <a:rPr lang="en-US" sz="2400">
                <a:solidFill>
                  <a:srgbClr val="000000"/>
                </a:solidFill>
                <a:latin typeface="Calibri" pitchFamily="34" charset="0"/>
              </a:rPr>
              <a:t>(% total road miles)</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5251450" y="152400"/>
            <a:ext cx="3692525" cy="990600"/>
          </a:xfrm>
        </p:spPr>
        <p:txBody>
          <a:bodyPr/>
          <a:lstStyle/>
          <a:p>
            <a:r>
              <a:rPr lang="en-US" smtClean="0"/>
              <a:t>Bridges – 3 ft</a:t>
            </a:r>
          </a:p>
        </p:txBody>
      </p:sp>
      <p:pic>
        <p:nvPicPr>
          <p:cNvPr id="25603" name="Picture 4" descr="FTL_CBD_Bridges_3F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299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Box 5"/>
          <p:cNvSpPr txBox="1">
            <a:spLocks noChangeArrowheads="1"/>
          </p:cNvSpPr>
          <p:nvPr/>
        </p:nvSpPr>
        <p:spPr bwMode="auto">
          <a:xfrm>
            <a:off x="5410200" y="1600200"/>
            <a:ext cx="35052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b="1">
                <a:solidFill>
                  <a:srgbClr val="000000"/>
                </a:solidFill>
                <a:latin typeface="Calibri" pitchFamily="34" charset="0"/>
              </a:rPr>
              <a:t>Major Impacts</a:t>
            </a:r>
          </a:p>
          <a:p>
            <a:pPr eaLnBrk="1" hangingPunct="1"/>
            <a:endParaRPr lang="en-US">
              <a:solidFill>
                <a:srgbClr val="000000"/>
              </a:solidFill>
              <a:latin typeface="Calibri" pitchFamily="34" charset="0"/>
            </a:endParaRPr>
          </a:p>
          <a:p>
            <a:pPr eaLnBrk="1" hangingPunct="1">
              <a:spcAft>
                <a:spcPts val="1800"/>
              </a:spcAft>
              <a:buFont typeface="Arial" charset="0"/>
              <a:buChar char="•"/>
            </a:pPr>
            <a:r>
              <a:rPr lang="en-US" sz="2400">
                <a:solidFill>
                  <a:srgbClr val="000000"/>
                </a:solidFill>
                <a:latin typeface="Calibri" pitchFamily="34" charset="0"/>
              </a:rPr>
              <a:t> Navigation under fixed bridges</a:t>
            </a:r>
          </a:p>
        </p:txBody>
      </p:sp>
      <p:pic>
        <p:nvPicPr>
          <p:cNvPr id="25605" name="Picture 7" descr="http://upload.wikimedia.org/wikipedia/en/4/44/FortLauderdaleSea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7888" y="3733800"/>
            <a:ext cx="2409825" cy="240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ight Arrow 7"/>
          <p:cNvSpPr/>
          <p:nvPr/>
        </p:nvSpPr>
        <p:spPr>
          <a:xfrm rot="9083028">
            <a:off x="422275" y="2536825"/>
            <a:ext cx="830263" cy="384175"/>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Tree>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endParaRPr lang="en-US" smtClean="0"/>
          </a:p>
        </p:txBody>
      </p:sp>
      <p:graphicFrame>
        <p:nvGraphicFramePr>
          <p:cNvPr id="4" name="Content Placeholder 3"/>
          <p:cNvGraphicFramePr>
            <a:graphicFrameLocks noGrp="1"/>
          </p:cNvGraphicFramePr>
          <p:nvPr>
            <p:ph idx="1"/>
          </p:nvPr>
        </p:nvGraphicFramePr>
        <p:xfrm>
          <a:off x="533400" y="381000"/>
          <a:ext cx="8166101" cy="2165457"/>
        </p:xfrm>
        <a:graphic>
          <a:graphicData uri="http://schemas.openxmlformats.org/drawingml/2006/table">
            <a:tbl>
              <a:tblPr>
                <a:tableStyleId>{5C22544A-7EE6-4342-B048-85BDC9FD1C3A}</a:tableStyleId>
              </a:tblPr>
              <a:tblGrid>
                <a:gridCol w="951760"/>
                <a:gridCol w="2360365"/>
                <a:gridCol w="2503129"/>
                <a:gridCol w="2350847"/>
              </a:tblGrid>
              <a:tr h="375175">
                <a:tc gridSpan="4">
                  <a:txBody>
                    <a:bodyPr/>
                    <a:lstStyle/>
                    <a:p>
                      <a:pPr algn="ctr" fontAlgn="b"/>
                      <a:r>
                        <a:rPr lang="en-US" sz="2400" u="none" strike="noStrike" dirty="0">
                          <a:effectLst/>
                        </a:rPr>
                        <a:t>Taxable Value of Property</a:t>
                      </a:r>
                      <a:endParaRPr lang="en-US" sz="2400" b="0" i="0" u="none" strike="noStrike" dirty="0">
                        <a:solidFill>
                          <a:srgbClr val="000000"/>
                        </a:solidFill>
                        <a:effectLst/>
                        <a:latin typeface="Calibri"/>
                      </a:endParaRPr>
                    </a:p>
                  </a:txBody>
                  <a:tcPr marL="9525" marR="9525" marT="9522" marB="0" anchor="b"/>
                </a:tc>
                <a:tc hMerge="1">
                  <a:txBody>
                    <a:bodyPr/>
                    <a:lstStyle/>
                    <a:p>
                      <a:endParaRPr lang="en-US"/>
                    </a:p>
                  </a:txBody>
                  <a:tcPr/>
                </a:tc>
                <a:tc hMerge="1">
                  <a:txBody>
                    <a:bodyPr/>
                    <a:lstStyle/>
                    <a:p>
                      <a:endParaRPr lang="en-US"/>
                    </a:p>
                  </a:txBody>
                  <a:tcPr/>
                </a:tc>
                <a:tc hMerge="1">
                  <a:txBody>
                    <a:bodyPr/>
                    <a:lstStyle/>
                    <a:p>
                      <a:endParaRPr lang="en-US"/>
                    </a:p>
                  </a:txBody>
                  <a:tcPr/>
                </a:tc>
              </a:tr>
              <a:tr h="295188">
                <a:tc>
                  <a:txBody>
                    <a:bodyPr/>
                    <a:lstStyle/>
                    <a:p>
                      <a:pPr algn="l" fontAlgn="b"/>
                      <a:r>
                        <a:rPr lang="en-US" sz="1800" u="none" strike="noStrike">
                          <a:effectLst/>
                        </a:rPr>
                        <a:t> </a:t>
                      </a:r>
                      <a:endParaRPr lang="en-US" sz="1800" b="0" i="0" u="none" strike="noStrike">
                        <a:solidFill>
                          <a:srgbClr val="000000"/>
                        </a:solidFill>
                        <a:effectLst/>
                        <a:latin typeface="Calibri"/>
                      </a:endParaRPr>
                    </a:p>
                  </a:txBody>
                  <a:tcPr marL="9525" marR="9525" marT="9522" marB="0" anchor="b"/>
                </a:tc>
                <a:tc>
                  <a:txBody>
                    <a:bodyPr/>
                    <a:lstStyle/>
                    <a:p>
                      <a:pPr algn="ctr" fontAlgn="b"/>
                      <a:r>
                        <a:rPr lang="en-US" sz="1800" u="none" strike="noStrike">
                          <a:effectLst/>
                        </a:rPr>
                        <a:t>Monroe</a:t>
                      </a:r>
                      <a:endParaRPr lang="en-US" sz="1800" b="0" i="0" u="none" strike="noStrike">
                        <a:solidFill>
                          <a:srgbClr val="000000"/>
                        </a:solidFill>
                        <a:effectLst/>
                        <a:latin typeface="Calibri"/>
                      </a:endParaRPr>
                    </a:p>
                  </a:txBody>
                  <a:tcPr marL="9525" marR="9525" marT="9522" marB="0" anchor="b"/>
                </a:tc>
                <a:tc>
                  <a:txBody>
                    <a:bodyPr/>
                    <a:lstStyle/>
                    <a:p>
                      <a:pPr algn="ctr" fontAlgn="b"/>
                      <a:r>
                        <a:rPr lang="en-US" sz="1800" u="none" strike="noStrike">
                          <a:effectLst/>
                        </a:rPr>
                        <a:t>Broward</a:t>
                      </a:r>
                      <a:endParaRPr lang="en-US" sz="1800" b="0" i="0" u="none" strike="noStrike">
                        <a:solidFill>
                          <a:srgbClr val="000000"/>
                        </a:solidFill>
                        <a:effectLst/>
                        <a:latin typeface="Calibri"/>
                      </a:endParaRPr>
                    </a:p>
                  </a:txBody>
                  <a:tcPr marL="9525" marR="9525" marT="9522" marB="0" anchor="b"/>
                </a:tc>
                <a:tc>
                  <a:txBody>
                    <a:bodyPr/>
                    <a:lstStyle/>
                    <a:p>
                      <a:pPr algn="ctr" fontAlgn="b"/>
                      <a:r>
                        <a:rPr lang="en-US" sz="1800" u="none" strike="noStrike">
                          <a:effectLst/>
                        </a:rPr>
                        <a:t>Palm Beach</a:t>
                      </a:r>
                      <a:endParaRPr lang="en-US" sz="1800" b="0" i="0" u="none" strike="noStrike">
                        <a:solidFill>
                          <a:srgbClr val="000000"/>
                        </a:solidFill>
                        <a:effectLst/>
                        <a:latin typeface="Calibri"/>
                      </a:endParaRPr>
                    </a:p>
                  </a:txBody>
                  <a:tcPr marL="9525" marR="9525" marT="9522" marB="0" anchor="b"/>
                </a:tc>
              </a:tr>
              <a:tr h="361844">
                <a:tc>
                  <a:txBody>
                    <a:bodyPr/>
                    <a:lstStyle/>
                    <a:p>
                      <a:pPr algn="l" fontAlgn="b"/>
                      <a:r>
                        <a:rPr lang="en-US" sz="1800" u="none" strike="noStrike">
                          <a:effectLst/>
                        </a:rPr>
                        <a:t>1 foot</a:t>
                      </a:r>
                      <a:endParaRPr lang="en-US" sz="1800" b="0" i="0" u="none" strike="noStrike">
                        <a:solidFill>
                          <a:srgbClr val="000000"/>
                        </a:solidFill>
                        <a:effectLst/>
                        <a:latin typeface="Calibri"/>
                      </a:endParaRPr>
                    </a:p>
                  </a:txBody>
                  <a:tcPr marL="9525" marR="9525" marT="9522" marB="0" anchor="b"/>
                </a:tc>
                <a:tc>
                  <a:txBody>
                    <a:bodyPr/>
                    <a:lstStyle/>
                    <a:p>
                      <a:pPr algn="l" fontAlgn="b"/>
                      <a:r>
                        <a:rPr lang="en-US" sz="1800" u="none" strike="noStrike">
                          <a:effectLst/>
                        </a:rPr>
                        <a:t> $          2,763,294,786.00 </a:t>
                      </a:r>
                      <a:endParaRPr lang="en-US" sz="1800" b="0" i="0" u="none" strike="noStrike">
                        <a:solidFill>
                          <a:srgbClr val="000000"/>
                        </a:solidFill>
                        <a:effectLst/>
                        <a:latin typeface="Calibri"/>
                      </a:endParaRPr>
                    </a:p>
                  </a:txBody>
                  <a:tcPr marL="9525" marR="9525" marT="9522" marB="0" anchor="b"/>
                </a:tc>
                <a:tc>
                  <a:txBody>
                    <a:bodyPr/>
                    <a:lstStyle/>
                    <a:p>
                      <a:pPr algn="l" fontAlgn="b"/>
                      <a:r>
                        <a:rPr lang="en-US" sz="1800" u="none" strike="noStrike">
                          <a:effectLst/>
                        </a:rPr>
                        <a:t> $                403,069,831.00 </a:t>
                      </a:r>
                      <a:endParaRPr lang="en-US" sz="1800" b="0" i="0" u="none" strike="noStrike">
                        <a:solidFill>
                          <a:srgbClr val="000000"/>
                        </a:solidFill>
                        <a:effectLst/>
                        <a:latin typeface="Calibri"/>
                      </a:endParaRPr>
                    </a:p>
                  </a:txBody>
                  <a:tcPr marL="9525" marR="9525" marT="9522" marB="0" anchor="b"/>
                </a:tc>
                <a:tc>
                  <a:txBody>
                    <a:bodyPr/>
                    <a:lstStyle/>
                    <a:p>
                      <a:pPr algn="l" fontAlgn="b"/>
                      <a:r>
                        <a:rPr lang="en-US" sz="1800" u="none" strike="noStrike">
                          <a:effectLst/>
                        </a:rPr>
                        <a:t> $             396,618,089.00 </a:t>
                      </a:r>
                      <a:endParaRPr lang="en-US" sz="1800" b="0" i="0" u="none" strike="noStrike">
                        <a:solidFill>
                          <a:srgbClr val="000000"/>
                        </a:solidFill>
                        <a:effectLst/>
                        <a:latin typeface="Calibri"/>
                      </a:endParaRPr>
                    </a:p>
                  </a:txBody>
                  <a:tcPr marL="9525" marR="9525" marT="9522" marB="0" anchor="b"/>
                </a:tc>
              </a:tr>
              <a:tr h="352322">
                <a:tc>
                  <a:txBody>
                    <a:bodyPr/>
                    <a:lstStyle/>
                    <a:p>
                      <a:pPr algn="l" fontAlgn="b"/>
                      <a:r>
                        <a:rPr lang="en-US" sz="1800" u="none" strike="noStrike">
                          <a:effectLst/>
                        </a:rPr>
                        <a:t>2 foot</a:t>
                      </a:r>
                      <a:endParaRPr lang="en-US" sz="1800" b="0" i="0" u="none" strike="noStrike">
                        <a:solidFill>
                          <a:srgbClr val="000000"/>
                        </a:solidFill>
                        <a:effectLst/>
                        <a:latin typeface="Calibri"/>
                      </a:endParaRPr>
                    </a:p>
                  </a:txBody>
                  <a:tcPr marL="9525" marR="9525" marT="9522" marB="0" anchor="b"/>
                </a:tc>
                <a:tc>
                  <a:txBody>
                    <a:bodyPr/>
                    <a:lstStyle/>
                    <a:p>
                      <a:pPr algn="l" fontAlgn="b"/>
                      <a:r>
                        <a:rPr lang="en-US" sz="1800" u="none" strike="noStrike">
                          <a:effectLst/>
                        </a:rPr>
                        <a:t> $          8,388,138,219.00 </a:t>
                      </a:r>
                      <a:endParaRPr lang="en-US" sz="1800" b="0" i="0" u="none" strike="noStrike">
                        <a:solidFill>
                          <a:srgbClr val="000000"/>
                        </a:solidFill>
                        <a:effectLst/>
                        <a:latin typeface="Calibri"/>
                      </a:endParaRPr>
                    </a:p>
                  </a:txBody>
                  <a:tcPr marL="9525" marR="9525" marT="9522" marB="0" anchor="b"/>
                </a:tc>
                <a:tc>
                  <a:txBody>
                    <a:bodyPr/>
                    <a:lstStyle/>
                    <a:p>
                      <a:pPr algn="l" fontAlgn="b"/>
                      <a:r>
                        <a:rPr lang="en-US" sz="1800" u="none" strike="noStrike">
                          <a:effectLst/>
                        </a:rPr>
                        <a:t> $             1,751,104,870.00 </a:t>
                      </a:r>
                      <a:endParaRPr lang="en-US" sz="1800" b="0" i="0" u="none" strike="noStrike">
                        <a:solidFill>
                          <a:srgbClr val="000000"/>
                        </a:solidFill>
                        <a:effectLst/>
                        <a:latin typeface="Calibri"/>
                      </a:endParaRPr>
                    </a:p>
                  </a:txBody>
                  <a:tcPr marL="9525" marR="9525" marT="9522" marB="0" anchor="b"/>
                </a:tc>
                <a:tc>
                  <a:txBody>
                    <a:bodyPr/>
                    <a:lstStyle/>
                    <a:p>
                      <a:pPr algn="l" fontAlgn="b"/>
                      <a:r>
                        <a:rPr lang="en-US" sz="1800" u="none" strike="noStrike">
                          <a:effectLst/>
                        </a:rPr>
                        <a:t> $          1,251,877,561.00 </a:t>
                      </a:r>
                      <a:endParaRPr lang="en-US" sz="1800" b="0" i="0" u="none" strike="noStrike">
                        <a:solidFill>
                          <a:srgbClr val="000000"/>
                        </a:solidFill>
                        <a:effectLst/>
                        <a:latin typeface="Calibri"/>
                      </a:endParaRPr>
                    </a:p>
                  </a:txBody>
                  <a:tcPr marL="9525" marR="9525" marT="9522" marB="0" anchor="b"/>
                </a:tc>
              </a:tr>
              <a:tr h="380888">
                <a:tc>
                  <a:txBody>
                    <a:bodyPr/>
                    <a:lstStyle/>
                    <a:p>
                      <a:pPr algn="l" fontAlgn="b"/>
                      <a:r>
                        <a:rPr lang="en-US" sz="1800" u="none" strike="noStrike">
                          <a:effectLst/>
                        </a:rPr>
                        <a:t>3 foot</a:t>
                      </a:r>
                      <a:endParaRPr lang="en-US" sz="1800" b="0" i="0" u="none" strike="noStrike">
                        <a:solidFill>
                          <a:srgbClr val="000000"/>
                        </a:solidFill>
                        <a:effectLst/>
                        <a:latin typeface="Calibri"/>
                      </a:endParaRPr>
                    </a:p>
                  </a:txBody>
                  <a:tcPr marL="9525" marR="9525" marT="9522" marB="0" anchor="b"/>
                </a:tc>
                <a:tc>
                  <a:txBody>
                    <a:bodyPr/>
                    <a:lstStyle/>
                    <a:p>
                      <a:pPr algn="l" fontAlgn="b"/>
                      <a:r>
                        <a:rPr lang="en-US" sz="1800" u="none" strike="noStrike">
                          <a:effectLst/>
                        </a:rPr>
                        <a:t> $       15,087,755,147.00 </a:t>
                      </a:r>
                      <a:endParaRPr lang="en-US" sz="1800" b="0" i="0" u="none" strike="noStrike">
                        <a:solidFill>
                          <a:srgbClr val="000000"/>
                        </a:solidFill>
                        <a:effectLst/>
                        <a:latin typeface="Calibri"/>
                      </a:endParaRPr>
                    </a:p>
                  </a:txBody>
                  <a:tcPr marL="9525" marR="9525" marT="9522" marB="0" anchor="b"/>
                </a:tc>
                <a:tc>
                  <a:txBody>
                    <a:bodyPr/>
                    <a:lstStyle/>
                    <a:p>
                      <a:pPr algn="l" fontAlgn="b"/>
                      <a:r>
                        <a:rPr lang="en-US" sz="1800" u="none" strike="noStrike">
                          <a:effectLst/>
                        </a:rPr>
                        <a:t> $             6,900,509,868.00 </a:t>
                      </a:r>
                      <a:endParaRPr lang="en-US" sz="1800" b="0" i="0" u="none" strike="noStrike">
                        <a:solidFill>
                          <a:srgbClr val="000000"/>
                        </a:solidFill>
                        <a:effectLst/>
                        <a:latin typeface="Calibri"/>
                      </a:endParaRPr>
                    </a:p>
                  </a:txBody>
                  <a:tcPr marL="9525" marR="9525" marT="9522" marB="0" anchor="b"/>
                </a:tc>
                <a:tc>
                  <a:txBody>
                    <a:bodyPr/>
                    <a:lstStyle/>
                    <a:p>
                      <a:pPr algn="l" fontAlgn="b"/>
                      <a:r>
                        <a:rPr lang="en-US" sz="1800" u="none" strike="noStrike">
                          <a:effectLst/>
                        </a:rPr>
                        <a:t> $          3,559,471,158.00 </a:t>
                      </a:r>
                      <a:endParaRPr lang="en-US" sz="1800" b="0" i="0" u="none" strike="noStrike">
                        <a:solidFill>
                          <a:srgbClr val="000000"/>
                        </a:solidFill>
                        <a:effectLst/>
                        <a:latin typeface="Calibri"/>
                      </a:endParaRPr>
                    </a:p>
                  </a:txBody>
                  <a:tcPr marL="9525" marR="9525" marT="9522" marB="0" anchor="b"/>
                </a:tc>
              </a:tr>
              <a:tr h="399933">
                <a:tc>
                  <a:txBody>
                    <a:bodyPr/>
                    <a:lstStyle/>
                    <a:p>
                      <a:pPr algn="l" fontAlgn="b"/>
                      <a:r>
                        <a:rPr lang="en-US" sz="1800" u="none" strike="noStrike">
                          <a:effectLst/>
                        </a:rPr>
                        <a:t>Total</a:t>
                      </a:r>
                      <a:endParaRPr lang="en-US" sz="1800" b="1" i="0" u="none" strike="noStrike">
                        <a:solidFill>
                          <a:srgbClr val="000000"/>
                        </a:solidFill>
                        <a:effectLst/>
                        <a:latin typeface="Calibri"/>
                      </a:endParaRPr>
                    </a:p>
                  </a:txBody>
                  <a:tcPr marL="9525" marR="9525" marT="9522" marB="0" anchor="b"/>
                </a:tc>
                <a:tc>
                  <a:txBody>
                    <a:bodyPr/>
                    <a:lstStyle/>
                    <a:p>
                      <a:pPr algn="l" fontAlgn="b"/>
                      <a:r>
                        <a:rPr lang="en-US" sz="1800" u="none" strike="noStrike">
                          <a:effectLst/>
                        </a:rPr>
                        <a:t> $       26,239,188,152.00 </a:t>
                      </a:r>
                      <a:endParaRPr lang="en-US" sz="1800" b="1" i="0" u="none" strike="noStrike">
                        <a:solidFill>
                          <a:srgbClr val="000000"/>
                        </a:solidFill>
                        <a:effectLst/>
                        <a:latin typeface="Calibri"/>
                      </a:endParaRPr>
                    </a:p>
                  </a:txBody>
                  <a:tcPr marL="9525" marR="9525" marT="9522" marB="0" anchor="b"/>
                </a:tc>
                <a:tc>
                  <a:txBody>
                    <a:bodyPr/>
                    <a:lstStyle/>
                    <a:p>
                      <a:pPr algn="l" fontAlgn="b"/>
                      <a:r>
                        <a:rPr lang="en-US" sz="1800" u="none" strike="noStrike" dirty="0">
                          <a:effectLst/>
                        </a:rPr>
                        <a:t> $             9,054,684,569.00 </a:t>
                      </a:r>
                      <a:endParaRPr lang="en-US" sz="1800" b="1" i="0" u="none" strike="noStrike" dirty="0">
                        <a:solidFill>
                          <a:srgbClr val="000000"/>
                        </a:solidFill>
                        <a:effectLst/>
                        <a:latin typeface="Calibri"/>
                      </a:endParaRPr>
                    </a:p>
                  </a:txBody>
                  <a:tcPr marL="9525" marR="9525" marT="9522" marB="0" anchor="b"/>
                </a:tc>
                <a:tc>
                  <a:txBody>
                    <a:bodyPr/>
                    <a:lstStyle/>
                    <a:p>
                      <a:pPr algn="l" fontAlgn="b"/>
                      <a:r>
                        <a:rPr lang="en-US" sz="1800" u="none" strike="noStrike" dirty="0">
                          <a:effectLst/>
                        </a:rPr>
                        <a:t> $          5,207,966,808.00 </a:t>
                      </a:r>
                      <a:endParaRPr lang="en-US" sz="1800" b="1" i="0" u="none" strike="noStrike" dirty="0">
                        <a:solidFill>
                          <a:srgbClr val="000000"/>
                        </a:solidFill>
                        <a:effectLst/>
                        <a:latin typeface="Calibri"/>
                      </a:endParaRPr>
                    </a:p>
                  </a:txBody>
                  <a:tcPr marL="9525" marR="9525" marT="9522" marB="0" anchor="b"/>
                </a:tc>
              </a:tr>
            </a:tbl>
          </a:graphicData>
        </a:graphic>
      </p:graphicFrame>
      <p:pic>
        <p:nvPicPr>
          <p:cNvPr id="7" name="Picture 6" descr="water blocking business entrance"/>
          <p:cNvPicPr>
            <a:picLocks noChangeAspect="1"/>
          </p:cNvPicPr>
          <p:nvPr/>
        </p:nvPicPr>
        <p:blipFill>
          <a:blip r:embed="rId2" cstate="email"/>
          <a:stretch>
            <a:fillRect/>
          </a:stretch>
        </p:blipFill>
        <p:spPr>
          <a:xfrm>
            <a:off x="533400" y="3505200"/>
            <a:ext cx="4186412" cy="2781638"/>
          </a:xfrm>
          <a:prstGeom prst="rect">
            <a:avLst/>
          </a:prstGeom>
          <a:ln w="19050" cap="sq" cmpd="sng">
            <a:solidFill>
              <a:srgbClr val="000000"/>
            </a:solidFill>
            <a:prstDash val="solid"/>
            <a:miter lim="800000"/>
          </a:ln>
          <a:effectLst>
            <a:innerShdw blurRad="76200">
              <a:srgbClr val="000000"/>
            </a:innerShdw>
          </a:effectLst>
        </p:spPr>
      </p:pic>
      <p:pic>
        <p:nvPicPr>
          <p:cNvPr id="5" name="Picture 4"/>
          <p:cNvPicPr>
            <a:picLocks noChangeAspect="1"/>
          </p:cNvPicPr>
          <p:nvPr/>
        </p:nvPicPr>
        <p:blipFill>
          <a:blip r:embed="rId3"/>
          <a:stretch>
            <a:fillRect/>
          </a:stretch>
        </p:blipFill>
        <p:spPr>
          <a:xfrm>
            <a:off x="5191125" y="3441700"/>
            <a:ext cx="3657600" cy="2844800"/>
          </a:xfrm>
          <a:prstGeom prst="rect">
            <a:avLst/>
          </a:prstGeom>
          <a:ln w="19050">
            <a:solidFill>
              <a:schemeClr val="tx1"/>
            </a:solid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b="1" smtClean="0">
                <a:solidFill>
                  <a:srgbClr val="006600"/>
                </a:solidFill>
              </a:rPr>
              <a:t>Pre-High Tide Event</a:t>
            </a:r>
            <a:br>
              <a:rPr lang="en-US" b="1" smtClean="0">
                <a:solidFill>
                  <a:srgbClr val="006600"/>
                </a:solidFill>
              </a:rPr>
            </a:br>
            <a:endParaRPr lang="en-US" b="1" smtClean="0">
              <a:solidFill>
                <a:srgbClr val="006600"/>
              </a:solidFill>
            </a:endParaRPr>
          </a:p>
        </p:txBody>
      </p:sp>
      <p:pic>
        <p:nvPicPr>
          <p:cNvPr id="4" name="Picture 3" descr="Home on Solar Plaza without flooding"/>
          <p:cNvPicPr>
            <a:picLocks noChangeAspect="1"/>
          </p:cNvPicPr>
          <p:nvPr/>
        </p:nvPicPr>
        <p:blipFill>
          <a:blip r:embed="rId3" cstate="email">
            <a:lum contrast="10000"/>
          </a:blip>
          <a:stretch>
            <a:fillRect/>
          </a:stretch>
        </p:blipFill>
        <p:spPr>
          <a:xfrm>
            <a:off x="533400" y="951323"/>
            <a:ext cx="7950793" cy="5282860"/>
          </a:xfrm>
          <a:prstGeom prst="rect">
            <a:avLst/>
          </a:prstGeom>
          <a:ln w="31750" cap="sq" cmpd="sng">
            <a:solidFill>
              <a:srgbClr val="000000"/>
            </a:solidFill>
            <a:prstDash val="solid"/>
            <a:miter lim="800000"/>
          </a:ln>
          <a:effectLst>
            <a:innerShdw blurRad="76200">
              <a:srgbClr val="000000"/>
            </a:innerShdw>
          </a:effectLst>
        </p:spPr>
      </p:pic>
    </p:spTree>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looded property with man swimming in floodwaters "/>
          <p:cNvPicPr>
            <a:picLocks noChangeAspect="1"/>
          </p:cNvPicPr>
          <p:nvPr/>
        </p:nvPicPr>
        <p:blipFill>
          <a:blip r:embed="rId3" cstate="email">
            <a:lum contrast="10000"/>
          </a:blip>
          <a:stretch>
            <a:fillRect/>
          </a:stretch>
        </p:blipFill>
        <p:spPr>
          <a:xfrm>
            <a:off x="519639" y="921841"/>
            <a:ext cx="8245926" cy="5478959"/>
          </a:xfrm>
          <a:prstGeom prst="rect">
            <a:avLst/>
          </a:prstGeom>
          <a:ln w="31750" cap="sq" cmpd="sng">
            <a:solidFill>
              <a:srgbClr val="000000"/>
            </a:solidFill>
            <a:prstDash val="solid"/>
            <a:miter lim="800000"/>
          </a:ln>
          <a:effectLst>
            <a:innerShdw blurRad="76200">
              <a:srgbClr val="000000"/>
            </a:innerShdw>
          </a:effectLst>
        </p:spPr>
      </p:pic>
      <p:sp>
        <p:nvSpPr>
          <p:cNvPr id="24579" name="Rectangle 3"/>
          <p:cNvSpPr>
            <a:spLocks noChangeArrowheads="1"/>
          </p:cNvSpPr>
          <p:nvPr/>
        </p:nvSpPr>
        <p:spPr bwMode="auto">
          <a:xfrm>
            <a:off x="2641600" y="152400"/>
            <a:ext cx="3810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Arial" pitchFamily="34" charset="0"/>
              <a:buNone/>
              <a:defRPr/>
            </a:pPr>
            <a:r>
              <a:rPr lang="en-US" sz="4400" b="1" dirty="0">
                <a:solidFill>
                  <a:srgbClr val="006600"/>
                </a:solidFill>
                <a:latin typeface="+mn-lt"/>
              </a:rPr>
              <a:t>High Tide Event</a:t>
            </a:r>
          </a:p>
        </p:txBody>
      </p:sp>
    </p:spTree>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457200" y="-6350"/>
            <a:ext cx="8229600" cy="1143000"/>
          </a:xfrm>
        </p:spPr>
        <p:txBody>
          <a:bodyPr/>
          <a:lstStyle/>
          <a:p>
            <a:r>
              <a:rPr lang="en-US" b="1" smtClean="0">
                <a:solidFill>
                  <a:srgbClr val="006600"/>
                </a:solidFill>
              </a:rPr>
              <a:t>New Construction</a:t>
            </a:r>
            <a:endParaRPr lang="en-US" smtClean="0">
              <a:solidFill>
                <a:srgbClr val="006600"/>
              </a:solidFill>
            </a:endParaRPr>
          </a:p>
        </p:txBody>
      </p:sp>
      <p:pic>
        <p:nvPicPr>
          <p:cNvPr id="4" name="Picture 3" descr="Picture5.jpg"/>
          <p:cNvPicPr>
            <a:picLocks noChangeAspect="1"/>
          </p:cNvPicPr>
          <p:nvPr/>
        </p:nvPicPr>
        <p:blipFill>
          <a:blip r:embed="rId3" cstate="screen"/>
          <a:stretch>
            <a:fillRect/>
          </a:stretch>
        </p:blipFill>
        <p:spPr>
          <a:xfrm>
            <a:off x="304800" y="990600"/>
            <a:ext cx="8343900" cy="5562600"/>
          </a:xfrm>
          <a:prstGeom prst="rect">
            <a:avLst/>
          </a:prstGeom>
          <a:ln w="31750" cap="sq" cmpd="sng">
            <a:solidFill>
              <a:srgbClr val="000000"/>
            </a:solidFill>
            <a:prstDash val="solid"/>
            <a:miter lim="800000"/>
          </a:ln>
          <a:effectLst>
            <a:innerShdw blurRad="76200">
              <a:srgbClr val="000000"/>
            </a:innerShdw>
          </a:effectLst>
        </p:spPr>
      </p:pic>
    </p:spTree>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ide angle image of solar isle property and street flooding"/>
          <p:cNvPicPr>
            <a:picLocks noChangeAspect="1"/>
          </p:cNvPicPr>
          <p:nvPr/>
        </p:nvPicPr>
        <p:blipFill>
          <a:blip r:embed="rId3" cstate="email">
            <a:lum contrast="1000"/>
          </a:blip>
          <a:stretch>
            <a:fillRect/>
          </a:stretch>
        </p:blipFill>
        <p:spPr>
          <a:xfrm>
            <a:off x="533400" y="1828800"/>
            <a:ext cx="8077200" cy="3276600"/>
          </a:xfrm>
          <a:prstGeom prst="rect">
            <a:avLst/>
          </a:prstGeom>
          <a:ln w="31750" cap="sq" cmpd="sng">
            <a:solidFill>
              <a:srgbClr val="000000"/>
            </a:solidFill>
            <a:prstDash val="solid"/>
            <a:miter lim="800000"/>
          </a:ln>
          <a:effectLst>
            <a:innerShdw blurRad="76200">
              <a:srgbClr val="000000"/>
            </a:innerShdw>
          </a:effectLst>
        </p:spPr>
      </p:pic>
      <p:sp>
        <p:nvSpPr>
          <p:cNvPr id="3" name="Rectangle 3"/>
          <p:cNvSpPr>
            <a:spLocks noChangeArrowheads="1"/>
          </p:cNvSpPr>
          <p:nvPr/>
        </p:nvSpPr>
        <p:spPr bwMode="auto">
          <a:xfrm>
            <a:off x="2514600" y="381000"/>
            <a:ext cx="3810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Arial" pitchFamily="34" charset="0"/>
              <a:buNone/>
              <a:defRPr/>
            </a:pPr>
            <a:r>
              <a:rPr lang="en-US" sz="4400" b="1" dirty="0">
                <a:solidFill>
                  <a:srgbClr val="006600"/>
                </a:solidFill>
                <a:latin typeface="+mn-lt"/>
              </a:rPr>
              <a:t>High Tide Event</a:t>
            </a:r>
          </a:p>
        </p:txBody>
      </p:sp>
    </p:spTree>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 015.jpg"/>
          <p:cNvPicPr>
            <a:picLocks noChangeAspect="1"/>
          </p:cNvPicPr>
          <p:nvPr/>
        </p:nvPicPr>
        <p:blipFill>
          <a:blip r:embed="rId2" cstate="print"/>
          <a:stretch>
            <a:fillRect/>
          </a:stretch>
        </p:blipFill>
        <p:spPr>
          <a:xfrm>
            <a:off x="685800" y="870246"/>
            <a:ext cx="8001000" cy="5682953"/>
          </a:xfrm>
          <a:prstGeom prst="rect">
            <a:avLst/>
          </a:prstGeom>
          <a:ln w="38100" cap="sq" cmpd="sng">
            <a:solidFill>
              <a:srgbClr val="000000"/>
            </a:solidFill>
            <a:prstDash val="solid"/>
            <a:miter lim="800000"/>
          </a:ln>
          <a:effectLst>
            <a:innerShdw blurRad="76200">
              <a:srgbClr val="000000"/>
            </a:innerShdw>
          </a:effectLst>
        </p:spPr>
      </p:pic>
      <p:sp>
        <p:nvSpPr>
          <p:cNvPr id="31747" name="Rectangle 2"/>
          <p:cNvSpPr>
            <a:spLocks noChangeArrowheads="1"/>
          </p:cNvSpPr>
          <p:nvPr/>
        </p:nvSpPr>
        <p:spPr bwMode="auto">
          <a:xfrm>
            <a:off x="2286000" y="138113"/>
            <a:ext cx="50466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000" b="1">
                <a:solidFill>
                  <a:srgbClr val="006600"/>
                </a:solidFill>
              </a:rPr>
              <a:t>Pre-High Tide Event</a:t>
            </a:r>
            <a:endParaRPr lang="en-US" sz="4000">
              <a:solidFill>
                <a:srgbClr val="006600"/>
              </a:solidFill>
            </a:endParaRPr>
          </a:p>
        </p:txBody>
      </p:sp>
    </p:spTree>
  </p:cSld>
  <p:clrMapOvr>
    <a:masterClrMapping/>
  </p:clrMapOvr>
  <p:transition spd="slow">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3"/>
          <p:cNvSpPr>
            <a:spLocks noGrp="1"/>
          </p:cNvSpPr>
          <p:nvPr>
            <p:ph type="title"/>
          </p:nvPr>
        </p:nvSpPr>
        <p:spPr>
          <a:xfrm>
            <a:off x="457200" y="-152400"/>
            <a:ext cx="8229600" cy="1143000"/>
          </a:xfrm>
        </p:spPr>
        <p:txBody>
          <a:bodyPr/>
          <a:lstStyle/>
          <a:p>
            <a:pPr eaLnBrk="1" hangingPunct="1"/>
            <a:r>
              <a:rPr lang="en-US" sz="4000" b="1" smtClean="0">
                <a:solidFill>
                  <a:srgbClr val="006600"/>
                </a:solidFill>
              </a:rPr>
              <a:t>Climate Change Impacts in SE FL</a:t>
            </a:r>
          </a:p>
        </p:txBody>
      </p:sp>
      <p:sp>
        <p:nvSpPr>
          <p:cNvPr id="108547" name="Content Placeholder 4"/>
          <p:cNvSpPr>
            <a:spLocks noGrp="1"/>
          </p:cNvSpPr>
          <p:nvPr>
            <p:ph sz="half" idx="4294967295"/>
          </p:nvPr>
        </p:nvSpPr>
        <p:spPr>
          <a:xfrm>
            <a:off x="0" y="1600200"/>
            <a:ext cx="6324600" cy="3886200"/>
          </a:xfrm>
        </p:spPr>
        <p:txBody>
          <a:bodyPr rtlCol="0">
            <a:normAutofit lnSpcReduction="10000"/>
          </a:bodyPr>
          <a:lstStyle/>
          <a:p>
            <a:pPr lvl="1" eaLnBrk="1" fontAlgn="auto" hangingPunct="1">
              <a:spcAft>
                <a:spcPts val="0"/>
              </a:spcAft>
              <a:buFont typeface="Arial" pitchFamily="34" charset="0"/>
              <a:buChar char="•"/>
              <a:defRPr/>
            </a:pPr>
            <a:r>
              <a:rPr lang="en-US" b="1" dirty="0" smtClean="0"/>
              <a:t>Increasing Temp (2 to 10°F) by 2100</a:t>
            </a:r>
          </a:p>
          <a:p>
            <a:pPr lvl="1" eaLnBrk="1" fontAlgn="auto" hangingPunct="1">
              <a:spcAft>
                <a:spcPts val="0"/>
              </a:spcAft>
              <a:buFont typeface="Arial" pitchFamily="34" charset="0"/>
              <a:buChar char="•"/>
              <a:defRPr/>
            </a:pPr>
            <a:r>
              <a:rPr lang="en-US" b="1" dirty="0" smtClean="0"/>
              <a:t>Increasing occurrence of extreme weather </a:t>
            </a:r>
          </a:p>
          <a:p>
            <a:pPr lvl="2" eaLnBrk="1" fontAlgn="auto" hangingPunct="1">
              <a:spcAft>
                <a:spcPts val="0"/>
              </a:spcAft>
              <a:buFont typeface="Arial" pitchFamily="34" charset="0"/>
              <a:buChar char="•"/>
              <a:defRPr/>
            </a:pPr>
            <a:r>
              <a:rPr lang="en-US" sz="2800" b="1" dirty="0" smtClean="0"/>
              <a:t> hotter summers</a:t>
            </a:r>
          </a:p>
          <a:p>
            <a:pPr lvl="2" eaLnBrk="1" fontAlgn="auto" hangingPunct="1">
              <a:spcAft>
                <a:spcPts val="0"/>
              </a:spcAft>
              <a:buFont typeface="Arial" pitchFamily="34" charset="0"/>
              <a:buChar char="•"/>
              <a:defRPr/>
            </a:pPr>
            <a:r>
              <a:rPr lang="en-US" sz="2800" b="1" dirty="0" smtClean="0"/>
              <a:t> drier droughts</a:t>
            </a:r>
          </a:p>
          <a:p>
            <a:pPr lvl="2" eaLnBrk="1" fontAlgn="auto" hangingPunct="1">
              <a:spcAft>
                <a:spcPts val="0"/>
              </a:spcAft>
              <a:buFont typeface="Arial" pitchFamily="34" charset="0"/>
              <a:buChar char="•"/>
              <a:defRPr/>
            </a:pPr>
            <a:r>
              <a:rPr lang="en-US" sz="2800" b="1" dirty="0" smtClean="0"/>
              <a:t> wetter rainy seasons</a:t>
            </a:r>
          </a:p>
          <a:p>
            <a:pPr lvl="2" eaLnBrk="1" fontAlgn="auto" hangingPunct="1">
              <a:spcAft>
                <a:spcPts val="0"/>
              </a:spcAft>
              <a:buFont typeface="Arial" pitchFamily="34" charset="0"/>
              <a:buChar char="•"/>
              <a:defRPr/>
            </a:pPr>
            <a:r>
              <a:rPr lang="en-US" sz="2800" b="1" dirty="0" smtClean="0"/>
              <a:t> cold snaps</a:t>
            </a:r>
          </a:p>
          <a:p>
            <a:pPr lvl="1" eaLnBrk="1" fontAlgn="auto" hangingPunct="1">
              <a:spcAft>
                <a:spcPts val="0"/>
              </a:spcAft>
              <a:buFont typeface="Arial" pitchFamily="34" charset="0"/>
              <a:buChar char="•"/>
              <a:defRPr/>
            </a:pPr>
            <a:r>
              <a:rPr lang="en-US" b="1" dirty="0" smtClean="0"/>
              <a:t>Sea level rise (2-5 feet) by 2100</a:t>
            </a:r>
          </a:p>
          <a:p>
            <a:pPr lvl="1" eaLnBrk="1" fontAlgn="auto" hangingPunct="1">
              <a:spcAft>
                <a:spcPts val="0"/>
              </a:spcAft>
              <a:buFont typeface="Arial" pitchFamily="34" charset="0"/>
              <a:buChar char="•"/>
              <a:defRPr/>
            </a:pPr>
            <a:endParaRPr lang="en-US" b="1" dirty="0" smtClean="0"/>
          </a:p>
          <a:p>
            <a:pPr marL="457200" lvl="1" indent="0" eaLnBrk="1" fontAlgn="auto" hangingPunct="1">
              <a:spcAft>
                <a:spcPts val="0"/>
              </a:spcAft>
              <a:buFont typeface="Arial" charset="0"/>
              <a:buNone/>
              <a:defRPr/>
            </a:pPr>
            <a:endParaRPr lang="en-US" b="1" dirty="0" smtClean="0"/>
          </a:p>
          <a:p>
            <a:pPr lvl="1" eaLnBrk="1" fontAlgn="auto" hangingPunct="1">
              <a:spcAft>
                <a:spcPts val="0"/>
              </a:spcAft>
              <a:buFont typeface="Arial" pitchFamily="34" charset="0"/>
              <a:buNone/>
              <a:defRPr/>
            </a:pPr>
            <a:endParaRPr lang="en-US" b="1" dirty="0" smtClean="0"/>
          </a:p>
        </p:txBody>
      </p:sp>
      <p:pic>
        <p:nvPicPr>
          <p:cNvPr id="14340" name="Picture 2" descr="heatwave.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1219200"/>
            <a:ext cx="2514600" cy="163195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341" name="Picture 10" descr="Sun sentinel 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41938" y="3048000"/>
            <a:ext cx="3733800" cy="1611313"/>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342" name="Picture 4" descr="091709 high tide at mola in las olas.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91200" y="4876800"/>
            <a:ext cx="3284538" cy="193357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9" name="Straight Connector 8"/>
          <p:cNvCxnSpPr/>
          <p:nvPr/>
        </p:nvCxnSpPr>
        <p:spPr>
          <a:xfrm>
            <a:off x="0" y="838200"/>
            <a:ext cx="914400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8" name="Rectangle 5"/>
          <p:cNvSpPr>
            <a:spLocks noChangeArrowheads="1"/>
          </p:cNvSpPr>
          <p:nvPr/>
        </p:nvSpPr>
        <p:spPr bwMode="auto">
          <a:xfrm>
            <a:off x="5783263" y="6596063"/>
            <a:ext cx="3208337" cy="261937"/>
          </a:xfrm>
          <a:prstGeom prst="rect">
            <a:avLst/>
          </a:prstGeom>
          <a:noFill/>
          <a:ln w="9525">
            <a:noFill/>
            <a:miter lim="800000"/>
            <a:headEnd/>
            <a:tailEnd/>
          </a:ln>
        </p:spPr>
        <p:txBody>
          <a:bodyPr wrap="none">
            <a:spAutoFit/>
          </a:bodyPr>
          <a:lstStyle/>
          <a:p>
            <a:pPr>
              <a:defRPr/>
            </a:pPr>
            <a:r>
              <a:rPr lang="en-US" sz="1100" dirty="0">
                <a:solidFill>
                  <a:schemeClr val="bg1">
                    <a:lumMod val="95000"/>
                  </a:schemeClr>
                </a:solidFill>
                <a:cs typeface="Arial" charset="0"/>
              </a:rPr>
              <a:t>Photo Credit:  Paul Krashefski (Broward County)</a:t>
            </a:r>
          </a:p>
        </p:txBody>
      </p:sp>
      <p:sp>
        <p:nvSpPr>
          <p:cNvPr id="10" name="Rectangle 5"/>
          <p:cNvSpPr>
            <a:spLocks noChangeArrowheads="1"/>
          </p:cNvSpPr>
          <p:nvPr/>
        </p:nvSpPr>
        <p:spPr bwMode="auto">
          <a:xfrm>
            <a:off x="5334000" y="3200400"/>
            <a:ext cx="1893888" cy="261938"/>
          </a:xfrm>
          <a:prstGeom prst="rect">
            <a:avLst/>
          </a:prstGeom>
          <a:noFill/>
          <a:ln w="9525">
            <a:noFill/>
            <a:miter lim="800000"/>
            <a:headEnd/>
            <a:tailEnd/>
          </a:ln>
        </p:spPr>
        <p:txBody>
          <a:bodyPr wrap="none">
            <a:spAutoFit/>
          </a:bodyPr>
          <a:lstStyle/>
          <a:p>
            <a:pPr>
              <a:defRPr/>
            </a:pPr>
            <a:r>
              <a:rPr lang="en-US" sz="1100" dirty="0">
                <a:solidFill>
                  <a:schemeClr val="bg1">
                    <a:lumMod val="95000"/>
                  </a:schemeClr>
                </a:solidFill>
                <a:cs typeface="Arial" charset="0"/>
              </a:rPr>
              <a:t>Photo Credit:  Sun-Sentinel</a:t>
            </a:r>
          </a:p>
        </p:txBody>
      </p:sp>
      <p:sp>
        <p:nvSpPr>
          <p:cNvPr id="14346" name="Rectangle 5"/>
          <p:cNvSpPr>
            <a:spLocks noChangeArrowheads="1"/>
          </p:cNvSpPr>
          <p:nvPr/>
        </p:nvSpPr>
        <p:spPr bwMode="auto">
          <a:xfrm>
            <a:off x="6553200" y="1524000"/>
            <a:ext cx="18938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a:cs typeface="Arial" charset="0"/>
              </a:rPr>
              <a:t>Photo Credit:  Sun-Sentinel</a:t>
            </a:r>
          </a:p>
        </p:txBody>
      </p:sp>
      <p:pic>
        <p:nvPicPr>
          <p:cNvPr id="14347" name="Picture 6" descr="Regional Climate Change Compact Logo"/>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200" y="152400"/>
            <a:ext cx="1058863"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ture 020.jpg"/>
          <p:cNvPicPr>
            <a:picLocks noChangeAspect="1"/>
          </p:cNvPicPr>
          <p:nvPr/>
        </p:nvPicPr>
        <p:blipFill>
          <a:blip r:embed="rId2" cstate="print">
            <a:lum bright="-8000" contrast="2000"/>
          </a:blip>
          <a:stretch>
            <a:fillRect/>
          </a:stretch>
        </p:blipFill>
        <p:spPr>
          <a:xfrm>
            <a:off x="533400" y="773373"/>
            <a:ext cx="8077200" cy="5703627"/>
          </a:xfrm>
          <a:prstGeom prst="rect">
            <a:avLst/>
          </a:prstGeom>
          <a:ln w="19050" cap="sq" cmpd="sng">
            <a:solidFill>
              <a:srgbClr val="000000"/>
            </a:solidFill>
            <a:prstDash val="solid"/>
            <a:miter lim="800000"/>
          </a:ln>
          <a:effectLst>
            <a:innerShdw blurRad="76200">
              <a:srgbClr val="000000"/>
            </a:innerShdw>
          </a:effectLst>
        </p:spPr>
      </p:pic>
      <p:sp>
        <p:nvSpPr>
          <p:cNvPr id="2" name="TextBox 1"/>
          <p:cNvSpPr txBox="1"/>
          <p:nvPr/>
        </p:nvSpPr>
        <p:spPr>
          <a:xfrm>
            <a:off x="2743200" y="0"/>
            <a:ext cx="3595688" cy="708025"/>
          </a:xfrm>
          <a:prstGeom prst="rect">
            <a:avLst/>
          </a:prstGeom>
          <a:noFill/>
        </p:spPr>
        <p:txBody>
          <a:bodyPr wrap="none">
            <a:spAutoFit/>
          </a:bodyPr>
          <a:lstStyle/>
          <a:p>
            <a:pPr>
              <a:defRPr/>
            </a:pPr>
            <a:r>
              <a:rPr lang="en-US" sz="4000" b="1" dirty="0">
                <a:solidFill>
                  <a:srgbClr val="006600"/>
                </a:solidFill>
                <a:latin typeface="+mj-lt"/>
              </a:rPr>
              <a:t>High Tide Event </a:t>
            </a:r>
            <a:endParaRPr lang="en-US" sz="4000" b="1" dirty="0">
              <a:solidFill>
                <a:srgbClr val="006600"/>
              </a:solidFill>
              <a:latin typeface="+mj-lt"/>
            </a:endParaRPr>
          </a:p>
        </p:txBody>
      </p:sp>
    </p:spTree>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341313"/>
            <a:ext cx="7658100" cy="762000"/>
          </a:xfrm>
        </p:spPr>
        <p:txBody>
          <a:bodyPr rtlCol="0">
            <a:normAutofit fontScale="90000"/>
          </a:bodyPr>
          <a:lstStyle/>
          <a:p>
            <a:pPr eaLnBrk="1" fontAlgn="auto" hangingPunct="1">
              <a:spcAft>
                <a:spcPts val="0"/>
              </a:spcAft>
              <a:defRPr/>
            </a:pPr>
            <a:r>
              <a:rPr lang="en-US" sz="4000" b="1" dirty="0" smtClean="0">
                <a:solidFill>
                  <a:srgbClr val="006600"/>
                </a:solidFill>
              </a:rPr>
              <a:t>Regional GHG Baseline    </a:t>
            </a:r>
            <a:r>
              <a:rPr lang="en-US" dirty="0" smtClean="0"/>
              <a:t/>
            </a:r>
            <a:br>
              <a:rPr lang="en-US" dirty="0" smtClean="0"/>
            </a:br>
            <a:endParaRPr lang="en-US" dirty="0"/>
          </a:p>
        </p:txBody>
      </p:sp>
      <p:pic>
        <p:nvPicPr>
          <p:cNvPr id="3379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838200" y="3709988"/>
            <a:ext cx="4210050" cy="29956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6" name="Chart 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990600"/>
            <a:ext cx="4191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a:off x="0" y="838200"/>
            <a:ext cx="914400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33798" name="Picture 6" descr="Regional Climate Change Compact Logo"/>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152400"/>
            <a:ext cx="1058863"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2600" y="1539875"/>
            <a:ext cx="3422650" cy="437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1030288" y="-134938"/>
            <a:ext cx="7772400" cy="1143001"/>
          </a:xfrm>
        </p:spPr>
        <p:txBody>
          <a:bodyPr/>
          <a:lstStyle/>
          <a:p>
            <a:r>
              <a:rPr lang="en-US" sz="3600" b="1" smtClean="0">
                <a:solidFill>
                  <a:srgbClr val="006600"/>
                </a:solidFill>
              </a:rPr>
              <a:t>Regional Action Plan Planning Process</a:t>
            </a:r>
          </a:p>
        </p:txBody>
      </p:sp>
      <p:sp>
        <p:nvSpPr>
          <p:cNvPr id="34819" name="Content Placeholder 2"/>
          <p:cNvSpPr>
            <a:spLocks noGrp="1"/>
          </p:cNvSpPr>
          <p:nvPr>
            <p:ph idx="1"/>
          </p:nvPr>
        </p:nvSpPr>
        <p:spPr>
          <a:xfrm>
            <a:off x="152400" y="1408113"/>
            <a:ext cx="4953000" cy="4114800"/>
          </a:xfrm>
        </p:spPr>
        <p:txBody>
          <a:bodyPr/>
          <a:lstStyle/>
          <a:p>
            <a:pPr eaLnBrk="1" hangingPunct="1"/>
            <a:r>
              <a:rPr lang="en-US" sz="2800" smtClean="0"/>
              <a:t>Work Groups:</a:t>
            </a:r>
          </a:p>
          <a:p>
            <a:pPr lvl="1"/>
            <a:r>
              <a:rPr lang="en-US" smtClean="0"/>
              <a:t>Built Environment</a:t>
            </a:r>
          </a:p>
          <a:p>
            <a:pPr lvl="1"/>
            <a:r>
              <a:rPr lang="en-US" smtClean="0"/>
              <a:t>Transportation </a:t>
            </a:r>
          </a:p>
          <a:p>
            <a:pPr lvl="1"/>
            <a:r>
              <a:rPr lang="en-US" smtClean="0"/>
              <a:t>Land and Natural Systems</a:t>
            </a:r>
          </a:p>
          <a:p>
            <a:endParaRPr lang="en-US" sz="2800" smtClean="0"/>
          </a:p>
          <a:p>
            <a:r>
              <a:rPr lang="en-US" sz="2800" smtClean="0"/>
              <a:t>Focus on gaining efficiency and effectiveness through regional strategies and coordination</a:t>
            </a:r>
          </a:p>
          <a:p>
            <a:endParaRPr lang="en-US" sz="2800" smtClean="0"/>
          </a:p>
        </p:txBody>
      </p:sp>
      <p:cxnSp>
        <p:nvCxnSpPr>
          <p:cNvPr id="5" name="Straight Connector 4"/>
          <p:cNvCxnSpPr/>
          <p:nvPr/>
        </p:nvCxnSpPr>
        <p:spPr>
          <a:xfrm>
            <a:off x="0" y="838200"/>
            <a:ext cx="914400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34821" name="Picture 6" descr="Regional Climate Change Compact Logo"/>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52400"/>
            <a:ext cx="1058863"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062038"/>
            <a:ext cx="4027488" cy="521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2400" y="914400"/>
            <a:ext cx="4343400" cy="5697538"/>
          </a:xfrm>
        </p:spPr>
        <p:txBody>
          <a:bodyPr/>
          <a:lstStyle/>
          <a:p>
            <a:pPr marL="0" indent="0" eaLnBrk="1" fontAlgn="auto" hangingPunct="1">
              <a:buFont typeface="Arial" charset="0"/>
              <a:buNone/>
              <a:defRPr/>
            </a:pPr>
            <a:r>
              <a:rPr lang="en-US" sz="2400" u="sng" dirty="0" smtClean="0"/>
              <a:t>Planning Areas</a:t>
            </a:r>
          </a:p>
          <a:p>
            <a:pPr eaLnBrk="1" fontAlgn="auto" hangingPunct="1">
              <a:buFont typeface="Arial" pitchFamily="34" charset="0"/>
              <a:buChar char="•"/>
              <a:defRPr/>
            </a:pPr>
            <a:r>
              <a:rPr lang="en-US" sz="2400" dirty="0" smtClean="0"/>
              <a:t>Sustainable </a:t>
            </a:r>
            <a:r>
              <a:rPr lang="en-US" sz="2400" dirty="0"/>
              <a:t>Community and Transportation Planning</a:t>
            </a:r>
          </a:p>
          <a:p>
            <a:pPr eaLnBrk="1" fontAlgn="auto" hangingPunct="1">
              <a:buFont typeface="Arial" pitchFamily="34" charset="0"/>
              <a:buChar char="•"/>
              <a:defRPr/>
            </a:pPr>
            <a:r>
              <a:rPr lang="en-US" sz="2400" dirty="0"/>
              <a:t>Water Supply, Management and Infrastructure</a:t>
            </a:r>
          </a:p>
          <a:p>
            <a:pPr eaLnBrk="1" fontAlgn="auto" hangingPunct="1">
              <a:buFont typeface="Arial" pitchFamily="34" charset="0"/>
              <a:buChar char="•"/>
              <a:defRPr/>
            </a:pPr>
            <a:r>
              <a:rPr lang="en-US" sz="2400" dirty="0"/>
              <a:t>Risk Reduction and Emergency Management</a:t>
            </a:r>
          </a:p>
          <a:p>
            <a:pPr eaLnBrk="1" fontAlgn="auto" hangingPunct="1">
              <a:buFont typeface="Arial" pitchFamily="34" charset="0"/>
              <a:buChar char="•"/>
              <a:defRPr/>
            </a:pPr>
            <a:r>
              <a:rPr lang="en-US" sz="2400" dirty="0"/>
              <a:t>Energy and Fuel </a:t>
            </a:r>
          </a:p>
          <a:p>
            <a:pPr eaLnBrk="1" fontAlgn="auto" hangingPunct="1">
              <a:buFont typeface="Arial" pitchFamily="34" charset="0"/>
              <a:buChar char="•"/>
              <a:defRPr/>
            </a:pPr>
            <a:r>
              <a:rPr lang="en-US" sz="2400" dirty="0"/>
              <a:t>Natural Systems and Agriculture</a:t>
            </a:r>
          </a:p>
          <a:p>
            <a:pPr eaLnBrk="1" fontAlgn="auto" hangingPunct="1">
              <a:buFont typeface="Arial" pitchFamily="34" charset="0"/>
              <a:buChar char="•"/>
              <a:defRPr/>
            </a:pPr>
            <a:r>
              <a:rPr lang="en-US" sz="2400" dirty="0"/>
              <a:t>Outreach and Public Policy</a:t>
            </a:r>
          </a:p>
          <a:p>
            <a:pPr marL="0" indent="0">
              <a:buFont typeface="Arial" charset="0"/>
              <a:buNone/>
              <a:defRPr/>
            </a:pPr>
            <a:endParaRPr lang="en-US" sz="2400" dirty="0"/>
          </a:p>
        </p:txBody>
      </p:sp>
      <p:sp>
        <p:nvSpPr>
          <p:cNvPr id="8" name="Content Placeholder 7"/>
          <p:cNvSpPr>
            <a:spLocks noGrp="1"/>
          </p:cNvSpPr>
          <p:nvPr>
            <p:ph sz="half" idx="2"/>
          </p:nvPr>
        </p:nvSpPr>
        <p:spPr>
          <a:xfrm>
            <a:off x="4589463" y="914400"/>
            <a:ext cx="4114800" cy="4906963"/>
          </a:xfrm>
        </p:spPr>
        <p:txBody>
          <a:bodyPr/>
          <a:lstStyle/>
          <a:p>
            <a:pPr marL="0" indent="0">
              <a:buFont typeface="Arial" charset="0"/>
              <a:buNone/>
              <a:defRPr/>
            </a:pPr>
            <a:r>
              <a:rPr lang="en-US" sz="2400" u="sng" dirty="0" smtClean="0"/>
              <a:t>Participants</a:t>
            </a:r>
          </a:p>
          <a:p>
            <a:pPr>
              <a:defRPr/>
            </a:pPr>
            <a:r>
              <a:rPr lang="en-US" sz="2400" dirty="0" smtClean="0"/>
              <a:t>Fed, State, local governments </a:t>
            </a:r>
          </a:p>
          <a:p>
            <a:pPr>
              <a:defRPr/>
            </a:pPr>
            <a:r>
              <a:rPr lang="en-US" sz="2400" dirty="0" smtClean="0"/>
              <a:t>Water Managers/utility directors</a:t>
            </a:r>
          </a:p>
          <a:p>
            <a:pPr>
              <a:defRPr/>
            </a:pPr>
            <a:r>
              <a:rPr lang="en-US" sz="2400" dirty="0" smtClean="0"/>
              <a:t>Economic Development</a:t>
            </a:r>
          </a:p>
          <a:p>
            <a:pPr>
              <a:defRPr/>
            </a:pPr>
            <a:r>
              <a:rPr lang="en-US" sz="2400" dirty="0" smtClean="0"/>
              <a:t>Planning Agencies</a:t>
            </a:r>
          </a:p>
          <a:p>
            <a:pPr>
              <a:defRPr/>
            </a:pPr>
            <a:r>
              <a:rPr lang="en-US" sz="2400" dirty="0" smtClean="0"/>
              <a:t>Emergency Management</a:t>
            </a:r>
          </a:p>
          <a:p>
            <a:pPr>
              <a:defRPr/>
            </a:pPr>
            <a:r>
              <a:rPr lang="en-US" sz="2400" dirty="0" smtClean="0"/>
              <a:t>Transportation</a:t>
            </a:r>
          </a:p>
          <a:p>
            <a:pPr>
              <a:defRPr/>
            </a:pPr>
            <a:r>
              <a:rPr lang="en-US" sz="2400" dirty="0" smtClean="0"/>
              <a:t>Consultant Engineers</a:t>
            </a:r>
          </a:p>
          <a:p>
            <a:pPr>
              <a:defRPr/>
            </a:pPr>
            <a:r>
              <a:rPr lang="en-US" sz="2400" dirty="0" smtClean="0"/>
              <a:t>USGBC</a:t>
            </a:r>
          </a:p>
          <a:p>
            <a:pPr>
              <a:defRPr/>
            </a:pPr>
            <a:r>
              <a:rPr lang="en-US" sz="2400" dirty="0" smtClean="0"/>
              <a:t>Environmental</a:t>
            </a:r>
          </a:p>
          <a:p>
            <a:pPr>
              <a:defRPr/>
            </a:pPr>
            <a:r>
              <a:rPr lang="en-US" sz="2400" dirty="0" smtClean="0"/>
              <a:t>Academics</a:t>
            </a:r>
          </a:p>
          <a:p>
            <a:pPr marL="0" indent="0">
              <a:buFont typeface="Arial" charset="0"/>
              <a:buNone/>
              <a:defRPr/>
            </a:pPr>
            <a:endParaRPr lang="en-US" sz="2400" dirty="0" smtClean="0"/>
          </a:p>
          <a:p>
            <a:pPr marL="0" indent="0">
              <a:buFont typeface="Arial" charset="0"/>
              <a:buNone/>
              <a:defRPr/>
            </a:pPr>
            <a:r>
              <a:rPr lang="en-US" dirty="0" smtClean="0"/>
              <a:t> </a:t>
            </a:r>
            <a:endParaRPr lang="en-US" dirty="0"/>
          </a:p>
        </p:txBody>
      </p:sp>
      <p:sp>
        <p:nvSpPr>
          <p:cNvPr id="35844" name="Title 1"/>
          <p:cNvSpPr txBox="1">
            <a:spLocks/>
          </p:cNvSpPr>
          <p:nvPr/>
        </p:nvSpPr>
        <p:spPr bwMode="auto">
          <a:xfrm>
            <a:off x="1030288" y="-134938"/>
            <a:ext cx="77724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600" b="1">
                <a:solidFill>
                  <a:srgbClr val="006600"/>
                </a:solidFill>
                <a:latin typeface="Calibri" pitchFamily="34" charset="0"/>
              </a:rPr>
              <a:t>Participants and Planning Areas</a:t>
            </a:r>
          </a:p>
        </p:txBody>
      </p:sp>
      <p:cxnSp>
        <p:nvCxnSpPr>
          <p:cNvPr id="5" name="Straight Connector 4"/>
          <p:cNvCxnSpPr/>
          <p:nvPr/>
        </p:nvCxnSpPr>
        <p:spPr>
          <a:xfrm>
            <a:off x="0" y="838200"/>
            <a:ext cx="914400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35846" name="Picture 6" descr="Regional Climate Change Compact Logo"/>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52400"/>
            <a:ext cx="1058863"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762000" y="381000"/>
            <a:ext cx="7772400" cy="1143000"/>
          </a:xfrm>
        </p:spPr>
        <p:txBody>
          <a:bodyPr/>
          <a:lstStyle/>
          <a:p>
            <a:r>
              <a:rPr lang="en-US" sz="4000" b="1" smtClean="0">
                <a:solidFill>
                  <a:srgbClr val="006600"/>
                </a:solidFill>
              </a:rPr>
              <a:t>Regional Compact Work Groups</a:t>
            </a:r>
          </a:p>
        </p:txBody>
      </p:sp>
      <p:sp>
        <p:nvSpPr>
          <p:cNvPr id="36867" name="Content Placeholder 2"/>
          <p:cNvSpPr>
            <a:spLocks noGrp="1"/>
          </p:cNvSpPr>
          <p:nvPr>
            <p:ph idx="1"/>
          </p:nvPr>
        </p:nvSpPr>
        <p:spPr>
          <a:xfrm>
            <a:off x="762000" y="1323975"/>
            <a:ext cx="7772400" cy="4114800"/>
          </a:xfrm>
        </p:spPr>
        <p:txBody>
          <a:bodyPr/>
          <a:lstStyle/>
          <a:p>
            <a:r>
              <a:rPr lang="en-US" sz="2400" smtClean="0"/>
              <a:t>Transportation</a:t>
            </a:r>
          </a:p>
          <a:p>
            <a:pPr lvl="1"/>
            <a:r>
              <a:rPr lang="en-US" sz="2000" smtClean="0"/>
              <a:t>Transit oriented development</a:t>
            </a:r>
          </a:p>
          <a:p>
            <a:pPr lvl="1"/>
            <a:r>
              <a:rPr lang="en-US" sz="2000" smtClean="0"/>
              <a:t>Mass transit</a:t>
            </a:r>
          </a:p>
          <a:p>
            <a:pPr lvl="1"/>
            <a:r>
              <a:rPr lang="en-US" sz="2000" smtClean="0"/>
              <a:t>Sustainable fuels and infrastructure</a:t>
            </a:r>
          </a:p>
          <a:p>
            <a:pPr lvl="1"/>
            <a:r>
              <a:rPr lang="en-US" sz="2000" smtClean="0"/>
              <a:t>Transportation efficiencies</a:t>
            </a:r>
          </a:p>
          <a:p>
            <a:pPr lvl="1"/>
            <a:r>
              <a:rPr lang="en-US" sz="2000" smtClean="0"/>
              <a:t>Freight</a:t>
            </a:r>
          </a:p>
          <a:p>
            <a:pPr lvl="1"/>
            <a:r>
              <a:rPr lang="en-US" sz="2000" smtClean="0"/>
              <a:t>Green certification programs</a:t>
            </a:r>
          </a:p>
          <a:p>
            <a:pPr lvl="1"/>
            <a:endParaRPr lang="en-US" sz="2000" smtClean="0"/>
          </a:p>
          <a:p>
            <a:r>
              <a:rPr lang="en-US" sz="2400" smtClean="0"/>
              <a:t>Built Environment Work Group</a:t>
            </a:r>
          </a:p>
          <a:p>
            <a:pPr lvl="1">
              <a:buSzPct val="65000"/>
            </a:pPr>
            <a:r>
              <a:rPr lang="en-US" sz="2000" smtClean="0"/>
              <a:t>Priority planning areas</a:t>
            </a:r>
          </a:p>
          <a:p>
            <a:pPr lvl="1">
              <a:buSzPct val="65000"/>
            </a:pPr>
            <a:r>
              <a:rPr lang="en-US" sz="2000" smtClean="0"/>
              <a:t>Water resources infrastructure</a:t>
            </a:r>
          </a:p>
          <a:p>
            <a:pPr lvl="1"/>
            <a:r>
              <a:rPr lang="en-US" sz="2000" smtClean="0"/>
              <a:t>Energy use and production</a:t>
            </a:r>
          </a:p>
          <a:p>
            <a:pPr lvl="1"/>
            <a:r>
              <a:rPr lang="en-US" sz="2000" smtClean="0"/>
              <a:t>Building codes</a:t>
            </a:r>
          </a:p>
          <a:p>
            <a:pPr lvl="1"/>
            <a:r>
              <a:rPr lang="en-US" sz="2000" smtClean="0"/>
              <a:t>Economic development</a:t>
            </a:r>
          </a:p>
        </p:txBody>
      </p:sp>
      <p:pic>
        <p:nvPicPr>
          <p:cNvPr id="36868" name="Picture 4" descr="http://upload.wikimedia.org/wikipedia/commons/thumb/e/eb/Transit_at_Government_Center.jpg/350px-Transit_at_Government_Center.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4050" y="1524000"/>
            <a:ext cx="3041650" cy="22860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6869" name="Picture 2" descr="http://2.bp.blogspot.com/_GulMiIS_tzQ/SYIdMF6pPTI/AAAAAAAAAEk/5YRL2uNYp-M/s400/DSC00414.JPG"/>
          <p:cNvPicPr>
            <a:picLocks noChangeAspect="1" noChangeArrowheads="1"/>
          </p:cNvPicPr>
          <p:nvPr/>
        </p:nvPicPr>
        <p:blipFill>
          <a:blip r:embed="rId4">
            <a:extLst>
              <a:ext uri="{28A0092B-C50C-407E-A947-70E740481C1C}">
                <a14:useLocalDpi xmlns:a14="http://schemas.microsoft.com/office/drawing/2010/main" val="0"/>
              </a:ext>
            </a:extLst>
          </a:blip>
          <a:srcRect l="23827" r="25392"/>
          <a:stretch>
            <a:fillRect/>
          </a:stretch>
        </p:blipFill>
        <p:spPr bwMode="auto">
          <a:xfrm>
            <a:off x="6162675" y="4114800"/>
            <a:ext cx="2127250" cy="2474913"/>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762000" y="381000"/>
            <a:ext cx="7772400" cy="1143000"/>
          </a:xfrm>
        </p:spPr>
        <p:txBody>
          <a:bodyPr/>
          <a:lstStyle/>
          <a:p>
            <a:r>
              <a:rPr lang="en-US" sz="4000" b="1" smtClean="0">
                <a:solidFill>
                  <a:srgbClr val="006600"/>
                </a:solidFill>
              </a:rPr>
              <a:t>Regional Compact Work Groups</a:t>
            </a:r>
          </a:p>
        </p:txBody>
      </p:sp>
      <p:sp>
        <p:nvSpPr>
          <p:cNvPr id="37891" name="Content Placeholder 2"/>
          <p:cNvSpPr>
            <a:spLocks noGrp="1"/>
          </p:cNvSpPr>
          <p:nvPr>
            <p:ph idx="1"/>
          </p:nvPr>
        </p:nvSpPr>
        <p:spPr>
          <a:xfrm>
            <a:off x="457200" y="1566863"/>
            <a:ext cx="7772400" cy="4114800"/>
          </a:xfrm>
        </p:spPr>
        <p:txBody>
          <a:bodyPr/>
          <a:lstStyle/>
          <a:p>
            <a:r>
              <a:rPr lang="en-US" sz="2800" smtClean="0"/>
              <a:t>Land and Natural Systems</a:t>
            </a:r>
          </a:p>
          <a:p>
            <a:pPr lvl="1">
              <a:buSzPct val="65000"/>
            </a:pPr>
            <a:r>
              <a:rPr lang="en-US" sz="2400" smtClean="0"/>
              <a:t>Reefs and coastal resources</a:t>
            </a:r>
          </a:p>
          <a:p>
            <a:pPr lvl="1">
              <a:buSzPct val="65000"/>
            </a:pPr>
            <a:r>
              <a:rPr lang="en-US" sz="2400" smtClean="0"/>
              <a:t>Beach management</a:t>
            </a:r>
          </a:p>
          <a:p>
            <a:pPr lvl="1">
              <a:buSzPct val="65000"/>
            </a:pPr>
            <a:r>
              <a:rPr lang="en-US" sz="2400" smtClean="0"/>
              <a:t>Agriculture</a:t>
            </a:r>
          </a:p>
          <a:p>
            <a:pPr lvl="1">
              <a:buSzPct val="65000"/>
            </a:pPr>
            <a:r>
              <a:rPr lang="en-US" sz="2400" smtClean="0"/>
              <a:t>Monitoring</a:t>
            </a:r>
          </a:p>
          <a:p>
            <a:pPr lvl="1">
              <a:buSzPct val="65000"/>
            </a:pPr>
            <a:r>
              <a:rPr lang="en-US" sz="2400" smtClean="0"/>
              <a:t>Land preservation</a:t>
            </a:r>
          </a:p>
          <a:p>
            <a:pPr lvl="1">
              <a:buSzPct val="65000"/>
            </a:pPr>
            <a:r>
              <a:rPr lang="en-US" sz="2400" smtClean="0"/>
              <a:t>Management of exotics</a:t>
            </a:r>
          </a:p>
          <a:p>
            <a:pPr lvl="1">
              <a:buSzPct val="65000"/>
            </a:pPr>
            <a:r>
              <a:rPr lang="en-US" sz="2400" smtClean="0"/>
              <a:t>Everglades restoration </a:t>
            </a:r>
          </a:p>
          <a:p>
            <a:pPr lvl="1">
              <a:buSzPct val="65000"/>
            </a:pPr>
            <a:endParaRPr lang="en-US" sz="2000" smtClean="0"/>
          </a:p>
        </p:txBody>
      </p:sp>
      <p:pic>
        <p:nvPicPr>
          <p:cNvPr id="37892" name="Picture 9" descr="P521028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21300" y="4114800"/>
            <a:ext cx="3325813" cy="249555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7893" name="Picture 6" descr="Lyngby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566863"/>
            <a:ext cx="3149600" cy="23622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3"/>
          <p:cNvSpPr>
            <a:spLocks noGrp="1"/>
          </p:cNvSpPr>
          <p:nvPr>
            <p:ph type="title"/>
          </p:nvPr>
        </p:nvSpPr>
        <p:spPr>
          <a:xfrm>
            <a:off x="457200" y="457200"/>
            <a:ext cx="8229600" cy="1143000"/>
          </a:xfrm>
        </p:spPr>
        <p:txBody>
          <a:bodyPr/>
          <a:lstStyle/>
          <a:p>
            <a:pPr eaLnBrk="1" hangingPunct="1"/>
            <a:r>
              <a:rPr lang="en-US" b="1" smtClean="0">
                <a:solidFill>
                  <a:srgbClr val="006600"/>
                </a:solidFill>
              </a:rPr>
              <a:t>Adaptation Actions Areas</a:t>
            </a:r>
          </a:p>
        </p:txBody>
      </p:sp>
      <p:sp>
        <p:nvSpPr>
          <p:cNvPr id="2" name="Content Placeholder 1"/>
          <p:cNvSpPr>
            <a:spLocks noGrp="1"/>
          </p:cNvSpPr>
          <p:nvPr>
            <p:ph idx="1"/>
          </p:nvPr>
        </p:nvSpPr>
        <p:spPr>
          <a:xfrm>
            <a:off x="457200" y="1782763"/>
            <a:ext cx="8229600" cy="4525962"/>
          </a:xfrm>
        </p:spPr>
        <p:txBody>
          <a:bodyPr rtlCol="0">
            <a:normAutofit fontScale="92500" lnSpcReduction="20000"/>
          </a:bodyPr>
          <a:lstStyle/>
          <a:p>
            <a:pPr marL="0" indent="0" eaLnBrk="1" fontAlgn="auto" hangingPunct="1">
              <a:spcAft>
                <a:spcPts val="0"/>
              </a:spcAft>
              <a:buFont typeface="Arial" pitchFamily="34" charset="0"/>
              <a:buNone/>
              <a:defRPr/>
            </a:pPr>
            <a:r>
              <a:rPr lang="en-US" i="1" dirty="0"/>
              <a:t>In 2011 the </a:t>
            </a:r>
            <a:r>
              <a:rPr lang="en-US" i="1" dirty="0" smtClean="0"/>
              <a:t>Florida Legislature </a:t>
            </a:r>
            <a:r>
              <a:rPr lang="en-US" i="1" dirty="0"/>
              <a:t>amended state law to provide for a definition of </a:t>
            </a:r>
            <a:r>
              <a:rPr lang="en-US" b="1" i="1" dirty="0"/>
              <a:t>Adaptation Action </a:t>
            </a:r>
            <a:r>
              <a:rPr lang="en-US" b="1" i="1" dirty="0" smtClean="0"/>
              <a:t>Areas</a:t>
            </a:r>
            <a:r>
              <a:rPr lang="en-US" i="1" dirty="0" smtClean="0"/>
              <a:t>;</a:t>
            </a:r>
          </a:p>
          <a:p>
            <a:pPr eaLnBrk="1" fontAlgn="auto" hangingPunct="1">
              <a:spcAft>
                <a:spcPts val="0"/>
              </a:spcAft>
              <a:buFont typeface="Arial" pitchFamily="34" charset="0"/>
              <a:buChar char="•"/>
              <a:defRPr/>
            </a:pPr>
            <a:r>
              <a:rPr lang="en-US" i="1" dirty="0"/>
              <a:t>O</a:t>
            </a:r>
            <a:r>
              <a:rPr lang="en-US" i="1" dirty="0" smtClean="0"/>
              <a:t>ptional </a:t>
            </a:r>
            <a:r>
              <a:rPr lang="en-US" i="1" dirty="0"/>
              <a:t>component of local comprehensive plans </a:t>
            </a:r>
            <a:endParaRPr lang="en-US" i="1" dirty="0" smtClean="0"/>
          </a:p>
          <a:p>
            <a:pPr eaLnBrk="1" fontAlgn="auto" hangingPunct="1">
              <a:spcAft>
                <a:spcPts val="0"/>
              </a:spcAft>
              <a:buFont typeface="Arial" pitchFamily="34" charset="0"/>
              <a:buChar char="•"/>
              <a:defRPr/>
            </a:pPr>
            <a:r>
              <a:rPr lang="en-US" i="1" dirty="0"/>
              <a:t>Allows local governments to:</a:t>
            </a:r>
          </a:p>
          <a:p>
            <a:pPr lvl="1" eaLnBrk="1" fontAlgn="auto" hangingPunct="1">
              <a:spcAft>
                <a:spcPts val="0"/>
              </a:spcAft>
              <a:buFont typeface="Arial" pitchFamily="34" charset="0"/>
              <a:buChar char="–"/>
              <a:defRPr/>
            </a:pPr>
            <a:r>
              <a:rPr lang="en-US" i="1" dirty="0"/>
              <a:t>Identify and designate low-lying coastal zones; and</a:t>
            </a:r>
          </a:p>
          <a:p>
            <a:pPr lvl="1" eaLnBrk="1" fontAlgn="auto" hangingPunct="1">
              <a:spcAft>
                <a:spcPts val="0"/>
              </a:spcAft>
              <a:buFont typeface="Arial" pitchFamily="34" charset="0"/>
              <a:buChar char="–"/>
              <a:defRPr/>
            </a:pPr>
            <a:r>
              <a:rPr lang="en-US" i="1" dirty="0"/>
              <a:t>Consider policies to improve resilience to coastal flooding , especially related to sea level rise.</a:t>
            </a:r>
            <a:endParaRPr lang="en-US" dirty="0"/>
          </a:p>
          <a:p>
            <a:pPr eaLnBrk="1" fontAlgn="auto" hangingPunct="1">
              <a:spcAft>
                <a:spcPts val="0"/>
              </a:spcAft>
              <a:buFont typeface="Arial" pitchFamily="34" charset="0"/>
              <a:buChar char="•"/>
              <a:defRPr/>
            </a:pPr>
            <a:r>
              <a:rPr lang="en-US" i="1" dirty="0" smtClean="0"/>
              <a:t>Objective of prioritizing adaption projects and aligning state and federal funding to support such projects.</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685800" y="228600"/>
            <a:ext cx="8229600" cy="1143000"/>
          </a:xfrm>
        </p:spPr>
        <p:txBody>
          <a:bodyPr/>
          <a:lstStyle/>
          <a:p>
            <a:r>
              <a:rPr lang="en-US" sz="4000" smtClean="0"/>
              <a:t>Water Resources Recommendations</a:t>
            </a:r>
          </a:p>
        </p:txBody>
      </p:sp>
      <p:sp>
        <p:nvSpPr>
          <p:cNvPr id="3" name="Content Placeholder 2"/>
          <p:cNvSpPr>
            <a:spLocks noGrp="1"/>
          </p:cNvSpPr>
          <p:nvPr>
            <p:ph idx="1"/>
          </p:nvPr>
        </p:nvSpPr>
        <p:spPr>
          <a:xfrm>
            <a:off x="762000" y="1371600"/>
            <a:ext cx="7772400" cy="4114800"/>
          </a:xfrm>
        </p:spPr>
        <p:txBody>
          <a:bodyPr/>
          <a:lstStyle/>
          <a:p>
            <a:pPr>
              <a:defRPr/>
            </a:pPr>
            <a:r>
              <a:rPr lang="en-US" sz="2800" dirty="0" smtClean="0"/>
              <a:t>Assume an integrated approach to water resource management and climate adaptation planning </a:t>
            </a:r>
          </a:p>
          <a:p>
            <a:pPr lvl="1">
              <a:defRPr/>
            </a:pPr>
            <a:r>
              <a:rPr lang="en-US" sz="2400" u="sng" dirty="0" smtClean="0"/>
              <a:t>Conduct Risk Assessments </a:t>
            </a:r>
            <a:r>
              <a:rPr lang="en-US" sz="2400" dirty="0" smtClean="0"/>
              <a:t>– </a:t>
            </a:r>
          </a:p>
          <a:p>
            <a:pPr marL="914400" lvl="2" indent="0">
              <a:buFont typeface="Wingdings" pitchFamily="2" charset="2"/>
              <a:buNone/>
              <a:defRPr/>
            </a:pPr>
            <a:r>
              <a:rPr lang="en-US" sz="2200" dirty="0" err="1" smtClean="0"/>
              <a:t>wellfields</a:t>
            </a:r>
            <a:r>
              <a:rPr lang="en-US" sz="2200" dirty="0" smtClean="0"/>
              <a:t> and infrastructure</a:t>
            </a:r>
          </a:p>
          <a:p>
            <a:pPr lvl="1">
              <a:defRPr/>
            </a:pPr>
            <a:r>
              <a:rPr lang="en-US" sz="2400" u="sng" dirty="0" smtClean="0"/>
              <a:t>Develop Integrated Water Management Plans </a:t>
            </a:r>
            <a:r>
              <a:rPr lang="en-US" sz="2400" dirty="0" smtClean="0"/>
              <a:t>-  	water supply, wastewater disposal, water 	conservation, alternative water supply, 	</a:t>
            </a:r>
            <a:r>
              <a:rPr lang="en-US" sz="2400" dirty="0" err="1" smtClean="0"/>
              <a:t>stormwater</a:t>
            </a:r>
            <a:r>
              <a:rPr lang="en-US" sz="2400" dirty="0" smtClean="0"/>
              <a:t> management and reuse</a:t>
            </a:r>
          </a:p>
          <a:p>
            <a:pPr lvl="1">
              <a:defRPr/>
            </a:pPr>
            <a:r>
              <a:rPr lang="en-US" sz="2400" u="sng" dirty="0" smtClean="0"/>
              <a:t>Provide Drainage and Flood Control </a:t>
            </a:r>
            <a:r>
              <a:rPr lang="en-US" sz="2400" dirty="0" smtClean="0"/>
              <a:t>– </a:t>
            </a:r>
          </a:p>
          <a:p>
            <a:pPr marL="457200" lvl="1" indent="0">
              <a:buFont typeface="Wingdings" pitchFamily="2" charset="2"/>
              <a:buNone/>
              <a:defRPr/>
            </a:pPr>
            <a:r>
              <a:rPr lang="en-US" sz="2400" dirty="0"/>
              <a:t>	</a:t>
            </a:r>
            <a:r>
              <a:rPr lang="en-US" sz="2400" dirty="0" smtClean="0"/>
              <a:t>identify and pursue infrastructure improvements in  	Adaptation Action Areas</a:t>
            </a:r>
          </a:p>
          <a:p>
            <a:pPr lvl="1">
              <a:defRPr/>
            </a:pPr>
            <a:r>
              <a:rPr lang="en-US" sz="2400" u="sng" dirty="0" smtClean="0"/>
              <a:t>Support Everglades Restoration</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228600" y="381000"/>
            <a:ext cx="7124700" cy="923925"/>
          </a:xfrm>
        </p:spPr>
        <p:txBody>
          <a:bodyPr/>
          <a:lstStyle/>
          <a:p>
            <a:pPr eaLnBrk="1" hangingPunct="1"/>
            <a:r>
              <a:rPr lang="en-US" b="1" smtClean="0">
                <a:ea typeface="Trebuchet MS" pitchFamily="34" charset="0"/>
                <a:cs typeface="Trebuchet MS" pitchFamily="34" charset="0"/>
              </a:rPr>
              <a:t>Regional Implementation</a:t>
            </a:r>
          </a:p>
        </p:txBody>
      </p:sp>
      <p:sp>
        <p:nvSpPr>
          <p:cNvPr id="16387" name="Content Placeholder 2"/>
          <p:cNvSpPr>
            <a:spLocks noGrp="1"/>
          </p:cNvSpPr>
          <p:nvPr>
            <p:ph idx="1"/>
          </p:nvPr>
        </p:nvSpPr>
        <p:spPr>
          <a:xfrm>
            <a:off x="304800" y="1219200"/>
            <a:ext cx="5410200" cy="4052888"/>
          </a:xfrm>
        </p:spPr>
        <p:txBody>
          <a:bodyPr/>
          <a:lstStyle/>
          <a:p>
            <a:pPr marL="0" indent="0" eaLnBrk="1" hangingPunct="1">
              <a:buFont typeface="Wingdings 2" pitchFamily="18" charset="2"/>
              <a:buNone/>
              <a:defRPr/>
            </a:pPr>
            <a:r>
              <a:rPr lang="en-US" sz="2400" b="1" u="sng" dirty="0" smtClean="0"/>
              <a:t>Comprehensive Planning</a:t>
            </a:r>
          </a:p>
          <a:p>
            <a:pPr eaLnBrk="1" hangingPunct="1">
              <a:buSzPct val="120000"/>
              <a:buFont typeface="Arial" pitchFamily="34" charset="0"/>
              <a:buChar char="•"/>
              <a:defRPr/>
            </a:pPr>
            <a:r>
              <a:rPr lang="en-US" sz="2400" dirty="0" smtClean="0"/>
              <a:t>Incorporate Adaptation Action Area (AAA) designation into local and regional planning documents</a:t>
            </a:r>
          </a:p>
          <a:p>
            <a:pPr eaLnBrk="1" hangingPunct="1">
              <a:buSzPct val="120000"/>
              <a:buFont typeface="Arial" pitchFamily="34" charset="0"/>
              <a:buChar char="•"/>
              <a:defRPr/>
            </a:pPr>
            <a:endParaRPr lang="en-US" sz="2400" dirty="0" smtClean="0"/>
          </a:p>
          <a:p>
            <a:pPr eaLnBrk="1" hangingPunct="1">
              <a:buSzPct val="120000"/>
              <a:buFont typeface="Arial" pitchFamily="34" charset="0"/>
              <a:buChar char="•"/>
              <a:defRPr/>
            </a:pPr>
            <a:r>
              <a:rPr lang="en-US" sz="2400" dirty="0" smtClean="0"/>
              <a:t>Revise building codes and land development regulations to improve building and infrastructure resiliency.  </a:t>
            </a:r>
          </a:p>
          <a:p>
            <a:pPr eaLnBrk="1" hangingPunct="1">
              <a:buSzPct val="120000"/>
              <a:buFont typeface="Arial" pitchFamily="34" charset="0"/>
              <a:buChar char="•"/>
              <a:defRPr/>
            </a:pPr>
            <a:endParaRPr lang="en-US" sz="2400" dirty="0"/>
          </a:p>
          <a:p>
            <a:pPr eaLnBrk="1" hangingPunct="1">
              <a:buSzPct val="120000"/>
              <a:buFont typeface="Arial" pitchFamily="34" charset="0"/>
              <a:buChar char="•"/>
              <a:defRPr/>
            </a:pPr>
            <a:r>
              <a:rPr lang="en-US" sz="2400" dirty="0" smtClean="0"/>
              <a:t>Amendments to Broward comprehensive plan and land use plan underway and DEO grant will support Fort Lauderdale effort</a:t>
            </a:r>
          </a:p>
          <a:p>
            <a:pPr eaLnBrk="1" hangingPunct="1">
              <a:buFont typeface="Arial" pitchFamily="34" charset="0"/>
              <a:buChar char="•"/>
              <a:defRPr/>
            </a:pPr>
            <a:endParaRPr lang="en-US" sz="2400" dirty="0" smtClean="0"/>
          </a:p>
          <a:p>
            <a:pPr marL="0" indent="0" eaLnBrk="1" hangingPunct="1">
              <a:buFont typeface="Wingdings 2" pitchFamily="18" charset="2"/>
              <a:buNone/>
              <a:defRPr/>
            </a:pPr>
            <a:endParaRPr lang="en-US" dirty="0" smtClean="0"/>
          </a:p>
        </p:txBody>
      </p:sp>
      <p:pic>
        <p:nvPicPr>
          <p:cNvPr id="40964" name="Picture 2" descr="Three Foot Sea Level Rise Indundation Map for Broward Coun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2133600"/>
            <a:ext cx="278765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2"/>
          <p:cNvSpPr>
            <a:spLocks noGrp="1"/>
          </p:cNvSpPr>
          <p:nvPr>
            <p:ph type="title"/>
          </p:nvPr>
        </p:nvSpPr>
        <p:spPr>
          <a:xfrm>
            <a:off x="533400" y="152400"/>
            <a:ext cx="7600950" cy="1143000"/>
          </a:xfrm>
        </p:spPr>
        <p:txBody>
          <a:bodyPr/>
          <a:lstStyle/>
          <a:p>
            <a:pPr eaLnBrk="1" hangingPunct="1"/>
            <a:r>
              <a:rPr lang="en-US" b="1" smtClean="0">
                <a:ea typeface="Trebuchet MS" pitchFamily="34" charset="0"/>
                <a:cs typeface="Trebuchet MS" pitchFamily="34" charset="0"/>
              </a:rPr>
              <a:t>Regional Implementation</a:t>
            </a:r>
          </a:p>
        </p:txBody>
      </p:sp>
      <p:sp>
        <p:nvSpPr>
          <p:cNvPr id="41987" name="Content Placeholder 1"/>
          <p:cNvSpPr>
            <a:spLocks noGrp="1"/>
          </p:cNvSpPr>
          <p:nvPr>
            <p:ph idx="1"/>
          </p:nvPr>
        </p:nvSpPr>
        <p:spPr>
          <a:xfrm>
            <a:off x="152400" y="1371600"/>
            <a:ext cx="4495800" cy="5181600"/>
          </a:xfrm>
        </p:spPr>
        <p:txBody>
          <a:bodyPr/>
          <a:lstStyle/>
          <a:p>
            <a:pPr marL="0" indent="0" eaLnBrk="1" hangingPunct="1">
              <a:buFont typeface="Wingdings 2" pitchFamily="18" charset="2"/>
              <a:buNone/>
            </a:pPr>
            <a:r>
              <a:rPr lang="en-US" sz="2400" smtClean="0"/>
              <a:t>   </a:t>
            </a:r>
            <a:r>
              <a:rPr lang="en-US" sz="2400" b="1" u="sng" smtClean="0"/>
              <a:t>Water Quality </a:t>
            </a:r>
          </a:p>
          <a:p>
            <a:pPr marL="685800" lvl="1" indent="-342900" eaLnBrk="1" hangingPunct="1">
              <a:buSzPct val="120000"/>
              <a:buFont typeface="Courier New" pitchFamily="49" charset="0"/>
              <a:buChar char="o"/>
            </a:pPr>
            <a:r>
              <a:rPr lang="en-US" sz="2000" smtClean="0"/>
              <a:t>Coordinate development of saltwater intrusion baselines through monitoring and for use in model development. </a:t>
            </a:r>
          </a:p>
          <a:p>
            <a:pPr marL="685800" lvl="1" indent="-342900" eaLnBrk="1" hangingPunct="1">
              <a:buSzPct val="120000"/>
              <a:buFont typeface="Courier New" pitchFamily="49" charset="0"/>
              <a:buChar char="o"/>
            </a:pPr>
            <a:endParaRPr lang="en-US" sz="2000" smtClean="0"/>
          </a:p>
          <a:p>
            <a:pPr marL="685800" lvl="1" indent="-342900" eaLnBrk="1" hangingPunct="1">
              <a:buSzPct val="120000"/>
              <a:buFont typeface="Courier New" pitchFamily="49" charset="0"/>
              <a:buChar char="o"/>
            </a:pPr>
            <a:r>
              <a:rPr lang="en-US" sz="2000" smtClean="0"/>
              <a:t>Assess impacts of sea level rise on water supplies and water/wastewater infrastructure.</a:t>
            </a:r>
          </a:p>
          <a:p>
            <a:pPr marL="685800" lvl="1" indent="-342900" eaLnBrk="1" hangingPunct="1">
              <a:buSzPct val="120000"/>
              <a:buFont typeface="Courier New" pitchFamily="49" charset="0"/>
              <a:buChar char="o"/>
            </a:pPr>
            <a:endParaRPr lang="en-US" sz="2000" smtClean="0"/>
          </a:p>
          <a:p>
            <a:pPr marL="685800" lvl="1" indent="-342900" eaLnBrk="1" hangingPunct="1">
              <a:buSzPct val="120000"/>
              <a:buFont typeface="Courier New" pitchFamily="49" charset="0"/>
              <a:buChar char="o"/>
            </a:pPr>
            <a:r>
              <a:rPr lang="en-US" sz="2000" smtClean="0"/>
              <a:t>Regional variable density models are under development </a:t>
            </a:r>
          </a:p>
        </p:txBody>
      </p:sp>
      <p:pic>
        <p:nvPicPr>
          <p:cNvPr id="41988" name="Content Placeholder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223963"/>
            <a:ext cx="4283075" cy="547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
          <p:cNvSpPr>
            <a:spLocks noGrp="1"/>
          </p:cNvSpPr>
          <p:nvPr>
            <p:ph type="title"/>
          </p:nvPr>
        </p:nvSpPr>
        <p:spPr>
          <a:xfrm>
            <a:off x="457200" y="-152400"/>
            <a:ext cx="8229600" cy="1143000"/>
          </a:xfrm>
        </p:spPr>
        <p:txBody>
          <a:bodyPr/>
          <a:lstStyle/>
          <a:p>
            <a:pPr eaLnBrk="1" hangingPunct="1"/>
            <a:r>
              <a:rPr lang="en-US" sz="4000" b="1" smtClean="0">
                <a:solidFill>
                  <a:srgbClr val="006600"/>
                </a:solidFill>
              </a:rPr>
              <a:t>Implications for SE FL</a:t>
            </a:r>
          </a:p>
        </p:txBody>
      </p:sp>
      <p:sp>
        <p:nvSpPr>
          <p:cNvPr id="108547" name="Content Placeholder 4"/>
          <p:cNvSpPr>
            <a:spLocks noGrp="1"/>
          </p:cNvSpPr>
          <p:nvPr>
            <p:ph sz="half" idx="4294967295"/>
          </p:nvPr>
        </p:nvSpPr>
        <p:spPr>
          <a:xfrm>
            <a:off x="-304800" y="1066800"/>
            <a:ext cx="6477000" cy="5105400"/>
          </a:xfrm>
        </p:spPr>
        <p:txBody>
          <a:bodyPr rtlCol="0">
            <a:normAutofit fontScale="92500" lnSpcReduction="20000"/>
          </a:bodyPr>
          <a:lstStyle/>
          <a:p>
            <a:pPr lvl="1" eaLnBrk="1" fontAlgn="auto" hangingPunct="1">
              <a:spcAft>
                <a:spcPts val="0"/>
              </a:spcAft>
              <a:buFont typeface="Arial" pitchFamily="34" charset="0"/>
              <a:buChar char="•"/>
              <a:defRPr/>
            </a:pPr>
            <a:r>
              <a:rPr lang="en-US" b="1" dirty="0" smtClean="0"/>
              <a:t>Threats to public and private infrastructure</a:t>
            </a:r>
          </a:p>
          <a:p>
            <a:pPr lvl="2" eaLnBrk="1" fontAlgn="auto" hangingPunct="1">
              <a:spcAft>
                <a:spcPts val="0"/>
              </a:spcAft>
              <a:buFont typeface="Arial" pitchFamily="34" charset="0"/>
              <a:buChar char="•"/>
              <a:defRPr/>
            </a:pPr>
            <a:r>
              <a:rPr lang="en-US" b="1" dirty="0" smtClean="0"/>
              <a:t>Coastal/Tidal Flooding</a:t>
            </a:r>
          </a:p>
          <a:p>
            <a:pPr lvl="2" eaLnBrk="1" fontAlgn="auto" hangingPunct="1">
              <a:spcAft>
                <a:spcPts val="0"/>
              </a:spcAft>
              <a:buFont typeface="Arial" pitchFamily="34" charset="0"/>
              <a:buChar char="•"/>
              <a:defRPr/>
            </a:pPr>
            <a:r>
              <a:rPr lang="en-US" b="1" dirty="0" smtClean="0"/>
              <a:t>Inland Flooding</a:t>
            </a:r>
          </a:p>
          <a:p>
            <a:pPr lvl="2" eaLnBrk="1" fontAlgn="auto" hangingPunct="1">
              <a:spcAft>
                <a:spcPts val="0"/>
              </a:spcAft>
              <a:buFont typeface="Arial" pitchFamily="34" charset="0"/>
              <a:buChar char="•"/>
              <a:defRPr/>
            </a:pPr>
            <a:r>
              <a:rPr lang="en-US" b="1" dirty="0" smtClean="0"/>
              <a:t>Beach Erosion</a:t>
            </a:r>
          </a:p>
          <a:p>
            <a:pPr lvl="2" eaLnBrk="1" fontAlgn="auto" hangingPunct="1">
              <a:spcAft>
                <a:spcPts val="0"/>
              </a:spcAft>
              <a:buFont typeface="Arial" pitchFamily="34" charset="0"/>
              <a:buChar char="•"/>
              <a:defRPr/>
            </a:pPr>
            <a:r>
              <a:rPr lang="en-US" b="1" dirty="0" smtClean="0"/>
              <a:t>Wind Damage</a:t>
            </a:r>
          </a:p>
          <a:p>
            <a:pPr lvl="2" eaLnBrk="1" fontAlgn="auto" hangingPunct="1">
              <a:spcAft>
                <a:spcPts val="0"/>
              </a:spcAft>
              <a:buFont typeface="Arial" pitchFamily="34" charset="0"/>
              <a:buChar char="•"/>
              <a:defRPr/>
            </a:pPr>
            <a:endParaRPr lang="en-US" b="1" dirty="0" smtClean="0"/>
          </a:p>
          <a:p>
            <a:pPr lvl="1" eaLnBrk="1" fontAlgn="auto" hangingPunct="1">
              <a:spcAft>
                <a:spcPts val="0"/>
              </a:spcAft>
              <a:buFont typeface="Arial" pitchFamily="34" charset="0"/>
              <a:buChar char="•"/>
              <a:defRPr/>
            </a:pPr>
            <a:r>
              <a:rPr lang="en-US" b="1" dirty="0"/>
              <a:t>Impacts on water supplies</a:t>
            </a:r>
          </a:p>
          <a:p>
            <a:pPr lvl="2" eaLnBrk="1" fontAlgn="auto" hangingPunct="1">
              <a:spcAft>
                <a:spcPts val="0"/>
              </a:spcAft>
              <a:buFont typeface="Arial" pitchFamily="34" charset="0"/>
              <a:buChar char="•"/>
              <a:defRPr/>
            </a:pPr>
            <a:r>
              <a:rPr lang="en-US" b="1" dirty="0"/>
              <a:t>Water shortages </a:t>
            </a:r>
          </a:p>
          <a:p>
            <a:pPr lvl="2" eaLnBrk="1" fontAlgn="auto" hangingPunct="1">
              <a:spcAft>
                <a:spcPts val="0"/>
              </a:spcAft>
              <a:buFont typeface="Arial" pitchFamily="34" charset="0"/>
              <a:buChar char="•"/>
              <a:defRPr/>
            </a:pPr>
            <a:r>
              <a:rPr lang="en-US" b="1" dirty="0"/>
              <a:t>Salt </a:t>
            </a:r>
            <a:r>
              <a:rPr lang="en-US" b="1" dirty="0" smtClean="0"/>
              <a:t>water </a:t>
            </a:r>
            <a:r>
              <a:rPr lang="en-US" b="1" dirty="0"/>
              <a:t>intrusion</a:t>
            </a:r>
          </a:p>
          <a:p>
            <a:pPr lvl="2" eaLnBrk="1" fontAlgn="auto" hangingPunct="1">
              <a:spcAft>
                <a:spcPts val="0"/>
              </a:spcAft>
              <a:buFont typeface="Arial" pitchFamily="34" charset="0"/>
              <a:buChar char="•"/>
              <a:defRPr/>
            </a:pPr>
            <a:endParaRPr lang="en-US" b="1" dirty="0"/>
          </a:p>
          <a:p>
            <a:pPr lvl="1" eaLnBrk="1" fontAlgn="auto" hangingPunct="1">
              <a:spcAft>
                <a:spcPts val="0"/>
              </a:spcAft>
              <a:buFont typeface="Arial" pitchFamily="34" charset="0"/>
              <a:buChar char="•"/>
              <a:defRPr/>
            </a:pPr>
            <a:r>
              <a:rPr lang="en-US" b="1" dirty="0" smtClean="0"/>
              <a:t>Compromised natural systems</a:t>
            </a:r>
          </a:p>
          <a:p>
            <a:pPr lvl="2" eaLnBrk="1" fontAlgn="auto" hangingPunct="1">
              <a:spcAft>
                <a:spcPts val="0"/>
              </a:spcAft>
              <a:buFont typeface="Arial" pitchFamily="34" charset="0"/>
              <a:buChar char="•"/>
              <a:defRPr/>
            </a:pPr>
            <a:r>
              <a:rPr lang="en-US" b="1" dirty="0" smtClean="0"/>
              <a:t>Everglades</a:t>
            </a:r>
          </a:p>
          <a:p>
            <a:pPr lvl="2" eaLnBrk="1" fontAlgn="auto" hangingPunct="1">
              <a:spcAft>
                <a:spcPts val="0"/>
              </a:spcAft>
              <a:buFont typeface="Arial" pitchFamily="34" charset="0"/>
              <a:buChar char="•"/>
              <a:defRPr/>
            </a:pPr>
            <a:r>
              <a:rPr lang="en-US" b="1" dirty="0" smtClean="0"/>
              <a:t>Coral Reefs</a:t>
            </a:r>
          </a:p>
          <a:p>
            <a:pPr lvl="1" eaLnBrk="1" fontAlgn="auto" hangingPunct="1">
              <a:spcAft>
                <a:spcPts val="0"/>
              </a:spcAft>
              <a:buFont typeface="Arial" pitchFamily="34" charset="0"/>
              <a:buChar char="•"/>
              <a:defRPr/>
            </a:pPr>
            <a:endParaRPr lang="en-US" b="1" dirty="0" smtClean="0"/>
          </a:p>
          <a:p>
            <a:pPr lvl="1" eaLnBrk="1" fontAlgn="auto" hangingPunct="1">
              <a:spcAft>
                <a:spcPts val="0"/>
              </a:spcAft>
              <a:buFont typeface="Arial" pitchFamily="34" charset="0"/>
              <a:buNone/>
              <a:defRPr/>
            </a:pPr>
            <a:endParaRPr lang="en-US" b="1" dirty="0" smtClean="0"/>
          </a:p>
        </p:txBody>
      </p:sp>
      <p:cxnSp>
        <p:nvCxnSpPr>
          <p:cNvPr id="9" name="Straight Connector 8"/>
          <p:cNvCxnSpPr/>
          <p:nvPr/>
        </p:nvCxnSpPr>
        <p:spPr>
          <a:xfrm>
            <a:off x="0" y="838200"/>
            <a:ext cx="914400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5365" name="Picture 9" descr="P521028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11900" y="1066800"/>
            <a:ext cx="2546350" cy="1909763"/>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11" descr="Flooded neighborhood"/>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98988" y="2743200"/>
            <a:ext cx="3003550" cy="1938338"/>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5367" name="Picture 6" descr="Regional Climate Change Compact Logo"/>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 y="152400"/>
            <a:ext cx="1058863"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9" descr="http://www.mexlter.org.mx/imagenes/ECOPEY/ecopey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40475" y="4572000"/>
            <a:ext cx="2573338" cy="193357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152400" y="1600200"/>
            <a:ext cx="8763000" cy="4524375"/>
          </a:xfrm>
          <a:prstGeom prst="rect">
            <a:avLst/>
          </a:prstGeom>
          <a:solidFill>
            <a:schemeClr val="bg1"/>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43011" name="Picture 2"/>
          <p:cNvPicPr>
            <a:picLocks noChangeAspect="1" noChangeArrowheads="1"/>
          </p:cNvPicPr>
          <p:nvPr/>
        </p:nvPicPr>
        <p:blipFill>
          <a:blip r:embed="rId2">
            <a:extLst>
              <a:ext uri="{28A0092B-C50C-407E-A947-70E740481C1C}">
                <a14:useLocalDpi xmlns:a14="http://schemas.microsoft.com/office/drawing/2010/main" val="0"/>
              </a:ext>
            </a:extLst>
          </a:blip>
          <a:srcRect l="74074" t="20979" b="9091"/>
          <a:stretch>
            <a:fillRect/>
          </a:stretch>
        </p:blipFill>
        <p:spPr bwMode="auto">
          <a:xfrm>
            <a:off x="342900" y="2057400"/>
            <a:ext cx="1852613" cy="36576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43012" name="Picture 3"/>
          <p:cNvPicPr>
            <a:picLocks noChangeAspect="1" noChangeArrowheads="1"/>
          </p:cNvPicPr>
          <p:nvPr/>
        </p:nvPicPr>
        <p:blipFill>
          <a:blip r:embed="rId3">
            <a:extLst>
              <a:ext uri="{28A0092B-C50C-407E-A947-70E740481C1C}">
                <a14:useLocalDpi xmlns:a14="http://schemas.microsoft.com/office/drawing/2010/main" val="0"/>
              </a:ext>
            </a:extLst>
          </a:blip>
          <a:srcRect l="73868" t="20979" b="9091"/>
          <a:stretch>
            <a:fillRect/>
          </a:stretch>
        </p:blipFill>
        <p:spPr bwMode="auto">
          <a:xfrm>
            <a:off x="2528888" y="2055813"/>
            <a:ext cx="1868487" cy="3659187"/>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43013" name="Picture 4"/>
          <p:cNvPicPr>
            <a:picLocks noChangeAspect="1" noChangeArrowheads="1"/>
          </p:cNvPicPr>
          <p:nvPr/>
        </p:nvPicPr>
        <p:blipFill>
          <a:blip r:embed="rId4">
            <a:extLst>
              <a:ext uri="{28A0092B-C50C-407E-A947-70E740481C1C}">
                <a14:useLocalDpi xmlns:a14="http://schemas.microsoft.com/office/drawing/2010/main" val="0"/>
              </a:ext>
            </a:extLst>
          </a:blip>
          <a:srcRect l="73868" t="20979" b="9091"/>
          <a:stretch>
            <a:fillRect/>
          </a:stretch>
        </p:blipFill>
        <p:spPr bwMode="auto">
          <a:xfrm>
            <a:off x="4732338" y="2055813"/>
            <a:ext cx="1866900" cy="3659187"/>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43014" name="Picture 5"/>
          <p:cNvPicPr>
            <a:picLocks noChangeAspect="1" noChangeArrowheads="1"/>
          </p:cNvPicPr>
          <p:nvPr/>
        </p:nvPicPr>
        <p:blipFill>
          <a:blip r:embed="rId5">
            <a:extLst>
              <a:ext uri="{28A0092B-C50C-407E-A947-70E740481C1C}">
                <a14:useLocalDpi xmlns:a14="http://schemas.microsoft.com/office/drawing/2010/main" val="0"/>
              </a:ext>
            </a:extLst>
          </a:blip>
          <a:srcRect l="73868" t="20979" b="9091"/>
          <a:stretch>
            <a:fillRect/>
          </a:stretch>
        </p:blipFill>
        <p:spPr bwMode="auto">
          <a:xfrm>
            <a:off x="6934200" y="2055813"/>
            <a:ext cx="1866900" cy="3659187"/>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grpSp>
        <p:nvGrpSpPr>
          <p:cNvPr id="43015" name="Group 14"/>
          <p:cNvGrpSpPr>
            <a:grpSpLocks/>
          </p:cNvGrpSpPr>
          <p:nvPr/>
        </p:nvGrpSpPr>
        <p:grpSpPr bwMode="auto">
          <a:xfrm>
            <a:off x="1752600" y="5943600"/>
            <a:ext cx="5353050" cy="180975"/>
            <a:chOff x="3048000" y="1828800"/>
            <a:chExt cx="5353050" cy="180975"/>
          </a:xfrm>
        </p:grpSpPr>
        <p:pic>
          <p:nvPicPr>
            <p:cNvPr id="4302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0" y="1828800"/>
              <a:ext cx="866775"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4"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76712" y="1828800"/>
              <a:ext cx="8572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5"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95899" y="1828800"/>
              <a:ext cx="866775"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6"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24612" y="1828800"/>
              <a:ext cx="85725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7"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43800" y="1828800"/>
              <a:ext cx="8572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3016" name="Group 22"/>
          <p:cNvGrpSpPr>
            <a:grpSpLocks/>
          </p:cNvGrpSpPr>
          <p:nvPr/>
        </p:nvGrpSpPr>
        <p:grpSpPr bwMode="auto">
          <a:xfrm>
            <a:off x="304800" y="1600200"/>
            <a:ext cx="8458200" cy="369888"/>
            <a:chOff x="304800" y="1752600"/>
            <a:chExt cx="8458200" cy="369332"/>
          </a:xfrm>
        </p:grpSpPr>
        <p:sp>
          <p:nvSpPr>
            <p:cNvPr id="43019" name="TextBox 15"/>
            <p:cNvSpPr txBox="1">
              <a:spLocks noChangeArrowheads="1"/>
            </p:cNvSpPr>
            <p:nvPr/>
          </p:nvSpPr>
          <p:spPr bwMode="auto">
            <a:xfrm>
              <a:off x="304800" y="1752600"/>
              <a:ext cx="1828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b="1">
                  <a:latin typeface="Tahoma" pitchFamily="34" charset="0"/>
                </a:rPr>
                <a:t>0 cm</a:t>
              </a:r>
            </a:p>
          </p:txBody>
        </p:sp>
        <p:sp>
          <p:nvSpPr>
            <p:cNvPr id="43020" name="TextBox 19"/>
            <p:cNvSpPr txBox="1">
              <a:spLocks noChangeArrowheads="1"/>
            </p:cNvSpPr>
            <p:nvPr/>
          </p:nvSpPr>
          <p:spPr bwMode="auto">
            <a:xfrm>
              <a:off x="2514600" y="1752600"/>
              <a:ext cx="1828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b="1">
                  <a:latin typeface="Tahoma" pitchFamily="34" charset="0"/>
                </a:rPr>
                <a:t>24 cm</a:t>
              </a:r>
            </a:p>
          </p:txBody>
        </p:sp>
        <p:sp>
          <p:nvSpPr>
            <p:cNvPr id="43021" name="TextBox 20"/>
            <p:cNvSpPr txBox="1">
              <a:spLocks noChangeArrowheads="1"/>
            </p:cNvSpPr>
            <p:nvPr/>
          </p:nvSpPr>
          <p:spPr bwMode="auto">
            <a:xfrm>
              <a:off x="4724400" y="1752600"/>
              <a:ext cx="1828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b="1">
                  <a:latin typeface="Tahoma" pitchFamily="34" charset="0"/>
                </a:rPr>
                <a:t>48 cm</a:t>
              </a:r>
            </a:p>
          </p:txBody>
        </p:sp>
        <p:sp>
          <p:nvSpPr>
            <p:cNvPr id="43022" name="TextBox 21"/>
            <p:cNvSpPr txBox="1">
              <a:spLocks noChangeArrowheads="1"/>
            </p:cNvSpPr>
            <p:nvPr/>
          </p:nvSpPr>
          <p:spPr bwMode="auto">
            <a:xfrm>
              <a:off x="6934200" y="1752600"/>
              <a:ext cx="1828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b="1">
                  <a:latin typeface="Tahoma" pitchFamily="34" charset="0"/>
                </a:rPr>
                <a:t>88 cm</a:t>
              </a:r>
            </a:p>
          </p:txBody>
        </p:sp>
      </p:grpSp>
      <p:sp>
        <p:nvSpPr>
          <p:cNvPr id="43017" name="TextBox 2"/>
          <p:cNvSpPr txBox="1">
            <a:spLocks noChangeArrowheads="1"/>
          </p:cNvSpPr>
          <p:nvPr/>
        </p:nvSpPr>
        <p:spPr bwMode="auto">
          <a:xfrm>
            <a:off x="1066800" y="6135688"/>
            <a:ext cx="83439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a:solidFill>
                  <a:srgbClr val="006600"/>
                </a:solidFill>
                <a:latin typeface="Tahoma" pitchFamily="34" charset="0"/>
              </a:rPr>
              <a:t>Movement of 250 mg/L salt front with varying </a:t>
            </a:r>
          </a:p>
          <a:p>
            <a:pPr eaLnBrk="1" hangingPunct="1"/>
            <a:r>
              <a:rPr lang="en-US" sz="2000">
                <a:solidFill>
                  <a:srgbClr val="006600"/>
                </a:solidFill>
                <a:latin typeface="Tahoma" pitchFamily="34" charset="0"/>
              </a:rPr>
              <a:t>sea level rise estimates</a:t>
            </a:r>
          </a:p>
        </p:txBody>
      </p:sp>
      <p:sp>
        <p:nvSpPr>
          <p:cNvPr id="43018" name="Title 3"/>
          <p:cNvSpPr>
            <a:spLocks noGrp="1"/>
          </p:cNvSpPr>
          <p:nvPr>
            <p:ph type="title"/>
          </p:nvPr>
        </p:nvSpPr>
        <p:spPr>
          <a:xfrm>
            <a:off x="517525" y="228600"/>
            <a:ext cx="8229600" cy="1143000"/>
          </a:xfrm>
        </p:spPr>
        <p:txBody>
          <a:bodyPr/>
          <a:lstStyle/>
          <a:p>
            <a:pPr eaLnBrk="1" hangingPunct="1"/>
            <a:r>
              <a:rPr lang="en-US" b="1" smtClean="0">
                <a:solidFill>
                  <a:srgbClr val="006600"/>
                </a:solidFill>
              </a:rPr>
              <a:t>North County </a:t>
            </a:r>
            <a:br>
              <a:rPr lang="en-US" b="1" smtClean="0">
                <a:solidFill>
                  <a:srgbClr val="006600"/>
                </a:solidFill>
              </a:rPr>
            </a:br>
            <a:r>
              <a:rPr lang="en-US" b="1" smtClean="0">
                <a:solidFill>
                  <a:srgbClr val="006600"/>
                </a:solidFill>
              </a:rPr>
              <a:t>Variable Density Modeling</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4"/>
          <p:cNvSpPr>
            <a:spLocks noGrp="1"/>
          </p:cNvSpPr>
          <p:nvPr>
            <p:ph type="title"/>
          </p:nvPr>
        </p:nvSpPr>
        <p:spPr>
          <a:xfrm>
            <a:off x="98425" y="762000"/>
            <a:ext cx="8969375" cy="533400"/>
          </a:xfrm>
        </p:spPr>
        <p:txBody>
          <a:bodyPr lIns="0" rIns="0" bIns="0" anchor="b"/>
          <a:lstStyle/>
          <a:p>
            <a:pPr eaLnBrk="1" hangingPunct="1">
              <a:tabLst>
                <a:tab pos="1198563" algn="l"/>
              </a:tabLst>
            </a:pPr>
            <a:r>
              <a:rPr lang="en-US" sz="3600" b="1" smtClean="0">
                <a:solidFill>
                  <a:srgbClr val="006600"/>
                </a:solidFill>
              </a:rPr>
              <a:t>Wellfield Operations and Sea Level Rise</a:t>
            </a:r>
          </a:p>
        </p:txBody>
      </p:sp>
      <p:pic>
        <p:nvPicPr>
          <p:cNvPr id="44035" name="Picture 6" descr="figure04_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25" y="1676400"/>
            <a:ext cx="9045575"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8"/>
          <p:cNvGrpSpPr>
            <a:grpSpLocks/>
          </p:cNvGrpSpPr>
          <p:nvPr/>
        </p:nvGrpSpPr>
        <p:grpSpPr bwMode="auto">
          <a:xfrm>
            <a:off x="8153400" y="4191000"/>
            <a:ext cx="923925" cy="352425"/>
            <a:chOff x="8030720" y="4242234"/>
            <a:chExt cx="952079" cy="374226"/>
          </a:xfrm>
        </p:grpSpPr>
        <p:cxnSp>
          <p:nvCxnSpPr>
            <p:cNvPr id="14" name="Straight Arrow Connector 13"/>
            <p:cNvCxnSpPr/>
            <p:nvPr/>
          </p:nvCxnSpPr>
          <p:spPr>
            <a:xfrm rot="10800000">
              <a:off x="8030720" y="4242234"/>
              <a:ext cx="215935" cy="138228"/>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44045" name="TextBox 24"/>
            <p:cNvSpPr txBox="1">
              <a:spLocks noChangeArrowheads="1"/>
            </p:cNvSpPr>
            <p:nvPr/>
          </p:nvSpPr>
          <p:spPr bwMode="auto">
            <a:xfrm>
              <a:off x="8109196" y="4322976"/>
              <a:ext cx="873603" cy="293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b="1">
                  <a:solidFill>
                    <a:srgbClr val="002060"/>
                  </a:solidFill>
                  <a:latin typeface="Tahoma" pitchFamily="34" charset="0"/>
                </a:rPr>
                <a:t>820 ft</a:t>
              </a:r>
            </a:p>
          </p:txBody>
        </p:sp>
      </p:grpSp>
      <p:grpSp>
        <p:nvGrpSpPr>
          <p:cNvPr id="3" name="Group 32"/>
          <p:cNvGrpSpPr>
            <a:grpSpLocks/>
          </p:cNvGrpSpPr>
          <p:nvPr/>
        </p:nvGrpSpPr>
        <p:grpSpPr bwMode="auto">
          <a:xfrm>
            <a:off x="7239000" y="4140200"/>
            <a:ext cx="914400" cy="403225"/>
            <a:chOff x="7413503" y="4205632"/>
            <a:chExt cx="943089" cy="427528"/>
          </a:xfrm>
        </p:grpSpPr>
        <p:cxnSp>
          <p:nvCxnSpPr>
            <p:cNvPr id="19" name="Straight Arrow Connector 18"/>
            <p:cNvCxnSpPr/>
            <p:nvPr/>
          </p:nvCxnSpPr>
          <p:spPr>
            <a:xfrm flipV="1">
              <a:off x="7719680" y="4215731"/>
              <a:ext cx="314363" cy="16158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10800000">
              <a:off x="8052053" y="4205632"/>
              <a:ext cx="227586" cy="1684"/>
            </a:xfrm>
            <a:prstGeom prst="straightConnector1">
              <a:avLst/>
            </a:prstGeom>
            <a:ln>
              <a:solidFill>
                <a:schemeClr val="tx2">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4043" name="TextBox 26"/>
            <p:cNvSpPr txBox="1">
              <a:spLocks noChangeArrowheads="1"/>
            </p:cNvSpPr>
            <p:nvPr/>
          </p:nvSpPr>
          <p:spPr bwMode="auto">
            <a:xfrm>
              <a:off x="7413503" y="4339674"/>
              <a:ext cx="943089" cy="293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b="1">
                  <a:solidFill>
                    <a:srgbClr val="FF0000"/>
                  </a:solidFill>
                  <a:latin typeface="Tahoma" pitchFamily="34" charset="0"/>
                </a:rPr>
                <a:t>4920 ft</a:t>
              </a:r>
            </a:p>
          </p:txBody>
        </p:sp>
      </p:grpSp>
      <p:grpSp>
        <p:nvGrpSpPr>
          <p:cNvPr id="4" name="Group 30"/>
          <p:cNvGrpSpPr>
            <a:grpSpLocks/>
          </p:cNvGrpSpPr>
          <p:nvPr/>
        </p:nvGrpSpPr>
        <p:grpSpPr bwMode="auto">
          <a:xfrm>
            <a:off x="8102600" y="3810000"/>
            <a:ext cx="965200" cy="296863"/>
            <a:chOff x="8008746" y="2406361"/>
            <a:chExt cx="994727" cy="313799"/>
          </a:xfrm>
        </p:grpSpPr>
        <p:cxnSp>
          <p:nvCxnSpPr>
            <p:cNvPr id="18" name="Straight Arrow Connector 17"/>
            <p:cNvCxnSpPr/>
            <p:nvPr/>
          </p:nvCxnSpPr>
          <p:spPr>
            <a:xfrm rot="10800000" flipV="1">
              <a:off x="8008746" y="2619476"/>
              <a:ext cx="307580" cy="100684"/>
            </a:xfrm>
            <a:prstGeom prst="straightConnector1">
              <a:avLst/>
            </a:prstGeom>
            <a:ln w="12700">
              <a:solidFill>
                <a:schemeClr val="accent1">
                  <a:lumMod val="25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7900" name="TextBox 27"/>
            <p:cNvSpPr txBox="1">
              <a:spLocks noChangeArrowheads="1"/>
            </p:cNvSpPr>
            <p:nvPr/>
          </p:nvSpPr>
          <p:spPr bwMode="auto">
            <a:xfrm>
              <a:off x="8218162" y="2406361"/>
              <a:ext cx="785311" cy="293662"/>
            </a:xfrm>
            <a:prstGeom prst="rect">
              <a:avLst/>
            </a:prstGeom>
            <a:noFill/>
            <a:ln w="9525">
              <a:noFill/>
              <a:miter lim="800000"/>
              <a:headEnd/>
              <a:tailEnd/>
            </a:ln>
          </p:spPr>
          <p:txBody>
            <a:bodyPr>
              <a:spAutoFit/>
            </a:bodyPr>
            <a:lstStyle/>
            <a:p>
              <a:pPr>
                <a:defRPr/>
              </a:pPr>
              <a:r>
                <a:rPr lang="en-US" sz="1200" dirty="0">
                  <a:solidFill>
                    <a:schemeClr val="accent1">
                      <a:lumMod val="25000"/>
                    </a:schemeClr>
                  </a:solidFill>
                </a:rPr>
                <a:t>1640 ft</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xit" presetSubtype="0" fill="hold" nodeType="clickEffect">
                                  <p:stCondLst>
                                    <p:cond delay="0"/>
                                  </p:stCondLst>
                                  <p:childTnLst>
                                    <p:set>
                                      <p:cBhvr>
                                        <p:cTn id="16" dur="1" fill="hold">
                                          <p:stCondLst>
                                            <p:cond delay="0"/>
                                          </p:stCondLst>
                                        </p:cTn>
                                        <p:tgtEl>
                                          <p:spTgt spid="4"/>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nodeType="clickEffect">
                                  <p:stCondLst>
                                    <p:cond delay="0"/>
                                  </p:stCondLst>
                                  <p:childTnLst>
                                    <p:set>
                                      <p:cBhvr>
                                        <p:cTn id="22"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2"/>
          <p:cNvSpPr>
            <a:spLocks noGrp="1"/>
          </p:cNvSpPr>
          <p:nvPr>
            <p:ph type="title"/>
          </p:nvPr>
        </p:nvSpPr>
        <p:spPr>
          <a:xfrm>
            <a:off x="609600" y="0"/>
            <a:ext cx="7600950" cy="1143000"/>
          </a:xfrm>
        </p:spPr>
        <p:txBody>
          <a:bodyPr/>
          <a:lstStyle/>
          <a:p>
            <a:pPr eaLnBrk="1" hangingPunct="1"/>
            <a:r>
              <a:rPr lang="en-US" b="1" smtClean="0">
                <a:solidFill>
                  <a:srgbClr val="006600"/>
                </a:solidFill>
                <a:ea typeface="Trebuchet MS" pitchFamily="34" charset="0"/>
                <a:cs typeface="Trebuchet MS" pitchFamily="34" charset="0"/>
              </a:rPr>
              <a:t>Regional Implementation</a:t>
            </a:r>
          </a:p>
        </p:txBody>
      </p:sp>
      <p:sp>
        <p:nvSpPr>
          <p:cNvPr id="19459" name="Content Placeholder 1"/>
          <p:cNvSpPr>
            <a:spLocks noGrp="1"/>
          </p:cNvSpPr>
          <p:nvPr>
            <p:ph idx="1"/>
          </p:nvPr>
        </p:nvSpPr>
        <p:spPr>
          <a:xfrm>
            <a:off x="152400" y="1371600"/>
            <a:ext cx="4495800" cy="5181600"/>
          </a:xfrm>
        </p:spPr>
        <p:txBody>
          <a:bodyPr/>
          <a:lstStyle/>
          <a:p>
            <a:pPr marL="228600" lvl="1" indent="0" eaLnBrk="1" hangingPunct="1">
              <a:buFont typeface="Wingdings 2" pitchFamily="18" charset="2"/>
              <a:buNone/>
              <a:defRPr/>
            </a:pPr>
            <a:r>
              <a:rPr lang="en-US" sz="2400" b="1" u="sng" dirty="0" smtClean="0"/>
              <a:t>Water Management</a:t>
            </a:r>
          </a:p>
          <a:p>
            <a:pPr marL="571500" lvl="1" indent="-342900" eaLnBrk="1" hangingPunct="1">
              <a:buSzPct val="120000"/>
              <a:buFont typeface="Courier New" pitchFamily="49" charset="0"/>
              <a:buChar char="o"/>
              <a:defRPr/>
            </a:pPr>
            <a:r>
              <a:rPr lang="en-US" sz="2000" dirty="0" smtClean="0"/>
              <a:t>Develop and apply regional hydraulic and hydrologic models to evaluate influence of changing climate on water management infrastructure and identify adaptation strategies. </a:t>
            </a:r>
          </a:p>
          <a:p>
            <a:pPr marL="571500" lvl="1" indent="-342900" eaLnBrk="1" hangingPunct="1">
              <a:buSzPct val="120000"/>
              <a:buFont typeface="Courier New" pitchFamily="49" charset="0"/>
              <a:buChar char="o"/>
              <a:defRPr/>
            </a:pPr>
            <a:endParaRPr lang="en-US" sz="2000" dirty="0" smtClean="0"/>
          </a:p>
          <a:p>
            <a:pPr marL="571500" lvl="1" indent="-342900" eaLnBrk="1" hangingPunct="1">
              <a:buSzPct val="120000"/>
              <a:buFont typeface="Courier New" pitchFamily="49" charset="0"/>
              <a:buChar char="o"/>
              <a:defRPr/>
            </a:pPr>
            <a:r>
              <a:rPr lang="en-US" sz="2000" dirty="0" smtClean="0"/>
              <a:t>Will serve to ensure the maintenance of existing levels of service.</a:t>
            </a:r>
          </a:p>
          <a:p>
            <a:pPr marL="571500" lvl="1" indent="-342900" eaLnBrk="1" hangingPunct="1">
              <a:buSzPct val="120000"/>
              <a:buFont typeface="Courier New" pitchFamily="49" charset="0"/>
              <a:buChar char="o"/>
              <a:defRPr/>
            </a:pPr>
            <a:endParaRPr lang="en-US" sz="2000" dirty="0"/>
          </a:p>
          <a:p>
            <a:pPr marL="571500" lvl="1" indent="-342900" eaLnBrk="1" hangingPunct="1">
              <a:buSzPct val="120000"/>
              <a:buFont typeface="Courier New" pitchFamily="49" charset="0"/>
              <a:buChar char="o"/>
              <a:defRPr/>
            </a:pPr>
            <a:r>
              <a:rPr lang="en-US" sz="2000" dirty="0" smtClean="0"/>
              <a:t>In process of developing integrated models for Broward and Miami-Dade counties</a:t>
            </a:r>
          </a:p>
        </p:txBody>
      </p:sp>
      <p:pic>
        <p:nvPicPr>
          <p:cNvPr id="5" name="heads.avi">
            <a:hlinkClick r:id="" action="ppaction://media"/>
          </p:cNvPr>
          <p:cNvPicPr>
            <a:picLocks noRot="1" noChangeAspect="1"/>
          </p:cNvPicPr>
          <p:nvPr>
            <a:videoFile r:link="rId1"/>
          </p:nvPr>
        </p:nvPicPr>
        <p:blipFill>
          <a:blip r:embed="rId4">
            <a:extLst>
              <a:ext uri="{28A0092B-C50C-407E-A947-70E740481C1C}">
                <a14:useLocalDpi xmlns:a14="http://schemas.microsoft.com/office/drawing/2010/main" val="0"/>
              </a:ext>
            </a:extLst>
          </a:blip>
          <a:srcRect l="4662" t="2217" b="4878"/>
          <a:stretch>
            <a:fillRect/>
          </a:stretch>
        </p:blipFill>
        <p:spPr bwMode="auto">
          <a:xfrm>
            <a:off x="4673600" y="1295400"/>
            <a:ext cx="4219575" cy="532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2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repeatCount="indefinite" fill="hold" display="0">
                  <p:stCondLst>
                    <p:cond delay="indefinite"/>
                  </p:stCondLst>
                </p:cTn>
                <p:tgtEl>
                  <p:spTgt spid="5"/>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3"/>
          <p:cNvSpPr>
            <a:spLocks noGrp="1"/>
          </p:cNvSpPr>
          <p:nvPr>
            <p:ph type="title"/>
          </p:nvPr>
        </p:nvSpPr>
        <p:spPr>
          <a:xfrm>
            <a:off x="457200" y="-152400"/>
            <a:ext cx="8229600" cy="1143000"/>
          </a:xfrm>
        </p:spPr>
        <p:txBody>
          <a:bodyPr/>
          <a:lstStyle/>
          <a:p>
            <a:pPr eaLnBrk="1" hangingPunct="1"/>
            <a:r>
              <a:rPr lang="en-US" sz="4000" b="1" smtClean="0">
                <a:solidFill>
                  <a:srgbClr val="006600"/>
                </a:solidFill>
              </a:rPr>
              <a:t>Pending Activities</a:t>
            </a:r>
          </a:p>
        </p:txBody>
      </p:sp>
      <p:sp>
        <p:nvSpPr>
          <p:cNvPr id="46083" name="Content Placeholder 4"/>
          <p:cNvSpPr>
            <a:spLocks noGrp="1"/>
          </p:cNvSpPr>
          <p:nvPr>
            <p:ph sz="half" idx="4294967295"/>
          </p:nvPr>
        </p:nvSpPr>
        <p:spPr>
          <a:xfrm>
            <a:off x="457200" y="990600"/>
            <a:ext cx="8610600" cy="5105400"/>
          </a:xfrm>
        </p:spPr>
        <p:txBody>
          <a:bodyPr/>
          <a:lstStyle/>
          <a:p>
            <a:pPr eaLnBrk="1" hangingPunct="1"/>
            <a:r>
              <a:rPr lang="en-US" sz="2000" smtClean="0"/>
              <a:t>Refine Vulnerability Maps – use models to evaluate climate impacts on drainage and flood control systems and test adaptation improvements</a:t>
            </a:r>
          </a:p>
          <a:p>
            <a:pPr eaLnBrk="1" hangingPunct="1"/>
            <a:endParaRPr lang="en-US" sz="2000" smtClean="0"/>
          </a:p>
          <a:p>
            <a:pPr eaLnBrk="1" hangingPunct="1"/>
            <a:r>
              <a:rPr lang="en-US" sz="2000" smtClean="0"/>
              <a:t>Utilize Coastal A Zone Flood Map Designations –consider map results in further assessment of coastal vulnerabilities and planning needs.</a:t>
            </a:r>
          </a:p>
          <a:p>
            <a:pPr eaLnBrk="1" hangingPunct="1"/>
            <a:endParaRPr lang="en-US" sz="2000" smtClean="0"/>
          </a:p>
          <a:p>
            <a:pPr eaLnBrk="1" hangingPunct="1"/>
            <a:r>
              <a:rPr lang="en-US" sz="2000" smtClean="0"/>
              <a:t>Generate Community Maps – integrate modeled climate impacts to be used in developing new design criteria for use in water management licensing, transportation planning, and establishment of base floor elevations. </a:t>
            </a:r>
          </a:p>
          <a:p>
            <a:pPr eaLnBrk="1" hangingPunct="1"/>
            <a:endParaRPr lang="en-US" sz="2800" smtClean="0"/>
          </a:p>
          <a:p>
            <a:pPr eaLnBrk="1" hangingPunct="1"/>
            <a:endParaRPr lang="en-US" sz="2800" smtClean="0"/>
          </a:p>
          <a:p>
            <a:pPr eaLnBrk="1" hangingPunct="1"/>
            <a:endParaRPr lang="en-US" sz="2800" smtClean="0"/>
          </a:p>
          <a:p>
            <a:pPr eaLnBrk="1" hangingPunct="1"/>
            <a:endParaRPr lang="en-US" sz="2800" b="1" smtClean="0"/>
          </a:p>
          <a:p>
            <a:pPr eaLnBrk="1" hangingPunct="1"/>
            <a:endParaRPr lang="en-US" b="1" smtClean="0"/>
          </a:p>
        </p:txBody>
      </p:sp>
      <p:cxnSp>
        <p:nvCxnSpPr>
          <p:cNvPr id="9" name="Straight Connector 8"/>
          <p:cNvCxnSpPr/>
          <p:nvPr/>
        </p:nvCxnSpPr>
        <p:spPr>
          <a:xfrm>
            <a:off x="0" y="838200"/>
            <a:ext cx="914400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8" name="Rectangle 5"/>
          <p:cNvSpPr>
            <a:spLocks noChangeArrowheads="1"/>
          </p:cNvSpPr>
          <p:nvPr/>
        </p:nvSpPr>
        <p:spPr bwMode="auto">
          <a:xfrm>
            <a:off x="5783263" y="6596063"/>
            <a:ext cx="231775" cy="261937"/>
          </a:xfrm>
          <a:prstGeom prst="rect">
            <a:avLst/>
          </a:prstGeom>
          <a:noFill/>
          <a:ln w="9525">
            <a:noFill/>
            <a:miter lim="800000"/>
            <a:headEnd/>
            <a:tailEnd/>
          </a:ln>
        </p:spPr>
        <p:txBody>
          <a:bodyPr wrap="none">
            <a:spAutoFit/>
          </a:bodyPr>
          <a:lstStyle/>
          <a:p>
            <a:pPr>
              <a:defRPr/>
            </a:pPr>
            <a:r>
              <a:rPr lang="en-US" sz="1100" dirty="0">
                <a:solidFill>
                  <a:schemeClr val="bg1">
                    <a:lumMod val="95000"/>
                  </a:schemeClr>
                </a:solidFill>
                <a:cs typeface="Arial" charset="0"/>
              </a:rPr>
              <a:t>)</a:t>
            </a:r>
          </a:p>
        </p:txBody>
      </p:sp>
      <p:pic>
        <p:nvPicPr>
          <p:cNvPr id="46086" name="Picture 6" descr="Regional Climate Change Compact Logo"/>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52400"/>
            <a:ext cx="1058863"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4225925"/>
            <a:ext cx="4267200"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1143000" y="304800"/>
            <a:ext cx="7124700" cy="923925"/>
          </a:xfrm>
        </p:spPr>
        <p:txBody>
          <a:bodyPr/>
          <a:lstStyle/>
          <a:p>
            <a:pPr eaLnBrk="1" hangingPunct="1"/>
            <a:r>
              <a:rPr lang="en-US" b="1" smtClean="0">
                <a:solidFill>
                  <a:srgbClr val="006600"/>
                </a:solidFill>
                <a:ea typeface="Trebuchet MS" pitchFamily="34" charset="0"/>
                <a:cs typeface="Trebuchet MS" pitchFamily="34" charset="0"/>
              </a:rPr>
              <a:t>Regional Implementation</a:t>
            </a:r>
          </a:p>
        </p:txBody>
      </p:sp>
      <p:sp>
        <p:nvSpPr>
          <p:cNvPr id="20483" name="Content Placeholder 2"/>
          <p:cNvSpPr>
            <a:spLocks noGrp="1"/>
          </p:cNvSpPr>
          <p:nvPr>
            <p:ph idx="1"/>
          </p:nvPr>
        </p:nvSpPr>
        <p:spPr>
          <a:xfrm>
            <a:off x="533400" y="1371600"/>
            <a:ext cx="5314950" cy="4052888"/>
          </a:xfrm>
        </p:spPr>
        <p:txBody>
          <a:bodyPr/>
          <a:lstStyle/>
          <a:p>
            <a:pPr marL="0" indent="0" eaLnBrk="1" hangingPunct="1">
              <a:buFont typeface="Wingdings 2" pitchFamily="18" charset="2"/>
              <a:buNone/>
              <a:defRPr/>
            </a:pPr>
            <a:r>
              <a:rPr lang="en-US" sz="2400" b="1" u="sng" dirty="0" smtClean="0"/>
              <a:t>Natural Systems and Agriculture</a:t>
            </a:r>
          </a:p>
          <a:p>
            <a:pPr eaLnBrk="1" hangingPunct="1">
              <a:buSzPct val="120000"/>
              <a:buFont typeface="Arial" pitchFamily="34" charset="0"/>
              <a:buChar char="•"/>
              <a:defRPr/>
            </a:pPr>
            <a:r>
              <a:rPr lang="en-US" sz="2000" dirty="0" smtClean="0"/>
              <a:t>Leverage work of the Florida Reef Resilience Program’s Climate Change Action Plan for Florida’s Coral Reef System 2010-2015 for protection of marine habitat.</a:t>
            </a:r>
          </a:p>
          <a:p>
            <a:pPr eaLnBrk="1" hangingPunct="1">
              <a:buSzPct val="120000"/>
              <a:buFont typeface="Arial" pitchFamily="34" charset="0"/>
              <a:buChar char="•"/>
              <a:defRPr/>
            </a:pPr>
            <a:endParaRPr lang="en-US" sz="2000" dirty="0" smtClean="0"/>
          </a:p>
          <a:p>
            <a:pPr eaLnBrk="1" hangingPunct="1">
              <a:buSzPct val="120000"/>
              <a:buFont typeface="Arial" pitchFamily="34" charset="0"/>
              <a:buChar char="•"/>
              <a:defRPr/>
            </a:pPr>
            <a:r>
              <a:rPr lang="en-US" sz="2000" dirty="0" smtClean="0"/>
              <a:t>Achieve long-term economic vitality and  the quality-of-life benefits of management strategies that conserve, protect, and enhance the adaptive capacity of coastal and marine resources. </a:t>
            </a:r>
          </a:p>
          <a:p>
            <a:pPr eaLnBrk="1" hangingPunct="1">
              <a:buSzPct val="120000"/>
              <a:buFont typeface="Arial" pitchFamily="34" charset="0"/>
              <a:buChar char="•"/>
              <a:defRPr/>
            </a:pPr>
            <a:endParaRPr lang="en-US" sz="2000" dirty="0" smtClean="0"/>
          </a:p>
          <a:p>
            <a:pPr eaLnBrk="1" hangingPunct="1">
              <a:buSzPct val="120000"/>
              <a:buFont typeface="Arial" pitchFamily="34" charset="0"/>
              <a:buChar char="•"/>
              <a:defRPr/>
            </a:pPr>
            <a:r>
              <a:rPr lang="en-US" sz="2000" dirty="0" smtClean="0"/>
              <a:t>In the process of convening a regional Interagency Coastal Oceans Task Force</a:t>
            </a:r>
          </a:p>
        </p:txBody>
      </p:sp>
      <p:pic>
        <p:nvPicPr>
          <p:cNvPr id="47108" name="Picture 2" descr="http://www.cakex.org/sites/default/files/imagecache/node-content-218/files/photos/Florida%20Reef%20System%20CCAPlan.png"/>
          <p:cNvPicPr>
            <a:picLocks noChangeAspect="1" noChangeArrowheads="1"/>
          </p:cNvPicPr>
          <p:nvPr/>
        </p:nvPicPr>
        <p:blipFill>
          <a:blip r:embed="rId2">
            <a:extLst>
              <a:ext uri="{28A0092B-C50C-407E-A947-70E740481C1C}">
                <a14:useLocalDpi xmlns:a14="http://schemas.microsoft.com/office/drawing/2010/main" val="0"/>
              </a:ext>
            </a:extLst>
          </a:blip>
          <a:srcRect l="8530" r="7584"/>
          <a:stretch>
            <a:fillRect/>
          </a:stretch>
        </p:blipFill>
        <p:spPr bwMode="auto">
          <a:xfrm>
            <a:off x="6045200" y="2286000"/>
            <a:ext cx="2811463"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914400" y="304800"/>
            <a:ext cx="7124700" cy="923925"/>
          </a:xfrm>
        </p:spPr>
        <p:txBody>
          <a:bodyPr/>
          <a:lstStyle/>
          <a:p>
            <a:pPr eaLnBrk="1" hangingPunct="1"/>
            <a:r>
              <a:rPr lang="en-US" b="1" smtClean="0">
                <a:solidFill>
                  <a:srgbClr val="006600"/>
                </a:solidFill>
                <a:ea typeface="Trebuchet MS" pitchFamily="34" charset="0"/>
                <a:cs typeface="Trebuchet MS" pitchFamily="34" charset="0"/>
              </a:rPr>
              <a:t>Regional Implementation</a:t>
            </a:r>
          </a:p>
        </p:txBody>
      </p:sp>
      <p:sp>
        <p:nvSpPr>
          <p:cNvPr id="21507" name="Content Placeholder 2"/>
          <p:cNvSpPr>
            <a:spLocks noGrp="1"/>
          </p:cNvSpPr>
          <p:nvPr>
            <p:ph idx="1"/>
          </p:nvPr>
        </p:nvSpPr>
        <p:spPr>
          <a:xfrm>
            <a:off x="312738" y="1204913"/>
            <a:ext cx="5562600" cy="4052887"/>
          </a:xfrm>
        </p:spPr>
        <p:txBody>
          <a:bodyPr/>
          <a:lstStyle/>
          <a:p>
            <a:pPr marL="0" indent="0" eaLnBrk="1" hangingPunct="1">
              <a:buFont typeface="Wingdings 2" pitchFamily="18" charset="2"/>
              <a:buNone/>
              <a:defRPr/>
            </a:pPr>
            <a:endParaRPr lang="en-US" dirty="0" smtClean="0"/>
          </a:p>
          <a:p>
            <a:pPr marL="0" indent="0" eaLnBrk="1" hangingPunct="1">
              <a:buFont typeface="Wingdings 2" pitchFamily="18" charset="2"/>
              <a:buNone/>
              <a:defRPr/>
            </a:pPr>
            <a:endParaRPr lang="en-US" dirty="0" smtClean="0"/>
          </a:p>
          <a:p>
            <a:pPr eaLnBrk="1" hangingPunct="1">
              <a:buSzPct val="120000"/>
              <a:buFont typeface="Arial" pitchFamily="34" charset="0"/>
              <a:buChar char="•"/>
              <a:defRPr/>
            </a:pPr>
            <a:r>
              <a:rPr lang="en-US" sz="2400" dirty="0" smtClean="0"/>
              <a:t>Pursue regional energy efficiency financing and advance energy-efficiencies, energy conservation and renewable and alternative energy technologies </a:t>
            </a:r>
          </a:p>
          <a:p>
            <a:pPr eaLnBrk="1" hangingPunct="1">
              <a:buSzPct val="120000"/>
              <a:buFont typeface="Arial" pitchFamily="34" charset="0"/>
              <a:buChar char="•"/>
              <a:defRPr/>
            </a:pPr>
            <a:endParaRPr lang="en-US" sz="2400" dirty="0"/>
          </a:p>
          <a:p>
            <a:pPr eaLnBrk="1" hangingPunct="1">
              <a:buSzPct val="120000"/>
              <a:buFont typeface="Arial" pitchFamily="34" charset="0"/>
              <a:buChar char="•"/>
              <a:defRPr/>
            </a:pPr>
            <a:r>
              <a:rPr lang="en-US" sz="2400" dirty="0" smtClean="0"/>
              <a:t>Energy Efficiency Finance solicitation posted by Broward County</a:t>
            </a:r>
          </a:p>
          <a:p>
            <a:pPr eaLnBrk="1" hangingPunct="1">
              <a:buSzPct val="120000"/>
              <a:buFont typeface="Arial" pitchFamily="34" charset="0"/>
              <a:buChar char="•"/>
              <a:defRPr/>
            </a:pPr>
            <a:endParaRPr lang="en-US" sz="2400" dirty="0" smtClean="0"/>
          </a:p>
          <a:p>
            <a:pPr eaLnBrk="1" hangingPunct="1">
              <a:buSzPct val="120000"/>
              <a:buFont typeface="Arial" pitchFamily="34" charset="0"/>
              <a:buChar char="•"/>
              <a:defRPr/>
            </a:pPr>
            <a:r>
              <a:rPr lang="en-US" sz="2400" dirty="0" smtClean="0"/>
              <a:t>Electronic permitting for solar projects underway</a:t>
            </a:r>
          </a:p>
        </p:txBody>
      </p:sp>
      <p:pic>
        <p:nvPicPr>
          <p:cNvPr id="4813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2895600"/>
            <a:ext cx="3149600" cy="2362200"/>
          </a:xfrm>
          <a:prstGeom prst="rect">
            <a:avLst/>
          </a:prstGeom>
          <a:noFill/>
          <a:ln w="1905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48133" name="TextBox 1"/>
          <p:cNvSpPr txBox="1">
            <a:spLocks noChangeArrowheads="1"/>
          </p:cNvSpPr>
          <p:nvPr/>
        </p:nvSpPr>
        <p:spPr bwMode="auto">
          <a:xfrm>
            <a:off x="304800" y="1260475"/>
            <a:ext cx="60213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Wingdings 2" pitchFamily="18" charset="2"/>
              <a:buNone/>
            </a:pPr>
            <a:r>
              <a:rPr lang="en-US" sz="2400" b="1" u="sng">
                <a:latin typeface="Verdana" pitchFamily="34" charset="0"/>
                <a:cs typeface="Arial" charset="0"/>
              </a:rPr>
              <a:t>Energy Efficiency and Renewable </a:t>
            </a:r>
          </a:p>
          <a:p>
            <a:pPr eaLnBrk="1" hangingPunct="1">
              <a:buFont typeface="Wingdings 2" pitchFamily="18" charset="2"/>
              <a:buNone/>
            </a:pPr>
            <a:r>
              <a:rPr lang="en-US" sz="2400" b="1" u="sng">
                <a:latin typeface="Verdana" pitchFamily="34" charset="0"/>
                <a:cs typeface="Arial" charset="0"/>
              </a:rPr>
              <a:t>Resources</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b="1" smtClean="0">
                <a:solidFill>
                  <a:srgbClr val="006600"/>
                </a:solidFill>
              </a:rPr>
              <a:t>Compact Next Steps</a:t>
            </a:r>
          </a:p>
        </p:txBody>
      </p:sp>
      <p:sp>
        <p:nvSpPr>
          <p:cNvPr id="49155" name="Content Placeholder 2"/>
          <p:cNvSpPr>
            <a:spLocks noGrp="1"/>
          </p:cNvSpPr>
          <p:nvPr>
            <p:ph idx="1"/>
          </p:nvPr>
        </p:nvSpPr>
        <p:spPr>
          <a:xfrm>
            <a:off x="457200" y="1371600"/>
            <a:ext cx="6934200" cy="4525963"/>
          </a:xfrm>
        </p:spPr>
        <p:txBody>
          <a:bodyPr/>
          <a:lstStyle/>
          <a:p>
            <a:r>
              <a:rPr lang="en-US" smtClean="0"/>
              <a:t>Finalize Action Plan </a:t>
            </a:r>
          </a:p>
          <a:p>
            <a:r>
              <a:rPr lang="en-US" smtClean="0"/>
              <a:t>Expand planning effort to the 7-county region as part of the 2060 Vision and Blue Print for Economic Prosperity</a:t>
            </a:r>
          </a:p>
          <a:p>
            <a:r>
              <a:rPr lang="en-US" smtClean="0"/>
              <a:t>Develop agriculture and public health as separate focal areas</a:t>
            </a:r>
          </a:p>
          <a:p>
            <a:r>
              <a:rPr lang="en-US" smtClean="0"/>
              <a:t>Convene and coordinate regional climate resilience work group</a:t>
            </a:r>
          </a:p>
          <a:p>
            <a:r>
              <a:rPr lang="en-US" smtClean="0"/>
              <a:t>Work collectively on implementation</a:t>
            </a:r>
          </a:p>
        </p:txBody>
      </p:sp>
      <p:pic>
        <p:nvPicPr>
          <p:cNvPr id="49156" name="Picture 4" descr="http://sfrpc.com/graphics/RegionalPartnershipLogo.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1346200"/>
            <a:ext cx="1371600" cy="237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8" descr="Climate-Change-Compact-Mark-FINAL_Sept24_20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07312">
            <a:off x="6280150" y="3897313"/>
            <a:ext cx="2876550"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685800" y="2590800"/>
            <a:ext cx="7772400" cy="1143000"/>
          </a:xfrm>
        </p:spPr>
        <p:txBody>
          <a:bodyPr/>
          <a:lstStyle/>
          <a:p>
            <a:r>
              <a:rPr lang="en-US" sz="4000" smtClean="0"/>
              <a:t>Questions?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over of prgram for the Oct 23 2009 SE FL Regional Climate Leadership Summ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137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6186488" y="1968500"/>
            <a:ext cx="2957512" cy="4524375"/>
          </a:xfrm>
          <a:prstGeom prst="rect">
            <a:avLst/>
          </a:prstGeom>
          <a:noFill/>
        </p:spPr>
        <p:txBody>
          <a:bodyPr>
            <a:spAutoFit/>
          </a:bodyPr>
          <a:lstStyle/>
          <a:p>
            <a:pPr>
              <a:buFont typeface="Arial" pitchFamily="34" charset="0"/>
              <a:buChar char="•"/>
              <a:defRPr/>
            </a:pPr>
            <a:r>
              <a:rPr lang="en-US" sz="2400" b="1" dirty="0">
                <a:latin typeface="+mn-lt"/>
              </a:rPr>
              <a:t> 300 participants</a:t>
            </a:r>
          </a:p>
          <a:p>
            <a:pPr>
              <a:defRPr/>
            </a:pPr>
            <a:endParaRPr lang="en-US" sz="2400" b="1" dirty="0">
              <a:latin typeface="+mn-lt"/>
            </a:endParaRPr>
          </a:p>
          <a:p>
            <a:pPr>
              <a:buFont typeface="Arial" pitchFamily="34" charset="0"/>
              <a:buChar char="•"/>
              <a:defRPr/>
            </a:pPr>
            <a:r>
              <a:rPr lang="en-US" sz="2400" b="1" dirty="0">
                <a:latin typeface="+mn-lt"/>
              </a:rPr>
              <a:t> 56 elected officials</a:t>
            </a:r>
          </a:p>
          <a:p>
            <a:pPr lvl="1">
              <a:buFont typeface="Arial" pitchFamily="34" charset="0"/>
              <a:buChar char="•"/>
              <a:defRPr/>
            </a:pPr>
            <a:r>
              <a:rPr lang="en-US" sz="2400" b="1" dirty="0">
                <a:latin typeface="+mn-lt"/>
              </a:rPr>
              <a:t> Federal</a:t>
            </a:r>
          </a:p>
          <a:p>
            <a:pPr lvl="1">
              <a:buFont typeface="Arial" pitchFamily="34" charset="0"/>
              <a:buChar char="•"/>
              <a:defRPr/>
            </a:pPr>
            <a:r>
              <a:rPr lang="en-US" sz="2400" b="1" dirty="0">
                <a:latin typeface="+mn-lt"/>
              </a:rPr>
              <a:t> State</a:t>
            </a:r>
          </a:p>
          <a:p>
            <a:pPr lvl="1">
              <a:buFont typeface="Arial" pitchFamily="34" charset="0"/>
              <a:buChar char="•"/>
              <a:defRPr/>
            </a:pPr>
            <a:r>
              <a:rPr lang="en-US" sz="2400" b="1" dirty="0">
                <a:latin typeface="+mn-lt"/>
              </a:rPr>
              <a:t> County</a:t>
            </a:r>
          </a:p>
          <a:p>
            <a:pPr lvl="1">
              <a:buFont typeface="Arial" pitchFamily="34" charset="0"/>
              <a:buChar char="•"/>
              <a:defRPr/>
            </a:pPr>
            <a:r>
              <a:rPr lang="en-US" sz="2400" b="1" dirty="0">
                <a:latin typeface="+mn-lt"/>
              </a:rPr>
              <a:t> Municipal</a:t>
            </a:r>
          </a:p>
          <a:p>
            <a:pPr>
              <a:defRPr/>
            </a:pPr>
            <a:endParaRPr lang="en-US" sz="2400" b="1" dirty="0">
              <a:latin typeface="+mn-lt"/>
            </a:endParaRPr>
          </a:p>
          <a:p>
            <a:pPr>
              <a:buFont typeface="Arial" pitchFamily="34" charset="0"/>
              <a:buChar char="•"/>
              <a:defRPr/>
            </a:pPr>
            <a:r>
              <a:rPr lang="en-US" sz="2400" b="1" dirty="0">
                <a:latin typeface="+mn-lt"/>
              </a:rPr>
              <a:t> 34 municipalities</a:t>
            </a:r>
          </a:p>
          <a:p>
            <a:pPr>
              <a:defRPr/>
            </a:pPr>
            <a:endParaRPr lang="en-US" sz="2400" b="1" dirty="0">
              <a:latin typeface="+mn-lt"/>
            </a:endParaRPr>
          </a:p>
          <a:p>
            <a:pPr>
              <a:buFont typeface="Arial" pitchFamily="34" charset="0"/>
              <a:buChar char="•"/>
              <a:defRPr/>
            </a:pPr>
            <a:r>
              <a:rPr lang="en-US" sz="2400" b="1" dirty="0">
                <a:latin typeface="+mn-lt"/>
              </a:rPr>
              <a:t> Members of green teams &amp; task forces</a:t>
            </a:r>
          </a:p>
        </p:txBody>
      </p:sp>
      <p:sp>
        <p:nvSpPr>
          <p:cNvPr id="5" name="TextBox 4"/>
          <p:cNvSpPr txBox="1"/>
          <p:nvPr/>
        </p:nvSpPr>
        <p:spPr>
          <a:xfrm>
            <a:off x="6438900" y="285750"/>
            <a:ext cx="2324100" cy="1446213"/>
          </a:xfrm>
          <a:prstGeom prst="rect">
            <a:avLst/>
          </a:prstGeom>
          <a:noFill/>
        </p:spPr>
        <p:txBody>
          <a:bodyPr>
            <a:spAutoFit/>
          </a:bodyPr>
          <a:lstStyle/>
          <a:p>
            <a:pPr algn="ctr">
              <a:defRPr/>
            </a:pPr>
            <a:r>
              <a:rPr lang="en-US" sz="4400" b="1" dirty="0">
                <a:solidFill>
                  <a:srgbClr val="006600"/>
                </a:solidFill>
                <a:latin typeface="+mn-lt"/>
              </a:rPr>
              <a:t>Regional Summit</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3"/>
          <p:cNvSpPr>
            <a:spLocks noGrp="1"/>
          </p:cNvSpPr>
          <p:nvPr>
            <p:ph type="title"/>
          </p:nvPr>
        </p:nvSpPr>
        <p:spPr>
          <a:xfrm>
            <a:off x="457200" y="-152400"/>
            <a:ext cx="8229600" cy="1143000"/>
          </a:xfrm>
        </p:spPr>
        <p:txBody>
          <a:bodyPr/>
          <a:lstStyle/>
          <a:p>
            <a:pPr eaLnBrk="1" hangingPunct="1"/>
            <a:r>
              <a:rPr lang="en-US" sz="4000" b="1" smtClean="0">
                <a:solidFill>
                  <a:srgbClr val="006600"/>
                </a:solidFill>
              </a:rPr>
              <a:t>SE FL Climate Change Compact</a:t>
            </a:r>
          </a:p>
        </p:txBody>
      </p:sp>
      <p:sp>
        <p:nvSpPr>
          <p:cNvPr id="17411" name="Content Placeholder 4"/>
          <p:cNvSpPr>
            <a:spLocks noGrp="1"/>
          </p:cNvSpPr>
          <p:nvPr>
            <p:ph sz="half" idx="4294967295"/>
          </p:nvPr>
        </p:nvSpPr>
        <p:spPr>
          <a:xfrm>
            <a:off x="-15875" y="2563813"/>
            <a:ext cx="6324600" cy="3886200"/>
          </a:xfrm>
        </p:spPr>
        <p:txBody>
          <a:bodyPr/>
          <a:lstStyle/>
          <a:p>
            <a:pPr lvl="1" eaLnBrk="1" hangingPunct="1">
              <a:buFont typeface="Arial" charset="0"/>
              <a:buChar char="•"/>
            </a:pPr>
            <a:r>
              <a:rPr lang="en-US" b="1" smtClean="0"/>
              <a:t>Fully Ratified January 2010</a:t>
            </a:r>
          </a:p>
          <a:p>
            <a:pPr lvl="1" eaLnBrk="1" hangingPunct="1">
              <a:buFont typeface="Arial" charset="0"/>
              <a:buChar char="•"/>
            </a:pPr>
            <a:r>
              <a:rPr lang="en-US" b="1" smtClean="0"/>
              <a:t>Commitments include:</a:t>
            </a:r>
          </a:p>
          <a:p>
            <a:pPr lvl="2" eaLnBrk="1" hangingPunct="1"/>
            <a:r>
              <a:rPr lang="en-US" b="1" smtClean="0"/>
              <a:t>Policy Collaboration</a:t>
            </a:r>
          </a:p>
          <a:p>
            <a:pPr lvl="2" eaLnBrk="1" hangingPunct="1"/>
            <a:r>
              <a:rPr lang="en-US" b="1" smtClean="0"/>
              <a:t>Develop Regional Tools</a:t>
            </a:r>
          </a:p>
          <a:p>
            <a:pPr lvl="3" eaLnBrk="1" hangingPunct="1">
              <a:buFont typeface="Arial" charset="0"/>
              <a:buChar char="•"/>
            </a:pPr>
            <a:r>
              <a:rPr lang="en-US" b="1" smtClean="0"/>
              <a:t>Unified SLR Projection</a:t>
            </a:r>
          </a:p>
          <a:p>
            <a:pPr lvl="3" eaLnBrk="1" hangingPunct="1">
              <a:buFont typeface="Arial" charset="0"/>
              <a:buChar char="•"/>
            </a:pPr>
            <a:r>
              <a:rPr lang="en-US" b="1" smtClean="0"/>
              <a:t>Inundation  Maps</a:t>
            </a:r>
          </a:p>
          <a:p>
            <a:pPr lvl="3" eaLnBrk="1" hangingPunct="1">
              <a:buFont typeface="Arial" charset="0"/>
              <a:buChar char="•"/>
            </a:pPr>
            <a:r>
              <a:rPr lang="en-US" b="1" smtClean="0"/>
              <a:t>GHG Emissions Baseline</a:t>
            </a:r>
          </a:p>
          <a:p>
            <a:pPr lvl="2" eaLnBrk="1" hangingPunct="1"/>
            <a:r>
              <a:rPr lang="en-US" b="1" smtClean="0"/>
              <a:t>Create a Regional Action Plan</a:t>
            </a:r>
          </a:p>
          <a:p>
            <a:pPr lvl="3" eaLnBrk="1" hangingPunct="1">
              <a:buFont typeface="Arial" charset="0"/>
              <a:buChar char="•"/>
            </a:pPr>
            <a:r>
              <a:rPr lang="en-US" b="1" smtClean="0"/>
              <a:t>Mitigation and adaptation strategies</a:t>
            </a:r>
          </a:p>
          <a:p>
            <a:pPr lvl="2" eaLnBrk="1" hangingPunct="1"/>
            <a:r>
              <a:rPr lang="en-US" b="1" smtClean="0"/>
              <a:t>Convene Annual Summits</a:t>
            </a:r>
          </a:p>
        </p:txBody>
      </p:sp>
      <p:cxnSp>
        <p:nvCxnSpPr>
          <p:cNvPr id="9" name="Straight Connector 8"/>
          <p:cNvCxnSpPr/>
          <p:nvPr/>
        </p:nvCxnSpPr>
        <p:spPr>
          <a:xfrm>
            <a:off x="0" y="838200"/>
            <a:ext cx="914400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8" name="Rectangle 5"/>
          <p:cNvSpPr>
            <a:spLocks noChangeArrowheads="1"/>
          </p:cNvSpPr>
          <p:nvPr/>
        </p:nvSpPr>
        <p:spPr bwMode="auto">
          <a:xfrm>
            <a:off x="5861050" y="6596063"/>
            <a:ext cx="231775" cy="261937"/>
          </a:xfrm>
          <a:prstGeom prst="rect">
            <a:avLst/>
          </a:prstGeom>
          <a:noFill/>
          <a:ln w="9525">
            <a:noFill/>
            <a:miter lim="800000"/>
            <a:headEnd/>
            <a:tailEnd/>
          </a:ln>
        </p:spPr>
        <p:txBody>
          <a:bodyPr wrap="none">
            <a:spAutoFit/>
          </a:bodyPr>
          <a:lstStyle/>
          <a:p>
            <a:pPr>
              <a:defRPr/>
            </a:pPr>
            <a:r>
              <a:rPr lang="en-US" sz="1100" dirty="0">
                <a:solidFill>
                  <a:schemeClr val="bg1">
                    <a:lumMod val="95000"/>
                  </a:schemeClr>
                </a:solidFill>
                <a:cs typeface="Arial" charset="0"/>
              </a:rPr>
              <a:t>)</a:t>
            </a:r>
          </a:p>
        </p:txBody>
      </p:sp>
      <p:pic>
        <p:nvPicPr>
          <p:cNvPr id="1741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9175" y="930275"/>
            <a:ext cx="2547938"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6" descr="bclogo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33550" y="963613"/>
            <a:ext cx="1412875"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7" descr="monroe_county_fl_se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34150" y="887413"/>
            <a:ext cx="838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8" descr="Miami%20Dade%20County%20Logo%20RG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3550" y="1725613"/>
            <a:ext cx="13874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9" descr="pbc%2520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34150" y="1725613"/>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9" name="Picture 4" descr="Four County representatives that signed the Regional Climate Compact at the Oct 23 2009 SE FL Regional Climate Leadership Summit"/>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545138" y="3276600"/>
            <a:ext cx="359410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0" name="Picture 6" descr="Regional Climate Change Compact Logo"/>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2400" y="152400"/>
            <a:ext cx="1058863"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rot="10800000">
            <a:off x="15875" y="0"/>
            <a:ext cx="9144000" cy="68580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8435" name="Title 1"/>
          <p:cNvSpPr>
            <a:spLocks noGrp="1"/>
          </p:cNvSpPr>
          <p:nvPr>
            <p:ph type="title"/>
          </p:nvPr>
        </p:nvSpPr>
        <p:spPr>
          <a:xfrm>
            <a:off x="117475" y="0"/>
            <a:ext cx="9026525" cy="1143000"/>
          </a:xfrm>
        </p:spPr>
        <p:txBody>
          <a:bodyPr/>
          <a:lstStyle/>
          <a:p>
            <a:pPr eaLnBrk="1" hangingPunct="1"/>
            <a:r>
              <a:rPr lang="en-US" sz="4000" b="1" smtClean="0">
                <a:solidFill>
                  <a:srgbClr val="006600"/>
                </a:solidFill>
              </a:rPr>
              <a:t>Collaborating Partners Lending Expertise</a:t>
            </a:r>
          </a:p>
        </p:txBody>
      </p:sp>
      <p:pic>
        <p:nvPicPr>
          <p:cNvPr id="18436" name="Picture 3" descr="Steering Committee Worksho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3388" y="1384300"/>
            <a:ext cx="4233862" cy="318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1" descr="Broward County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76900" y="1295400"/>
            <a:ext cx="148590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3" descr="Miami Dade County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9288" y="2139950"/>
            <a:ext cx="13874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4" descr="Monroe County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48600" y="2209800"/>
            <a:ext cx="98266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5" descr="Palm Beach County 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48600" y="1143000"/>
            <a:ext cx="990600"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2" descr="http://www.aaof.com/images/sfwmd.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29288" y="3124200"/>
            <a:ext cx="1209675"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6" descr="http://ecoastal.usace.army.mil/images/usace-logo.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34200" y="4724400"/>
            <a:ext cx="119538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8" descr="http://reviews.cnet.com/i/tim/2011/03/02/epa_logo_270x294.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15000" y="4572000"/>
            <a:ext cx="104933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4" name="Picture 10" descr="http://www.ccs.fau.edu/section_links/HBBLv2/fau_logo.gi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03225" y="5961063"/>
            <a:ext cx="12954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5" name="AutoShape 12" descr="https://sites.google.com/a/thesocialcapitalproject.org/scp/The-Social-Capital-Project/news/anewhomeattheclimateleadershipinitiative/CLI%20logo%20small.jpg"/>
          <p:cNvSpPr>
            <a:spLocks noChangeAspect="1" noChangeArrowheads="1"/>
          </p:cNvSpPr>
          <p:nvPr/>
        </p:nvSpPr>
        <p:spPr bwMode="auto">
          <a:xfrm>
            <a:off x="117475" y="-96838"/>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endParaRPr>
          </a:p>
        </p:txBody>
      </p:sp>
      <p:sp>
        <p:nvSpPr>
          <p:cNvPr id="18446" name="AutoShape 14" descr="https://sites.google.com/a/thesocialcapitalproject.org/scp/The-Social-Capital-Project/news/anewhomeattheclimateleadershipinitiative/CLI%20logo%20small.jpg"/>
          <p:cNvSpPr>
            <a:spLocks noChangeAspect="1" noChangeArrowheads="1"/>
          </p:cNvSpPr>
          <p:nvPr/>
        </p:nvSpPr>
        <p:spPr bwMode="auto">
          <a:xfrm>
            <a:off x="117475" y="-96838"/>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endParaRPr>
          </a:p>
        </p:txBody>
      </p:sp>
      <p:sp>
        <p:nvSpPr>
          <p:cNvPr id="18447" name="AutoShape 16" descr="https://sites.google.com/a/thesocialcapitalproject.org/scp/The-Social-Capital-Project/news/anewhomeattheclimateleadershipinitiative/CLI%20logo%20small.jpg"/>
          <p:cNvSpPr>
            <a:spLocks noChangeAspect="1" noChangeArrowheads="1"/>
          </p:cNvSpPr>
          <p:nvPr/>
        </p:nvSpPr>
        <p:spPr bwMode="auto">
          <a:xfrm>
            <a:off x="117475" y="-96838"/>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endParaRPr>
          </a:p>
        </p:txBody>
      </p:sp>
      <p:sp>
        <p:nvSpPr>
          <p:cNvPr id="18448" name="AutoShape 18" descr="https://sites.google.com/a/thesocialcapitalproject.org/scp/The-Social-Capital-Project/news/anewhomeattheclimateleadershipinitiative/CLI%20logo%20small.jpg"/>
          <p:cNvSpPr>
            <a:spLocks noChangeAspect="1" noChangeArrowheads="1"/>
          </p:cNvSpPr>
          <p:nvPr/>
        </p:nvSpPr>
        <p:spPr bwMode="auto">
          <a:xfrm>
            <a:off x="117475" y="-96838"/>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endParaRPr>
          </a:p>
        </p:txBody>
      </p:sp>
      <p:pic>
        <p:nvPicPr>
          <p:cNvPr id="18449" name="Picture 22" descr="http://profile.ak.fbcdn.net/hprofile-ak-snc4/188141_143286892384339_8027438_n.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20000" y="3276600"/>
            <a:ext cx="126682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0" name="Picture 24" descr="http://www.freedomsphoenix.com/Uploads/Graphics/000-0125064903-iclei_logo.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772400" y="3962400"/>
            <a:ext cx="94297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1" name="Picture 26" descr="http://www.aoml.noaa.gov/hrd/graphics/NOAA.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153400" y="46482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2" name="Picture 28" descr="http://ww1.prweb.com/prfiles/2009/06/12/2531384/gI_0_0_TNCLogoPrimary_RGB.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064250" y="5867400"/>
            <a:ext cx="12954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3" name="Picture 30" descr="http://wildlifedisease.nbii.gov/ai/images/usgs_logo.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620000" y="5867400"/>
            <a:ext cx="130175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4" name="Picture 32" descr="http://upload.wikimedia.org/wikipedia/en/c/c9/University_of_Miami_logo.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316163" y="5934075"/>
            <a:ext cx="112395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5" name="Picture 36" descr="http://www.famousrenaissanceart.com/_IMAGES/FIU.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22275" y="4929188"/>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6" name="Picture 38" descr="http://www.vlf.ece.ufl.edu/images/UF_Signature1.jpg">
            <a:hlinkClick r:id="rId19"/>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676400" y="4953000"/>
            <a:ext cx="208597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7" name="Picture 2" descr="http://craig.typepad.com/.a/6a00d8348406f369e20154356674c3970c-pi"/>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108450" y="5715000"/>
            <a:ext cx="1493838" cy="94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8" name="Picture 4" descr="http://www.fldoe.org/safeschools/em_plan/images/dem_header.jp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962400" y="4692650"/>
            <a:ext cx="1633538"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3"/>
          <p:cNvSpPr>
            <a:spLocks noGrp="1"/>
          </p:cNvSpPr>
          <p:nvPr>
            <p:ph type="title"/>
          </p:nvPr>
        </p:nvSpPr>
        <p:spPr>
          <a:xfrm>
            <a:off x="457200" y="-152400"/>
            <a:ext cx="8229600" cy="1143000"/>
          </a:xfrm>
        </p:spPr>
        <p:txBody>
          <a:bodyPr/>
          <a:lstStyle/>
          <a:p>
            <a:pPr eaLnBrk="1" hangingPunct="1"/>
            <a:r>
              <a:rPr lang="en-US" sz="4000" b="1" smtClean="0">
                <a:solidFill>
                  <a:srgbClr val="006600"/>
                </a:solidFill>
              </a:rPr>
              <a:t>Before the Compact </a:t>
            </a:r>
          </a:p>
        </p:txBody>
      </p:sp>
      <p:cxnSp>
        <p:nvCxnSpPr>
          <p:cNvPr id="9" name="Straight Connector 8"/>
          <p:cNvCxnSpPr/>
          <p:nvPr/>
        </p:nvCxnSpPr>
        <p:spPr>
          <a:xfrm>
            <a:off x="0" y="838200"/>
            <a:ext cx="914400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8" name="Rectangle 5"/>
          <p:cNvSpPr>
            <a:spLocks noChangeArrowheads="1"/>
          </p:cNvSpPr>
          <p:nvPr/>
        </p:nvSpPr>
        <p:spPr bwMode="auto">
          <a:xfrm>
            <a:off x="5861050" y="6596063"/>
            <a:ext cx="231775" cy="261937"/>
          </a:xfrm>
          <a:prstGeom prst="rect">
            <a:avLst/>
          </a:prstGeom>
          <a:noFill/>
          <a:ln w="9525">
            <a:noFill/>
            <a:miter lim="800000"/>
            <a:headEnd/>
            <a:tailEnd/>
          </a:ln>
        </p:spPr>
        <p:txBody>
          <a:bodyPr wrap="none">
            <a:spAutoFit/>
          </a:bodyPr>
          <a:lstStyle/>
          <a:p>
            <a:pPr>
              <a:defRPr/>
            </a:pPr>
            <a:r>
              <a:rPr lang="en-US" sz="1100" dirty="0">
                <a:solidFill>
                  <a:schemeClr val="bg1">
                    <a:lumMod val="95000"/>
                  </a:schemeClr>
                </a:solidFill>
                <a:cs typeface="Arial" charset="0"/>
              </a:rPr>
              <a:t>)</a:t>
            </a:r>
          </a:p>
        </p:txBody>
      </p:sp>
      <p:pic>
        <p:nvPicPr>
          <p:cNvPr id="19461" name="Picture 6" descr="Regional Climate Change Compact Logo"/>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52400"/>
            <a:ext cx="1058863"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p:cNvPicPr>
            <a:picLocks noGrp="1" noChangeAspect="1" noChangeArrowheads="1"/>
          </p:cNvPicPr>
          <p:nvPr>
            <p:ph sz="half" idx="4294967295"/>
          </p:nvPr>
        </p:nvPicPr>
        <p:blipFill>
          <a:blip r:embed="rId4">
            <a:extLst>
              <a:ext uri="{28A0092B-C50C-407E-A947-70E740481C1C}">
                <a14:useLocalDpi xmlns:a14="http://schemas.microsoft.com/office/drawing/2010/main" val="0"/>
              </a:ext>
            </a:extLst>
          </a:blip>
          <a:srcRect/>
          <a:stretch>
            <a:fillRect/>
          </a:stretch>
        </p:blipFill>
        <p:spPr>
          <a:xfrm>
            <a:off x="609600" y="935038"/>
            <a:ext cx="7907338" cy="56610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9525"/>
            <a:ext cx="9144000" cy="68675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4274" name="Object 1"/>
          <p:cNvPicPr>
            <a:picLocks noChangeArrowheads="1"/>
          </p:cNvPicPr>
          <p:nvPr/>
        </p:nvPicPr>
        <p:blipFill>
          <a:blip r:embed="rId3">
            <a:extLst>
              <a:ext uri="{28A0092B-C50C-407E-A947-70E740481C1C}">
                <a14:useLocalDpi xmlns:a14="http://schemas.microsoft.com/office/drawing/2010/main" val="0"/>
              </a:ext>
            </a:extLst>
          </a:blip>
          <a:srcRect b="-169"/>
          <a:stretch>
            <a:fillRect/>
          </a:stretch>
        </p:blipFill>
        <p:spPr bwMode="auto">
          <a:xfrm>
            <a:off x="228600" y="595313"/>
            <a:ext cx="89154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28600" y="6248400"/>
            <a:ext cx="8686800" cy="461963"/>
          </a:xfrm>
          <a:prstGeom prst="rect">
            <a:avLst/>
          </a:prstGeom>
          <a:noFill/>
        </p:spPr>
        <p:txBody>
          <a:bodyPr>
            <a:spAutoFit/>
          </a:bodyPr>
          <a:lstStyle/>
          <a:p>
            <a:pPr fontAlgn="auto">
              <a:spcBef>
                <a:spcPts val="0"/>
              </a:spcBef>
              <a:spcAft>
                <a:spcPts val="0"/>
              </a:spcAft>
              <a:defRPr/>
            </a:pPr>
            <a:r>
              <a:rPr lang="en-US" sz="2400" b="1" dirty="0">
                <a:solidFill>
                  <a:srgbClr val="0070C0"/>
                </a:solidFill>
                <a:latin typeface="+mn-lt"/>
              </a:rPr>
              <a:t>1 foot =   2040 – 2070	     2 foot = 2060 – 2115       3 foot = 2075-2150</a:t>
            </a:r>
          </a:p>
        </p:txBody>
      </p:sp>
      <p:sp>
        <p:nvSpPr>
          <p:cNvPr id="5" name="Title 1"/>
          <p:cNvSpPr txBox="1">
            <a:spLocks/>
          </p:cNvSpPr>
          <p:nvPr/>
        </p:nvSpPr>
        <p:spPr bwMode="auto">
          <a:xfrm>
            <a:off x="762000" y="-30163"/>
            <a:ext cx="7086600" cy="609601"/>
          </a:xfrm>
          <a:prstGeom prst="rect">
            <a:avLst/>
          </a:prstGeom>
          <a:noFill/>
          <a:ln w="9525">
            <a:noFill/>
            <a:miter lim="800000"/>
            <a:headEnd/>
            <a:tailEnd/>
          </a:ln>
        </p:spPr>
        <p:txBody>
          <a:bodyPr anchor="ctr"/>
          <a:lstStyle/>
          <a:p>
            <a:pPr algn="r" fontAlgn="auto">
              <a:spcBef>
                <a:spcPts val="0"/>
              </a:spcBef>
              <a:spcAft>
                <a:spcPts val="0"/>
              </a:spcAft>
              <a:buFont typeface="Arial" charset="0"/>
              <a:buNone/>
              <a:defRPr/>
            </a:pPr>
            <a:r>
              <a:rPr lang="en-US" sz="3600" b="1" dirty="0">
                <a:solidFill>
                  <a:srgbClr val="006600"/>
                </a:solidFill>
                <a:effectLst>
                  <a:outerShdw blurRad="38100" dist="38100" dir="2700000" algn="tl">
                    <a:srgbClr val="000000">
                      <a:alpha val="43137"/>
                    </a:srgbClr>
                  </a:outerShdw>
                </a:effectLst>
                <a:latin typeface="+mn-lt"/>
                <a:ea typeface="+mj-ea"/>
                <a:cs typeface="+mj-cs"/>
              </a:rPr>
              <a:t>Unified Sea Level Rise Projection</a:t>
            </a:r>
          </a:p>
        </p:txBody>
      </p:sp>
      <p:sp>
        <p:nvSpPr>
          <p:cNvPr id="6" name="Title 1"/>
          <p:cNvSpPr txBox="1">
            <a:spLocks/>
          </p:cNvSpPr>
          <p:nvPr/>
        </p:nvSpPr>
        <p:spPr bwMode="auto">
          <a:xfrm>
            <a:off x="2286000" y="5715000"/>
            <a:ext cx="4876800" cy="381000"/>
          </a:xfrm>
          <a:prstGeom prst="rect">
            <a:avLst/>
          </a:prstGeom>
          <a:noFill/>
          <a:ln w="9525">
            <a:noFill/>
            <a:miter lim="800000"/>
            <a:headEnd/>
            <a:tailEnd/>
          </a:ln>
        </p:spPr>
        <p:txBody>
          <a:bodyPr anchor="ctr"/>
          <a:lstStyle/>
          <a:p>
            <a:pPr algn="ctr" fontAlgn="auto">
              <a:spcBef>
                <a:spcPts val="0"/>
              </a:spcBef>
              <a:spcAft>
                <a:spcPts val="0"/>
              </a:spcAft>
              <a:buFont typeface="Arial" charset="0"/>
              <a:buNone/>
              <a:defRPr/>
            </a:pPr>
            <a:r>
              <a:rPr lang="en-US" sz="2400" b="1" u="sng" dirty="0">
                <a:solidFill>
                  <a:srgbClr val="0070C0"/>
                </a:solidFill>
                <a:latin typeface="+mn-lt"/>
                <a:ea typeface="+mj-ea"/>
                <a:cs typeface="+mj-cs"/>
              </a:rPr>
              <a:t>Timeline of Sea Level Rise in SE FL</a:t>
            </a:r>
          </a:p>
        </p:txBody>
      </p:sp>
      <p:cxnSp>
        <p:nvCxnSpPr>
          <p:cNvPr id="9" name="Straight Connector 8"/>
          <p:cNvCxnSpPr/>
          <p:nvPr/>
        </p:nvCxnSpPr>
        <p:spPr>
          <a:xfrm>
            <a:off x="0" y="609600"/>
            <a:ext cx="9144000"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4405313" y="1193800"/>
            <a:ext cx="2162175" cy="1444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0489" name="Picture 6" descr="Regional Climate Change Compact Logo"/>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988" y="-9525"/>
            <a:ext cx="1058862"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 name="Chart 12"/>
          <p:cNvGraphicFramePr>
            <a:graphicFrameLocks/>
          </p:cNvGraphicFramePr>
          <p:nvPr/>
        </p:nvGraphicFramePr>
        <p:xfrm>
          <a:off x="0" y="4202400"/>
          <a:ext cx="3253623" cy="1521241"/>
        </p:xfrm>
        <a:graphic>
          <a:graphicData uri="http://schemas.openxmlformats.org/drawingml/2006/chart">
            <c:chart xmlns:c="http://schemas.openxmlformats.org/drawingml/2006/chart" xmlns:r="http://schemas.openxmlformats.org/officeDocument/2006/relationships" r:id="rId5"/>
          </a:graphicData>
        </a:graphic>
      </p:graphicFrame>
      <p:sp>
        <p:nvSpPr>
          <p:cNvPr id="3" name="TextBox 2"/>
          <p:cNvSpPr txBox="1"/>
          <p:nvPr/>
        </p:nvSpPr>
        <p:spPr>
          <a:xfrm>
            <a:off x="2043113" y="4724400"/>
            <a:ext cx="1235075" cy="369888"/>
          </a:xfrm>
          <a:prstGeom prst="rect">
            <a:avLst/>
          </a:prstGeom>
          <a:noFill/>
        </p:spPr>
        <p:txBody>
          <a:bodyPr>
            <a:spAutoFit/>
          </a:bodyPr>
          <a:lstStyle/>
          <a:p>
            <a:pPr>
              <a:defRPr/>
            </a:pPr>
            <a:r>
              <a:rPr lang="en-US" b="1" dirty="0">
                <a:solidFill>
                  <a:srgbClr val="0000FF"/>
                </a:solidFill>
                <a:latin typeface="+mn-lt"/>
              </a:rPr>
              <a:t>Key West</a:t>
            </a:r>
          </a:p>
        </p:txBody>
      </p:sp>
      <p:cxnSp>
        <p:nvCxnSpPr>
          <p:cNvPr id="8" name="Straight Connector 7"/>
          <p:cNvCxnSpPr/>
          <p:nvPr/>
        </p:nvCxnSpPr>
        <p:spPr>
          <a:xfrm>
            <a:off x="0" y="5715000"/>
            <a:ext cx="91440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427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6" presetClass="exit" presetSubtype="32" fill="hold" nodeType="clickEffect">
                                  <p:stCondLst>
                                    <p:cond delay="0"/>
                                  </p:stCondLst>
                                  <p:childTnLst>
                                    <p:animEffect transition="out" filter="circle(out)">
                                      <p:cBhvr>
                                        <p:cTn id="10" dur="2000"/>
                                        <p:tgtEl>
                                          <p:spTgt spid="13"/>
                                        </p:tgtEl>
                                      </p:cBhvr>
                                    </p:animEffect>
                                    <p:set>
                                      <p:cBhvr>
                                        <p:cTn id="11" dur="1" fill="hold">
                                          <p:stCondLst>
                                            <p:cond delay="1999"/>
                                          </p:stCondLst>
                                        </p:cTn>
                                        <p:tgtEl>
                                          <p:spTgt spid="13"/>
                                        </p:tgtEl>
                                        <p:attrNameLst>
                                          <p:attrName>style.visibility</p:attrName>
                                        </p:attrNameLst>
                                      </p:cBhvr>
                                      <p:to>
                                        <p:strVal val="hidden"/>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20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914400" y="-76200"/>
            <a:ext cx="8229600" cy="838200"/>
          </a:xfrm>
        </p:spPr>
        <p:txBody>
          <a:bodyPr/>
          <a:lstStyle/>
          <a:p>
            <a:pPr eaLnBrk="1" hangingPunct="1"/>
            <a:r>
              <a:rPr lang="en-US" b="1" smtClean="0">
                <a:solidFill>
                  <a:srgbClr val="006600"/>
                </a:solidFill>
              </a:rPr>
              <a:t>Vulnerability Work Group</a:t>
            </a:r>
          </a:p>
        </p:txBody>
      </p:sp>
      <p:sp>
        <p:nvSpPr>
          <p:cNvPr id="3" name="Content Placeholder 2"/>
          <p:cNvSpPr>
            <a:spLocks noGrp="1"/>
          </p:cNvSpPr>
          <p:nvPr>
            <p:ph idx="4294967295"/>
          </p:nvPr>
        </p:nvSpPr>
        <p:spPr>
          <a:xfrm>
            <a:off x="0" y="1371600"/>
            <a:ext cx="4876800" cy="5486400"/>
          </a:xfrm>
        </p:spPr>
        <p:txBody>
          <a:bodyPr rtlCol="0">
            <a:normAutofit fontScale="70000" lnSpcReduction="20000"/>
          </a:bodyPr>
          <a:lstStyle/>
          <a:p>
            <a:pPr eaLnBrk="1" fontAlgn="auto" hangingPunct="1">
              <a:spcBef>
                <a:spcPts val="0"/>
              </a:spcBef>
              <a:spcAft>
                <a:spcPts val="1200"/>
              </a:spcAft>
              <a:defRPr/>
            </a:pPr>
            <a:r>
              <a:rPr lang="en-US" sz="4000" b="1" dirty="0" smtClean="0"/>
              <a:t>Inundation Mapping</a:t>
            </a:r>
          </a:p>
          <a:p>
            <a:pPr lvl="1" eaLnBrk="1" fontAlgn="auto" hangingPunct="1">
              <a:spcBef>
                <a:spcPts val="0"/>
              </a:spcBef>
              <a:spcAft>
                <a:spcPts val="1200"/>
              </a:spcAft>
              <a:defRPr/>
            </a:pPr>
            <a:r>
              <a:rPr lang="en-US" sz="3100" dirty="0" smtClean="0"/>
              <a:t>Regional digital elevation model</a:t>
            </a:r>
          </a:p>
          <a:p>
            <a:pPr lvl="1" eaLnBrk="1" fontAlgn="auto" hangingPunct="1">
              <a:spcBef>
                <a:spcPts val="0"/>
              </a:spcBef>
              <a:spcAft>
                <a:spcPts val="1200"/>
              </a:spcAft>
              <a:defRPr/>
            </a:pPr>
            <a:r>
              <a:rPr lang="en-US" sz="3100" dirty="0" smtClean="0"/>
              <a:t>1, 2, and 3 foot scenarios</a:t>
            </a:r>
          </a:p>
          <a:p>
            <a:pPr lvl="1" eaLnBrk="1" fontAlgn="auto" hangingPunct="1">
              <a:spcBef>
                <a:spcPts val="0"/>
              </a:spcBef>
              <a:spcAft>
                <a:spcPts val="1200"/>
              </a:spcAft>
              <a:defRPr/>
            </a:pPr>
            <a:r>
              <a:rPr lang="en-US" sz="3100" dirty="0" smtClean="0"/>
              <a:t>Common method to express potential risk </a:t>
            </a:r>
          </a:p>
          <a:p>
            <a:pPr lvl="1" eaLnBrk="1" fontAlgn="auto" hangingPunct="1">
              <a:spcBef>
                <a:spcPts val="0"/>
              </a:spcBef>
              <a:spcAft>
                <a:spcPts val="1200"/>
              </a:spcAft>
              <a:defRPr/>
            </a:pPr>
            <a:r>
              <a:rPr lang="en-US" sz="3100" dirty="0" smtClean="0"/>
              <a:t>Identifies areas with </a:t>
            </a:r>
            <a:r>
              <a:rPr lang="en-US" sz="3100" dirty="0" err="1" smtClean="0"/>
              <a:t>LiDAR</a:t>
            </a:r>
            <a:r>
              <a:rPr lang="en-US" sz="3100" dirty="0" smtClean="0"/>
              <a:t> elevation at the mean higher high water line</a:t>
            </a:r>
          </a:p>
          <a:p>
            <a:pPr eaLnBrk="1" fontAlgn="auto" hangingPunct="1">
              <a:spcBef>
                <a:spcPts val="0"/>
              </a:spcBef>
              <a:spcAft>
                <a:spcPts val="1200"/>
              </a:spcAft>
              <a:defRPr/>
            </a:pPr>
            <a:r>
              <a:rPr lang="en-US" sz="4000" b="1" dirty="0" smtClean="0"/>
              <a:t>Vulnerability Analysis</a:t>
            </a:r>
          </a:p>
          <a:p>
            <a:pPr lvl="1" eaLnBrk="1" fontAlgn="auto" hangingPunct="1">
              <a:spcBef>
                <a:spcPts val="0"/>
              </a:spcBef>
              <a:spcAft>
                <a:spcPts val="1200"/>
              </a:spcAft>
              <a:defRPr/>
            </a:pPr>
            <a:r>
              <a:rPr lang="en-US" sz="3400" dirty="0" smtClean="0"/>
              <a:t>Prioritized infrastructure for analysis</a:t>
            </a:r>
          </a:p>
          <a:p>
            <a:pPr lvl="1" eaLnBrk="1" fontAlgn="auto" hangingPunct="1">
              <a:spcBef>
                <a:spcPts val="0"/>
              </a:spcBef>
              <a:spcAft>
                <a:spcPts val="1200"/>
              </a:spcAft>
              <a:defRPr/>
            </a:pPr>
            <a:r>
              <a:rPr lang="en-US" sz="3400" dirty="0" smtClean="0"/>
              <a:t>Tested geospatial analytical methods</a:t>
            </a:r>
          </a:p>
          <a:p>
            <a:pPr lvl="1" eaLnBrk="1" fontAlgn="auto" hangingPunct="1">
              <a:spcBef>
                <a:spcPts val="0"/>
              </a:spcBef>
              <a:spcAft>
                <a:spcPts val="1200"/>
              </a:spcAft>
              <a:defRPr/>
            </a:pPr>
            <a:r>
              <a:rPr lang="en-US" sz="3400" dirty="0" smtClean="0"/>
              <a:t>Included uncertainty</a:t>
            </a:r>
            <a:endParaRPr lang="en-US" sz="3400" dirty="0"/>
          </a:p>
        </p:txBody>
      </p:sp>
      <p:pic>
        <p:nvPicPr>
          <p:cNvPr id="21508" name="Picture 2" descr="Three Foot Sea Level Rise Indundation Map for Broward Coun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219200"/>
            <a:ext cx="398145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a:off x="0" y="838200"/>
            <a:ext cx="914400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21510" name="Picture 6" descr="Regional Climate Change Compact Logo"/>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52400"/>
            <a:ext cx="1058863"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6426</TotalTime>
  <Words>2669</Words>
  <Application>Microsoft Office PowerPoint</Application>
  <PresentationFormat>On-screen Show (4:3)</PresentationFormat>
  <Paragraphs>413</Paragraphs>
  <Slides>37</Slides>
  <Notes>20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37</vt:i4>
      </vt:variant>
    </vt:vector>
  </HeadingPairs>
  <TitlesOfParts>
    <vt:vector size="46" baseType="lpstr">
      <vt:lpstr>Arial</vt:lpstr>
      <vt:lpstr>Calibri</vt:lpstr>
      <vt:lpstr>Wingdings</vt:lpstr>
      <vt:lpstr>Trebuchet MS</vt:lpstr>
      <vt:lpstr>Wingdings 2</vt:lpstr>
      <vt:lpstr>Courier New</vt:lpstr>
      <vt:lpstr>Tahoma</vt:lpstr>
      <vt:lpstr>Verdana</vt:lpstr>
      <vt:lpstr>12_Office Theme</vt:lpstr>
      <vt:lpstr>Southeast Florida Regional Climate Change Compact:  </vt:lpstr>
      <vt:lpstr>Climate Change Impacts in SE FL</vt:lpstr>
      <vt:lpstr>Implications for SE FL</vt:lpstr>
      <vt:lpstr>PowerPoint Presentation</vt:lpstr>
      <vt:lpstr>SE FL Climate Change Compact</vt:lpstr>
      <vt:lpstr>Collaborating Partners Lending Expertise</vt:lpstr>
      <vt:lpstr>Before the Compact </vt:lpstr>
      <vt:lpstr>PowerPoint Presentation</vt:lpstr>
      <vt:lpstr>Vulnerability Work Group</vt:lpstr>
      <vt:lpstr>Hollywood – 1 ft</vt:lpstr>
      <vt:lpstr>Hollywood – 2 ft</vt:lpstr>
      <vt:lpstr>Road Impacts</vt:lpstr>
      <vt:lpstr>Bridges – 3 ft</vt:lpstr>
      <vt:lpstr>PowerPoint Presentation</vt:lpstr>
      <vt:lpstr>Pre-High Tide Event </vt:lpstr>
      <vt:lpstr>PowerPoint Presentation</vt:lpstr>
      <vt:lpstr>New Construction</vt:lpstr>
      <vt:lpstr>PowerPoint Presentation</vt:lpstr>
      <vt:lpstr>PowerPoint Presentation</vt:lpstr>
      <vt:lpstr>PowerPoint Presentation</vt:lpstr>
      <vt:lpstr>Regional GHG Baseline     </vt:lpstr>
      <vt:lpstr>Regional Action Plan Planning Process</vt:lpstr>
      <vt:lpstr>PowerPoint Presentation</vt:lpstr>
      <vt:lpstr>Regional Compact Work Groups</vt:lpstr>
      <vt:lpstr>Regional Compact Work Groups</vt:lpstr>
      <vt:lpstr>Adaptation Actions Areas</vt:lpstr>
      <vt:lpstr>Water Resources Recommendations</vt:lpstr>
      <vt:lpstr>Regional Implementation</vt:lpstr>
      <vt:lpstr>Regional Implementation</vt:lpstr>
      <vt:lpstr>North County  Variable Density Modeling</vt:lpstr>
      <vt:lpstr>Wellfield Operations and Sea Level Rise</vt:lpstr>
      <vt:lpstr>Regional Implementation</vt:lpstr>
      <vt:lpstr>Pending Activities</vt:lpstr>
      <vt:lpstr>Regional Implementation</vt:lpstr>
      <vt:lpstr>Regional Implementation</vt:lpstr>
      <vt:lpstr>Compact Next Steps</vt:lpstr>
      <vt:lpstr>Questions?</vt:lpstr>
    </vt:vector>
  </TitlesOfParts>
  <Company>Broward County, FL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Broward County Climate Change Task Force</dc:title>
  <dc:creator>Broward County, FL</dc:creator>
  <cp:lastModifiedBy>Mike Sukop</cp:lastModifiedBy>
  <cp:revision>400</cp:revision>
  <dcterms:created xsi:type="dcterms:W3CDTF">2009-04-20T15:43:04Z</dcterms:created>
  <dcterms:modified xsi:type="dcterms:W3CDTF">2012-05-11T16:57:22Z</dcterms:modified>
</cp:coreProperties>
</file>