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412" r:id="rId2"/>
    <p:sldId id="445" r:id="rId3"/>
    <p:sldId id="438" r:id="rId4"/>
    <p:sldId id="429" r:id="rId5"/>
    <p:sldId id="470" r:id="rId6"/>
    <p:sldId id="427" r:id="rId7"/>
    <p:sldId id="446" r:id="rId8"/>
    <p:sldId id="447" r:id="rId9"/>
    <p:sldId id="443" r:id="rId10"/>
    <p:sldId id="272" r:id="rId11"/>
    <p:sldId id="278" r:id="rId12"/>
    <p:sldId id="280" r:id="rId13"/>
    <p:sldId id="281" r:id="rId14"/>
    <p:sldId id="303" r:id="rId15"/>
    <p:sldId id="475" r:id="rId16"/>
    <p:sldId id="476" r:id="rId17"/>
    <p:sldId id="477" r:id="rId18"/>
    <p:sldId id="478" r:id="rId19"/>
    <p:sldId id="479" r:id="rId20"/>
    <p:sldId id="480" r:id="rId21"/>
    <p:sldId id="481" r:id="rId22"/>
    <p:sldId id="456" r:id="rId23"/>
    <p:sldId id="471" r:id="rId24"/>
    <p:sldId id="472" r:id="rId25"/>
    <p:sldId id="473" r:id="rId26"/>
    <p:sldId id="474" r:id="rId27"/>
    <p:sldId id="457" r:id="rId28"/>
    <p:sldId id="458" r:id="rId29"/>
    <p:sldId id="459" r:id="rId30"/>
    <p:sldId id="460" r:id="rId31"/>
    <p:sldId id="461" r:id="rId32"/>
    <p:sldId id="462" r:id="rId33"/>
    <p:sldId id="463" r:id="rId34"/>
    <p:sldId id="465" r:id="rId35"/>
    <p:sldId id="366" r:id="rId36"/>
    <p:sldId id="361" r:id="rId37"/>
    <p:sldId id="367" r:id="rId38"/>
    <p:sldId id="368" r:id="rId39"/>
    <p:sldId id="369" r:id="rId40"/>
    <p:sldId id="370" r:id="rId41"/>
    <p:sldId id="371" r:id="rId42"/>
    <p:sldId id="372" r:id="rId43"/>
    <p:sldId id="373" r:id="rId44"/>
    <p:sldId id="385" r:id="rId45"/>
    <p:sldId id="469" r:id="rId46"/>
    <p:sldId id="386" r:id="rId47"/>
    <p:sldId id="388" r:id="rId48"/>
    <p:sldId id="387" r:id="rId49"/>
    <p:sldId id="389" r:id="rId50"/>
    <p:sldId id="390" r:id="rId51"/>
    <p:sldId id="393" r:id="rId52"/>
    <p:sldId id="395" r:id="rId53"/>
    <p:sldId id="396" r:id="rId54"/>
    <p:sldId id="397" r:id="rId55"/>
    <p:sldId id="398" r:id="rId56"/>
    <p:sldId id="399" r:id="rId57"/>
    <p:sldId id="401" r:id="rId58"/>
    <p:sldId id="402" r:id="rId59"/>
    <p:sldId id="404" r:id="rId60"/>
    <p:sldId id="409" r:id="rId61"/>
    <p:sldId id="410" r:id="rId62"/>
    <p:sldId id="411" r:id="rId6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99"/>
    <a:srgbClr val="0066FF"/>
    <a:srgbClr val="CCCCFF"/>
    <a:srgbClr val="FF66CC"/>
    <a:srgbClr val="9966FF"/>
    <a:srgbClr val="FF33CC"/>
    <a:srgbClr val="FF99FF"/>
    <a:srgbClr val="FFFF00"/>
    <a:srgbClr val="FFFF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7" autoAdjust="0"/>
    <p:restoredTop sz="95745" autoAdjust="0"/>
  </p:normalViewPr>
  <p:slideViewPr>
    <p:cSldViewPr snapToGrid="0"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1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4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Krupa-Personal\Haiti\Water%20Quality%20Consumption-Chlorides\Haitian%20Chloride-Sodium%20Consumption%20Per%20Day%20Haiti%203-29-201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2400" dirty="0"/>
              <a:t>Haitian</a:t>
            </a:r>
            <a:r>
              <a:rPr lang="en-US" sz="2400" baseline="0" dirty="0"/>
              <a:t> </a:t>
            </a:r>
            <a:r>
              <a:rPr lang="en-US" sz="2400" dirty="0"/>
              <a:t>Chloride vs. Sodium Intake for</a:t>
            </a:r>
          </a:p>
          <a:p>
            <a:pPr>
              <a:defRPr/>
            </a:pPr>
            <a:r>
              <a:rPr lang="en-US" sz="2400" dirty="0"/>
              <a:t> Various Quantities</a:t>
            </a:r>
            <a:r>
              <a:rPr lang="en-US" sz="2400" baseline="0" dirty="0"/>
              <a:t> of Water</a:t>
            </a:r>
            <a:r>
              <a:rPr lang="en-US" sz="2400" dirty="0"/>
              <a:t> 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6739574033001586"/>
          <c:y val="0.16109242547289687"/>
          <c:w val="0.7332681883740847"/>
          <c:h val="0.48807183071602595"/>
        </c:manualLayout>
      </c:layout>
      <c:scatterChart>
        <c:scatterStyle val="lineMarker"/>
        <c:ser>
          <c:idx val="0"/>
          <c:order val="0"/>
          <c:tx>
            <c:strRef>
              <c:f>'Sodium-Chloride Consumption'!$Q$28</c:f>
              <c:strCache>
                <c:ptCount val="1"/>
                <c:pt idx="0">
                  <c:v>1 Liter Per Day</c:v>
                </c:pt>
              </c:strCache>
            </c:strRef>
          </c:tx>
          <c:spPr>
            <a:ln w="28575">
              <a:noFill/>
            </a:ln>
          </c:spPr>
          <c:xVal>
            <c:numRef>
              <c:f>'Sodium-Chloride Consumption'!$R$27:$AB$27</c:f>
              <c:numCache>
                <c:formatCode>General</c:formatCode>
                <c:ptCount val="11"/>
                <c:pt idx="0">
                  <c:v>25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  <c:pt idx="6">
                  <c:v>300</c:v>
                </c:pt>
                <c:pt idx="7">
                  <c:v>350</c:v>
                </c:pt>
                <c:pt idx="8">
                  <c:v>400</c:v>
                </c:pt>
                <c:pt idx="9">
                  <c:v>450</c:v>
                </c:pt>
                <c:pt idx="10">
                  <c:v>500</c:v>
                </c:pt>
              </c:numCache>
            </c:numRef>
          </c:xVal>
          <c:yVal>
            <c:numRef>
              <c:f>'Sodium-Chloride Consumption'!$R$28:$AB$28</c:f>
              <c:numCache>
                <c:formatCode>General</c:formatCode>
                <c:ptCount val="11"/>
                <c:pt idx="0">
                  <c:v>13</c:v>
                </c:pt>
                <c:pt idx="1">
                  <c:v>27</c:v>
                </c:pt>
                <c:pt idx="2">
                  <c:v>53</c:v>
                </c:pt>
                <c:pt idx="3">
                  <c:v>80</c:v>
                </c:pt>
                <c:pt idx="4">
                  <c:v>106</c:v>
                </c:pt>
                <c:pt idx="5">
                  <c:v>133</c:v>
                </c:pt>
                <c:pt idx="6">
                  <c:v>159</c:v>
                </c:pt>
                <c:pt idx="7">
                  <c:v>186</c:v>
                </c:pt>
                <c:pt idx="8">
                  <c:v>212</c:v>
                </c:pt>
                <c:pt idx="9">
                  <c:v>239</c:v>
                </c:pt>
                <c:pt idx="10">
                  <c:v>265</c:v>
                </c:pt>
              </c:numCache>
            </c:numRef>
          </c:yVal>
        </c:ser>
        <c:ser>
          <c:idx val="1"/>
          <c:order val="1"/>
          <c:tx>
            <c:strRef>
              <c:f>'Sodium-Chloride Consumption'!$Q$29</c:f>
              <c:strCache>
                <c:ptCount val="1"/>
                <c:pt idx="0">
                  <c:v>2 Liter Per Day</c:v>
                </c:pt>
              </c:strCache>
            </c:strRef>
          </c:tx>
          <c:spPr>
            <a:ln w="28575">
              <a:noFill/>
            </a:ln>
          </c:spPr>
          <c:xVal>
            <c:numRef>
              <c:f>'Sodium-Chloride Consumption'!$R$27:$AB$27</c:f>
              <c:numCache>
                <c:formatCode>General</c:formatCode>
                <c:ptCount val="11"/>
                <c:pt idx="0">
                  <c:v>25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  <c:pt idx="6">
                  <c:v>300</c:v>
                </c:pt>
                <c:pt idx="7">
                  <c:v>350</c:v>
                </c:pt>
                <c:pt idx="8">
                  <c:v>400</c:v>
                </c:pt>
                <c:pt idx="9">
                  <c:v>450</c:v>
                </c:pt>
                <c:pt idx="10">
                  <c:v>500</c:v>
                </c:pt>
              </c:numCache>
            </c:numRef>
          </c:xVal>
          <c:yVal>
            <c:numRef>
              <c:f>'Sodium-Chloride Consumption'!$R$29:$AB$29</c:f>
              <c:numCache>
                <c:formatCode>General</c:formatCode>
                <c:ptCount val="11"/>
                <c:pt idx="0">
                  <c:v>26</c:v>
                </c:pt>
                <c:pt idx="1">
                  <c:v>54</c:v>
                </c:pt>
                <c:pt idx="2">
                  <c:v>106</c:v>
                </c:pt>
                <c:pt idx="3">
                  <c:v>160</c:v>
                </c:pt>
                <c:pt idx="4">
                  <c:v>212</c:v>
                </c:pt>
                <c:pt idx="5">
                  <c:v>266</c:v>
                </c:pt>
                <c:pt idx="6">
                  <c:v>318</c:v>
                </c:pt>
                <c:pt idx="7">
                  <c:v>372</c:v>
                </c:pt>
                <c:pt idx="8">
                  <c:v>424</c:v>
                </c:pt>
                <c:pt idx="9">
                  <c:v>478</c:v>
                </c:pt>
                <c:pt idx="10">
                  <c:v>530</c:v>
                </c:pt>
              </c:numCache>
            </c:numRef>
          </c:yVal>
        </c:ser>
        <c:ser>
          <c:idx val="2"/>
          <c:order val="2"/>
          <c:tx>
            <c:strRef>
              <c:f>'Sodium-Chloride Consumption'!$Q$30</c:f>
              <c:strCache>
                <c:ptCount val="1"/>
                <c:pt idx="0">
                  <c:v>3 Liter Per Day</c:v>
                </c:pt>
              </c:strCache>
            </c:strRef>
          </c:tx>
          <c:spPr>
            <a:ln w="28575">
              <a:noFill/>
            </a:ln>
          </c:spPr>
          <c:xVal>
            <c:numRef>
              <c:f>'Sodium-Chloride Consumption'!$R$27:$AB$27</c:f>
              <c:numCache>
                <c:formatCode>General</c:formatCode>
                <c:ptCount val="11"/>
                <c:pt idx="0">
                  <c:v>25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  <c:pt idx="6">
                  <c:v>300</c:v>
                </c:pt>
                <c:pt idx="7">
                  <c:v>350</c:v>
                </c:pt>
                <c:pt idx="8">
                  <c:v>400</c:v>
                </c:pt>
                <c:pt idx="9">
                  <c:v>450</c:v>
                </c:pt>
                <c:pt idx="10">
                  <c:v>500</c:v>
                </c:pt>
              </c:numCache>
            </c:numRef>
          </c:xVal>
          <c:yVal>
            <c:numRef>
              <c:f>'Sodium-Chloride Consumption'!$R$30:$AB$30</c:f>
              <c:numCache>
                <c:formatCode>General</c:formatCode>
                <c:ptCount val="11"/>
                <c:pt idx="0">
                  <c:v>39</c:v>
                </c:pt>
                <c:pt idx="1">
                  <c:v>81</c:v>
                </c:pt>
                <c:pt idx="2">
                  <c:v>159</c:v>
                </c:pt>
                <c:pt idx="3">
                  <c:v>240</c:v>
                </c:pt>
                <c:pt idx="4">
                  <c:v>318</c:v>
                </c:pt>
                <c:pt idx="5">
                  <c:v>399</c:v>
                </c:pt>
                <c:pt idx="6">
                  <c:v>477</c:v>
                </c:pt>
                <c:pt idx="7">
                  <c:v>558</c:v>
                </c:pt>
                <c:pt idx="8">
                  <c:v>636</c:v>
                </c:pt>
                <c:pt idx="9">
                  <c:v>717</c:v>
                </c:pt>
                <c:pt idx="10">
                  <c:v>795</c:v>
                </c:pt>
              </c:numCache>
            </c:numRef>
          </c:yVal>
        </c:ser>
        <c:axId val="214811008"/>
        <c:axId val="214812928"/>
      </c:scatterChart>
      <c:valAx>
        <c:axId val="214811008"/>
        <c:scaling>
          <c:orientation val="minMax"/>
          <c:max val="50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Chloride (mg/l)</a:t>
                </a:r>
              </a:p>
            </c:rich>
          </c:tx>
          <c:layout/>
        </c:title>
        <c:numFmt formatCode="General" sourceLinked="1"/>
        <c:tickLblPos val="nextTo"/>
        <c:crossAx val="214812928"/>
        <c:crosses val="autoZero"/>
        <c:crossBetween val="midCat"/>
      </c:valAx>
      <c:valAx>
        <c:axId val="214812928"/>
        <c:scaling>
          <c:orientation val="minMax"/>
          <c:max val="80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b="1"/>
                </a:pPr>
                <a:r>
                  <a:rPr lang="en-US" b="1" dirty="0"/>
                  <a:t>Sodium (mg)</a:t>
                </a:r>
              </a:p>
            </c:rich>
          </c:tx>
          <c:layout/>
        </c:title>
        <c:numFmt formatCode="General" sourceLinked="1"/>
        <c:tickLblPos val="nextTo"/>
        <c:crossAx val="214811008"/>
        <c:crosses val="autoZero"/>
        <c:crossBetween val="midCat"/>
      </c:valAx>
    </c:plotArea>
    <c:legend>
      <c:legendPos val="b"/>
      <c:layout/>
    </c:legend>
    <c:plotVisOnly val="1"/>
  </c:chart>
  <c:spPr>
    <a:solidFill>
      <a:schemeClr val="accent1">
        <a:lumMod val="75000"/>
      </a:schemeClr>
    </a:solidFill>
  </c:sp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0.00442</cdr:x>
      <cdr:y>0.49219</cdr:y>
    </cdr:to>
    <cdr:cxnSp macro="">
      <cdr:nvCxnSpPr>
        <cdr:cNvPr id="2" name="Straight Connector 1"/>
        <cdr:cNvCxnSpPr/>
      </cdr:nvCxnSpPr>
      <cdr:spPr>
        <a:xfrm xmlns:a="http://schemas.openxmlformats.org/drawingml/2006/main" rot="16200000" flipV="1">
          <a:off x="-663539" y="663539"/>
          <a:ext cx="1348481" cy="2140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9050" cap="flat" cmpd="sng" algn="ctr">
          <a:solidFill>
            <a:srgbClr val="4F81BD">
              <a:lumMod val="40000"/>
              <a:lumOff val="60000"/>
            </a:srgbClr>
          </a:solidFill>
          <a:prstDash val="sysDash"/>
        </a:ln>
        <a:effectLst xmlns:a="http://schemas.openxmlformats.org/drawingml/2006/main">
          <a:outerShdw blurRad="40000" dist="20000" dir="5400000" rotWithShape="0">
            <a:srgbClr val="000000">
              <a:alpha val="38000"/>
            </a:srgbClr>
          </a:outerShdw>
        </a:effectLst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0.02656</cdr:x>
      <cdr:y>0.79726</cdr:y>
    </cdr:from>
    <cdr:to>
      <cdr:x>0.3507</cdr:x>
      <cdr:y>0.94171</cdr:y>
    </cdr:to>
    <cdr:sp macro="" textlink="">
      <cdr:nvSpPr>
        <cdr:cNvPr id="3" name="TextBox 1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42865" y="5435962"/>
          <a:ext cx="2963936" cy="984885"/>
        </a:xfrm>
        <a:prstGeom xmlns:a="http://schemas.openxmlformats.org/drawingml/2006/main" prst="rect">
          <a:avLst/>
        </a:prstGeom>
        <a:solidFill xmlns:a="http://schemas.openxmlformats.org/drawingml/2006/main">
          <a:srgbClr val="333399">
            <a:lumMod val="20000"/>
            <a:lumOff val="80000"/>
          </a:srgbClr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lIns="0" tIns="0" rIns="0" bIns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</a:defRPr>
          </a:lvl5pPr>
          <a:lvl6pPr marL="22860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</a:defRPr>
          </a:lvl6pPr>
          <a:lvl7pPr marL="27432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</a:defRPr>
          </a:lvl7pPr>
          <a:lvl8pPr marL="32004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</a:defRPr>
          </a:lvl8pPr>
          <a:lvl9pPr marL="36576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</a:defRPr>
          </a:lvl9pPr>
        </a:lstStyle>
        <a:p xmlns:a="http://schemas.openxmlformats.org/drawingml/2006/main">
          <a:pPr algn="ctr"/>
          <a:r>
            <a:rPr lang="en-US" sz="1600" b="1" dirty="0" smtClean="0">
              <a:latin typeface="Arial" pitchFamily="34" charset="0"/>
              <a:cs typeface="Arial" pitchFamily="34" charset="0"/>
            </a:rPr>
            <a:t>EPA Recommended Daily Consumption of Sodium </a:t>
          </a:r>
        </a:p>
        <a:p xmlns:a="http://schemas.openxmlformats.org/drawingml/2006/main">
          <a:pPr algn="ctr"/>
          <a:r>
            <a:rPr lang="en-US" sz="1600" b="1" dirty="0" smtClean="0">
              <a:latin typeface="Arial" pitchFamily="34" charset="0"/>
              <a:cs typeface="Arial" pitchFamily="34" charset="0"/>
            </a:rPr>
            <a:t>in the US is 20 mg for at Risk People</a:t>
          </a:r>
          <a:endParaRPr lang="en-US" sz="1600" b="1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0.04392</cdr:x>
      <cdr:y>0.63562</cdr:y>
    </cdr:from>
    <cdr:to>
      <cdr:x>0.14096</cdr:x>
      <cdr:y>0.79863</cdr:y>
    </cdr:to>
    <cdr:sp macro="" textlink="">
      <cdr:nvSpPr>
        <cdr:cNvPr id="5" name="Elbow Connector 4"/>
        <cdr:cNvSpPr/>
      </cdr:nvSpPr>
      <cdr:spPr>
        <a:xfrm xmlns:a="http://schemas.openxmlformats.org/drawingml/2006/main" flipV="1">
          <a:off x="351065" y="3788229"/>
          <a:ext cx="775608" cy="971549"/>
        </a:xfrm>
        <a:prstGeom xmlns:a="http://schemas.openxmlformats.org/drawingml/2006/main" prst="bentConnector3">
          <a:avLst/>
        </a:prstGeom>
        <a:ln xmlns:a="http://schemas.openxmlformats.org/drawingml/2006/main" w="31750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0.64444</cdr:x>
      <cdr:y>0.79597</cdr:y>
    </cdr:from>
    <cdr:to>
      <cdr:x>0.96858</cdr:x>
      <cdr:y>0.86819</cdr:y>
    </cdr:to>
    <cdr:sp macro="" textlink="">
      <cdr:nvSpPr>
        <cdr:cNvPr id="6" name="TextBox 1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892800" y="5427133"/>
          <a:ext cx="2963936" cy="492443"/>
        </a:xfrm>
        <a:prstGeom xmlns:a="http://schemas.openxmlformats.org/drawingml/2006/main" prst="rect">
          <a:avLst/>
        </a:prstGeom>
        <a:solidFill xmlns:a="http://schemas.openxmlformats.org/drawingml/2006/main">
          <a:srgbClr val="333399">
            <a:lumMod val="20000"/>
            <a:lumOff val="80000"/>
          </a:srgbClr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lIns="0" tIns="0" rIns="0" bIns="0">
          <a:spAutoFit/>
        </a:bodyPr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pPr algn="ctr"/>
          <a:r>
            <a:rPr lang="en-US" sz="1600" b="1" dirty="0" smtClean="0">
              <a:latin typeface="Arial" pitchFamily="34" charset="0"/>
              <a:cs typeface="Arial" pitchFamily="34" charset="0"/>
            </a:rPr>
            <a:t>As A Comparison: Coca Cola has 75 mg in 20 Fluid Ounces</a:t>
          </a:r>
          <a:endParaRPr lang="en-US" sz="1600" b="1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037F0CBC-C07A-4F51-9733-A91B647E75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7BB5F1-E1B9-43EC-B5BB-DE4C85382DAE}" type="slidenum">
              <a:rPr lang="en-US" smtClean="0">
                <a:latin typeface="Arial" charset="0"/>
              </a:rPr>
              <a:pPr/>
              <a:t>4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50F801-0808-4B31-BFAC-B8810793597B}" type="slidenum">
              <a:rPr lang="en-US" smtClean="0">
                <a:latin typeface="Arial" charset="0"/>
              </a:rPr>
              <a:pPr/>
              <a:t>16</a:t>
            </a:fld>
            <a:endParaRPr lang="en-US" dirty="0" smtClean="0">
              <a:latin typeface="Arial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9657F4-E0DC-432D-AD94-0409AFBEE9B6}" type="slidenum">
              <a:rPr lang="en-US" smtClean="0">
                <a:latin typeface="Arial" charset="0"/>
              </a:rPr>
              <a:pPr/>
              <a:t>17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91DA10-702F-4E2B-A8DA-725113E2CDB1}" type="slidenum">
              <a:rPr lang="en-US" smtClean="0">
                <a:latin typeface="Arial" charset="0"/>
              </a:rPr>
              <a:pPr/>
              <a:t>18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BC21BB-B530-4C03-989C-5A4262BBE3FF}" type="slidenum">
              <a:rPr lang="en-US" smtClean="0">
                <a:latin typeface="Arial" charset="0"/>
              </a:rPr>
              <a:pPr/>
              <a:t>19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22479B-42A4-4A8A-B005-B27A32EDF6A4}" type="slidenum">
              <a:rPr lang="en-US" smtClean="0">
                <a:latin typeface="Arial" charset="0"/>
              </a:rPr>
              <a:pPr/>
              <a:t>20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2A2538-E5EF-4A1F-AA3C-E98ADB114304}" type="slidenum">
              <a:rPr lang="en-US" smtClean="0">
                <a:latin typeface="Arial" charset="0"/>
              </a:rPr>
              <a:pPr/>
              <a:t>21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8A969-7F60-401A-86AB-BD8341EE0531}" type="slidenum">
              <a:rPr lang="en-US" smtClean="0">
                <a:latin typeface="Arial" charset="0"/>
              </a:rPr>
              <a:pPr/>
              <a:t>22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E8898C-5395-4760-9FEC-2A7E40D329BF}" type="slidenum">
              <a:rPr lang="en-US" smtClean="0">
                <a:latin typeface="Arial" charset="0"/>
              </a:rPr>
              <a:pPr/>
              <a:t>23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F6FDB1-BBF1-461D-98D6-CE665924235D}" type="slidenum">
              <a:rPr lang="en-US" smtClean="0">
                <a:latin typeface="Arial" charset="0"/>
              </a:rPr>
              <a:pPr/>
              <a:t>24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5575F5-C927-467B-8C8B-2785E2D59351}" type="slidenum">
              <a:rPr lang="en-US" smtClean="0">
                <a:latin typeface="Arial" charset="0"/>
              </a:rPr>
              <a:pPr/>
              <a:t>25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6CC80C-7099-4380-A7BA-2E85012E35DD}" type="slidenum">
              <a:rPr lang="en-US" smtClean="0">
                <a:latin typeface="Arial" charset="0"/>
              </a:rPr>
              <a:pPr/>
              <a:t>5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9720F4-8B02-41C9-9F6D-BE1563E3C4CB}" type="slidenum">
              <a:rPr lang="en-US" smtClean="0">
                <a:latin typeface="Arial" charset="0"/>
              </a:rPr>
              <a:pPr/>
              <a:t>26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619A92-45C3-41C0-B77B-24CD683B7980}" type="slidenum">
              <a:rPr lang="en-US" smtClean="0">
                <a:latin typeface="Arial" charset="0"/>
              </a:rPr>
              <a:pPr/>
              <a:t>27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D7975B-FD84-4183-8964-56F97D9AEB26}" type="slidenum">
              <a:rPr lang="en-US" smtClean="0">
                <a:latin typeface="Arial" charset="0"/>
              </a:rPr>
              <a:pPr/>
              <a:t>28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904EE9-B051-42DD-84DF-28D67111F4EA}" type="slidenum">
              <a:rPr lang="en-US" smtClean="0">
                <a:latin typeface="Arial" charset="0"/>
              </a:rPr>
              <a:pPr/>
              <a:t>29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961AF8-E7C5-40D1-9FEE-A6A1B964A7F5}" type="slidenum">
              <a:rPr lang="en-US" smtClean="0">
                <a:latin typeface="Arial" charset="0"/>
              </a:rPr>
              <a:pPr/>
              <a:t>31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A0A71-4D48-4E63-896D-CCE97862E76E}" type="slidenum">
              <a:rPr lang="en-US" smtClean="0">
                <a:latin typeface="Arial" charset="0"/>
              </a:rPr>
              <a:pPr/>
              <a:t>32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B5F508-42C5-4730-8FBA-0770E5024C98}" type="slidenum">
              <a:rPr lang="en-US" smtClean="0">
                <a:latin typeface="Arial" charset="0"/>
              </a:rPr>
              <a:pPr/>
              <a:t>33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CB2FA-1884-4566-871E-030B3C961CB5}" type="slidenum">
              <a:rPr lang="en-US"/>
              <a:pPr/>
              <a:t>34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1BE8E5-CC98-4477-8250-96025939A25E}" type="slidenum">
              <a:rPr lang="en-US"/>
              <a:pPr/>
              <a:t>35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6B4AC3-001A-42FA-AD8C-1C1BD4F4B1CA}" type="slidenum">
              <a:rPr lang="en-US"/>
              <a:pPr/>
              <a:t>36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CE53DF-0C0B-400B-AFDB-D19072EE5F15}" type="slidenum">
              <a:rPr lang="en-US" smtClean="0">
                <a:latin typeface="Arial" charset="0"/>
              </a:rPr>
              <a:pPr/>
              <a:t>6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38BFC7-FCDC-41F1-9307-B0AAF38012E4}" type="slidenum">
              <a:rPr lang="en-US"/>
              <a:pPr/>
              <a:t>37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0DDB38-FED6-4043-8179-715CD2833DFF}" type="slidenum">
              <a:rPr lang="en-US"/>
              <a:pPr/>
              <a:t>38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E20F1D-2DBF-428D-AA29-EBFC57FB1593}" type="slidenum">
              <a:rPr lang="en-US"/>
              <a:pPr/>
              <a:t>39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47497C-4B87-4C89-9FD5-C6D20EB5FB8E}" type="slidenum">
              <a:rPr lang="en-US"/>
              <a:pPr/>
              <a:t>40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D426C4-7999-4B5E-A9EA-D8CDF1058A24}" type="slidenum">
              <a:rPr lang="en-US"/>
              <a:pPr/>
              <a:t>41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37C409-1306-459F-9EDE-E9B7914C0373}" type="slidenum">
              <a:rPr lang="en-US"/>
              <a:pPr/>
              <a:t>42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BEB7F0-98DA-48E2-8602-EB4559FA89DE}" type="slidenum">
              <a:rPr lang="en-US"/>
              <a:pPr/>
              <a:t>43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1A95DC-3ED3-4C40-9053-76889F1AB7B4}" type="slidenum">
              <a:rPr lang="en-US"/>
              <a:pPr/>
              <a:t>44</a:t>
            </a:fld>
            <a:endParaRPr lang="en-US"/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defTabSz="914590"/>
            <a:fld id="{D80206D5-590A-4F6D-9CA5-960ECBE11037}" type="slidenum">
              <a:rPr lang="en-US" sz="1300"/>
              <a:pPr algn="r" defTabSz="914590"/>
              <a:t>44</a:t>
            </a:fld>
            <a:endParaRPr lang="en-US" sz="1300" dirty="0"/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0894" y="720090"/>
            <a:ext cx="4876800" cy="3600450"/>
          </a:xfrm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6653" tIns="48326" rIns="96653" bIns="48326"/>
          <a:lstStyle/>
          <a:p>
            <a:pPr eaLnBrk="1" hangingPunct="1"/>
            <a:r>
              <a:rPr lang="en-US" smtClean="0"/>
              <a:t>Good Samaritan School in Canaue Verrettes was start in 2007 by Pastor Ezichiel Prophet, a Haitian pastor now living in West Palm Beach and Fr. Ralph Warren from Bethesda by the Sea.</a:t>
            </a:r>
          </a:p>
          <a:p>
            <a:pPr eaLnBrk="1" hangingPunct="1"/>
            <a:r>
              <a:rPr lang="en-US" smtClean="0"/>
              <a:t>The school provides free education and lunch to 100 students every day.  The students come from the surrounding villages where they live without running water nor electricity.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5B8F5B-3BAF-45AF-A3D6-D6604129EB4F}" type="slidenum">
              <a:rPr lang="en-US" smtClean="0"/>
              <a:pPr/>
              <a:t>45</a:t>
            </a:fld>
            <a:endParaRPr lang="en-US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Measurements were taken to help design a water and electrical system for the property.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807BC8-58FD-41C3-82EB-D4F2E0BFB663}" type="slidenum">
              <a:rPr lang="en-US"/>
              <a:pPr/>
              <a:t>46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6D3668-6881-4301-A734-5848E6EFF3E7}" type="slidenum">
              <a:rPr lang="en-US" smtClean="0">
                <a:latin typeface="Arial" charset="0"/>
              </a:rPr>
              <a:pPr/>
              <a:t>10</a:t>
            </a:fld>
            <a:endParaRPr lang="en-US" dirty="0" smtClean="0">
              <a:latin typeface="Arial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EFE36F-73FE-4136-A1AB-C89A13372497}" type="slidenum">
              <a:rPr lang="en-US"/>
              <a:pPr/>
              <a:t>47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43EFA-19BF-48CE-8130-05418CF8A799}" type="slidenum">
              <a:rPr lang="en-US"/>
              <a:pPr/>
              <a:t>48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CEC798-8970-47C8-96A1-C393DA23F1E4}" type="slidenum">
              <a:rPr lang="en-US"/>
              <a:pPr/>
              <a:t>49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DE69C2-C974-417E-A0FF-963C47291B8E}" type="slidenum">
              <a:rPr lang="en-US"/>
              <a:pPr/>
              <a:t>50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703EAE-85A3-44C4-8110-481307A0EC70}" type="slidenum">
              <a:rPr lang="en-US"/>
              <a:pPr/>
              <a:t>51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395FA4-5286-4567-A3C0-E7681EEE970F}" type="slidenum">
              <a:rPr lang="en-US"/>
              <a:pPr/>
              <a:t>52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3B308F-B1EC-4F01-94AF-DE79CD46AFFA}" type="slidenum">
              <a:rPr lang="en-US"/>
              <a:pPr/>
              <a:t>53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1262DB-DD41-417F-9203-BA21C80F8FF0}" type="slidenum">
              <a:rPr lang="en-US"/>
              <a:pPr/>
              <a:t>54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93E493-E344-48E3-9A1C-168E233174B0}" type="slidenum">
              <a:rPr lang="en-US"/>
              <a:pPr/>
              <a:t>55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9B0B43-4FB6-402D-8F22-656DB13F2086}" type="slidenum">
              <a:rPr lang="en-US"/>
              <a:pPr/>
              <a:t>56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E4F965-1811-4BB2-B7C9-DDE80641B797}" type="slidenum">
              <a:rPr lang="en-US" smtClean="0">
                <a:latin typeface="Arial" charset="0"/>
              </a:rPr>
              <a:pPr/>
              <a:t>11</a:t>
            </a:fld>
            <a:endParaRPr lang="en-US" dirty="0" smtClean="0">
              <a:latin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7CEA38-01EC-4167-9373-49FA426B8869}" type="slidenum">
              <a:rPr lang="en-US"/>
              <a:pPr/>
              <a:t>57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CC9082-271F-48DE-951F-DAA9625A22C9}" type="slidenum">
              <a:rPr lang="en-US"/>
              <a:pPr/>
              <a:t>58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69DDEE-D0C3-4D7C-8C6F-8FC91DF7E047}" type="slidenum">
              <a:rPr lang="en-US"/>
              <a:pPr/>
              <a:t>59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89CF7A-4A19-4601-8DE2-347A0D8433F2}" type="slidenum">
              <a:rPr lang="en-US"/>
              <a:pPr/>
              <a:t>60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EAC103-4EDE-4062-B176-204570935644}" type="slidenum">
              <a:rPr lang="en-US"/>
              <a:pPr/>
              <a:t>61</a:t>
            </a:fld>
            <a:endParaRPr 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0894" y="720090"/>
            <a:ext cx="4876800" cy="3600450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A0E84D-3214-4FA8-9610-317DB88A9D92}" type="slidenum">
              <a:rPr lang="en-US"/>
              <a:pPr/>
              <a:t>62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17B3A3-254E-4CBC-A46D-3A757991354B}" type="slidenum">
              <a:rPr lang="en-US" smtClean="0">
                <a:latin typeface="Arial" charset="0"/>
              </a:rPr>
              <a:pPr/>
              <a:t>12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C53FA4-105D-42D4-A5F2-7FA8E1949641}" type="slidenum">
              <a:rPr lang="en-US" smtClean="0">
                <a:latin typeface="Arial" charset="0"/>
              </a:rPr>
              <a:pPr/>
              <a:t>13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513771-4C5E-4214-8EA0-1B0D1700612E}" type="slidenum">
              <a:rPr lang="en-US" smtClean="0">
                <a:latin typeface="Arial" charset="0"/>
              </a:rPr>
              <a:pPr/>
              <a:t>14</a:t>
            </a:fld>
            <a:endParaRPr lang="en-US" dirty="0" smtClean="0">
              <a:latin typeface="Arial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F319B4-A731-4DE6-8DF5-A9F4D9B55D54}" type="slidenum">
              <a:rPr lang="en-US" smtClean="0">
                <a:latin typeface="Arial" charset="0"/>
              </a:rPr>
              <a:pPr/>
              <a:t>15</a:t>
            </a:fld>
            <a:endParaRPr lang="en-US" dirty="0" smtClean="0">
              <a:latin typeface="Arial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Haiti water project is the result of bringing together prior activities and personal concerns of Rick Miessau, Steve Krupa and Aimond Alexis.   May 5, 2011</a:t>
            </a: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D599C-7D0A-419F-A5C4-0B0980B514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82AE4-9203-4465-9101-D59DE2EE37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EB6DC-CFBF-4141-889B-740DC785E7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64E63-2C7A-4CA6-ABA7-7C9C6C9501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6E044-AD94-414E-AD99-1186B2AC38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A3A9E-F42D-457F-94C9-9456F7BBF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AC845-81A5-4943-A0F4-3D8E8F3997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F3CA6-B0D1-4638-A296-2A9B605C24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EB4A4-DB5D-4C82-BCFA-3ADAC1F4CD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16592-2D78-4FD4-AF86-53B865445F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60C86-83FD-4548-9AAB-0E2628264D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1">
                <a:shade val="30000"/>
                <a:satMod val="115000"/>
                <a:alpha val="81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65996D98-4E2C-43CD-96FD-EB0633EE3C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UTC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1536" y="1650826"/>
            <a:ext cx="6993923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Groundwater and Surface Water Conditions in Haiti – An Update </a:t>
            </a:r>
            <a:r>
              <a:rPr lang="en-US" sz="2800" b="1" dirty="0" smtClean="0"/>
              <a:t>S</a:t>
            </a:r>
            <a:r>
              <a:rPr lang="en-US" sz="2800" b="1" dirty="0" smtClean="0"/>
              <a:t>ince </a:t>
            </a:r>
            <a:r>
              <a:rPr lang="en-US" sz="2800" b="1" dirty="0" smtClean="0"/>
              <a:t>the Earthquake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000" b="1" dirty="0" smtClean="0"/>
              <a:t>Presented By Steve Krupa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dirty="0" smtClean="0"/>
              <a:t> South Florida Hydrologic Society</a:t>
            </a:r>
            <a:br>
              <a:rPr lang="en-US" sz="2400" dirty="0" smtClean="0"/>
            </a:br>
            <a:r>
              <a:rPr lang="en-US" sz="2400" b="1" dirty="0" smtClean="0"/>
              <a:t> November 14, 2012 </a:t>
            </a:r>
          </a:p>
          <a:p>
            <a:pPr algn="ctr"/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DSC076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200400" cy="2743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6627" name="Picture 4" descr="DSC0759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4191000"/>
            <a:ext cx="3352800" cy="2667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6628" name="Picture 7" descr="DSC0764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1" y="4191000"/>
            <a:ext cx="2343151" cy="2667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6629" name="Picture 3" descr="C:\Documents and Settings\Owner\My Documents\Pictures\Mission Haiti\Monday June 28,2010\DSC067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0"/>
            <a:ext cx="2895600" cy="2514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6630" name="Picture 12" descr="DSC0764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1800" y="0"/>
            <a:ext cx="3276600" cy="2590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6631" name="Title 1"/>
          <p:cNvSpPr>
            <a:spLocks noGrp="1"/>
          </p:cNvSpPr>
          <p:nvPr>
            <p:ph type="ctrTitle" idx="4294967295"/>
          </p:nvPr>
        </p:nvSpPr>
        <p:spPr>
          <a:xfrm>
            <a:off x="0" y="2514600"/>
            <a:ext cx="9144000" cy="1752600"/>
          </a:xfrm>
          <a:solidFill>
            <a:srgbClr val="00B0F0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b="1" dirty="0" smtClean="0"/>
              <a:t>Mission: Haiti</a:t>
            </a:r>
          </a:p>
        </p:txBody>
      </p:sp>
      <p:pic>
        <p:nvPicPr>
          <p:cNvPr id="26632" name="Picture 5" descr="C:\Documents and Settings\Owner\My Documents\Pictures\Mission Haiti\Lutheran Church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28956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6" descr="C:\Documents and Settings\Owner\My Documents\Mission Haiti\ht_3_4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5400" y="2895600"/>
            <a:ext cx="13462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2" descr="C:\Documents and Settings\Owner\My Documents\Pictures\Mission Haiti\Sunday June 27,2010\DSC0652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267200"/>
            <a:ext cx="4038600" cy="2590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94646" y="6270175"/>
            <a:ext cx="2688771" cy="58477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</a:rPr>
              <a:t>95 Percent Destruction </a:t>
            </a:r>
            <a:r>
              <a:rPr lang="en-US" sz="1600" b="1" dirty="0" smtClean="0">
                <a:latin typeface="+mn-lt"/>
              </a:rPr>
              <a:t/>
            </a:r>
            <a:br>
              <a:rPr lang="en-US" sz="1600" b="1" dirty="0" smtClean="0">
                <a:latin typeface="+mn-lt"/>
              </a:rPr>
            </a:br>
            <a:r>
              <a:rPr lang="en-US" sz="1600" b="1" dirty="0" smtClean="0">
                <a:latin typeface="+mn-lt"/>
              </a:rPr>
              <a:t>in </a:t>
            </a:r>
            <a:r>
              <a:rPr lang="en-US" sz="1600" b="1" dirty="0">
                <a:latin typeface="+mn-lt"/>
              </a:rPr>
              <a:t>Leogane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7201" y="6400800"/>
            <a:ext cx="1779588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</a:rPr>
              <a:t>Clean Water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76800" y="87314"/>
            <a:ext cx="1219200" cy="584775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Calibri" pitchFamily="34" charset="0"/>
              </a:rPr>
              <a:t>Earthquake Cleanup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22517" y="191862"/>
            <a:ext cx="2104571" cy="49244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</a:rPr>
              <a:t>Pastor Wilson’s </a:t>
            </a:r>
            <a:r>
              <a:rPr lang="en-US" sz="1600" b="1" dirty="0" smtClean="0">
                <a:latin typeface="+mn-lt"/>
              </a:rPr>
              <a:t/>
            </a:r>
            <a:br>
              <a:rPr lang="en-US" sz="1600" b="1" dirty="0" smtClean="0">
                <a:latin typeface="+mn-lt"/>
              </a:rPr>
            </a:br>
            <a:r>
              <a:rPr lang="en-US" sz="1600" b="1" dirty="0" smtClean="0">
                <a:latin typeface="+mn-lt"/>
              </a:rPr>
              <a:t>Temporary </a:t>
            </a:r>
            <a:r>
              <a:rPr lang="en-US" sz="1600" b="1" dirty="0">
                <a:latin typeface="+mn-lt"/>
              </a:rPr>
              <a:t>House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10401" y="6400801"/>
            <a:ext cx="1779588" cy="338554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</a:rPr>
              <a:t>Deforestation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20001" y="87314"/>
            <a:ext cx="1474788" cy="338554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</a:rPr>
              <a:t>Medical Help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20000" y="3581400"/>
            <a:ext cx="1676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>
                <a:solidFill>
                  <a:srgbClr val="FFFF00"/>
                </a:solidFill>
              </a:rPr>
              <a:t>By Steve Krupa</a:t>
            </a:r>
          </a:p>
          <a:p>
            <a:pPr algn="ctr">
              <a:defRPr/>
            </a:pPr>
            <a:r>
              <a:rPr lang="en-US" sz="1000" dirty="0">
                <a:solidFill>
                  <a:srgbClr val="FFFF00"/>
                </a:solidFill>
              </a:rPr>
              <a:t>March 23,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SC0772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3505200"/>
            <a:ext cx="2514600" cy="3352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7651" name="Picture 2" descr="C:\Documents and Settings\Owner\My Documents\Pictures\Mission Haiti\Monday June 28,2010\DSC067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581400" cy="3048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7652" name="Picture 1" descr="DSC0770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97201"/>
            <a:ext cx="3429000" cy="3860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7653" name="Picture 3" descr="C:\Documents and Settings\Owner\My Documents\Pictures\Mission Haiti\Tuesday June 29,010\DSC070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0"/>
            <a:ext cx="5715000" cy="3943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300796"/>
            <a:ext cx="1683657" cy="55399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sz="1600" b="1" dirty="0">
                <a:latin typeface="Calibri" pitchFamily="34" charset="0"/>
              </a:rPr>
              <a:t>Preparing dinner</a:t>
            </a:r>
          </a:p>
          <a:p>
            <a:pPr algn="ctr">
              <a:lnSpc>
                <a:spcPts val="1800"/>
              </a:lnSpc>
              <a:defRPr/>
            </a:pPr>
            <a:r>
              <a:rPr lang="en-US" sz="1600" b="1" dirty="0">
                <a:latin typeface="Calibri" pitchFamily="34" charset="0"/>
              </a:rPr>
              <a:t>Pig Skin Soup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9976" y="304800"/>
            <a:ext cx="1838325" cy="557204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b="1" dirty="0">
                <a:latin typeface="Calibri" pitchFamily="34" charset="0"/>
              </a:rPr>
              <a:t>Dehydration and skin infections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00" y="6531427"/>
            <a:ext cx="2133600" cy="326371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b="1" dirty="0">
                <a:latin typeface="Calibri" pitchFamily="34" charset="0"/>
              </a:rPr>
              <a:t>Life in the tent city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43000" cy="557204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b="1" dirty="0">
                <a:latin typeface="Calibri" pitchFamily="34" charset="0"/>
              </a:rPr>
              <a:t>Just being kids</a:t>
            </a:r>
          </a:p>
        </p:txBody>
      </p:sp>
      <p:pic>
        <p:nvPicPr>
          <p:cNvPr id="27658" name="Picture 3" descr="C:\Documents and Settings\Owner\My Documents\Pictures\Mission Haiti\Tuesday June 29,010\DSC070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4713" y="3929064"/>
            <a:ext cx="3252787" cy="29289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455885" y="6407383"/>
            <a:ext cx="2168753" cy="45390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defRPr/>
            </a:pPr>
            <a:r>
              <a:rPr lang="en-US" sz="1400" b="1" dirty="0">
                <a:latin typeface="Calibri" pitchFamily="34" charset="0"/>
              </a:rPr>
              <a:t>Elephantiasis on a </a:t>
            </a:r>
            <a:r>
              <a:rPr lang="en-US" sz="1400" b="1" dirty="0" smtClean="0">
                <a:latin typeface="Calibri" pitchFamily="34" charset="0"/>
              </a:rPr>
              <a:t>young</a:t>
            </a:r>
            <a:br>
              <a:rPr lang="en-US" sz="1400" b="1" dirty="0" smtClean="0">
                <a:latin typeface="Calibri" pitchFamily="34" charset="0"/>
              </a:rPr>
            </a:br>
            <a:r>
              <a:rPr lang="en-US" sz="1400" b="1" dirty="0" smtClean="0">
                <a:latin typeface="Calibri" pitchFamily="34" charset="0"/>
              </a:rPr>
              <a:t> </a:t>
            </a:r>
            <a:r>
              <a:rPr lang="en-US" sz="1400" b="1" dirty="0">
                <a:latin typeface="Calibri" pitchFamily="34" charset="0"/>
              </a:rPr>
              <a:t>woman’s left leg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Owner\My Documents\Pictures\Mission Haiti\Monday June 28,2010\DSC068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1428"/>
            <a:ext cx="4963886" cy="38165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9699" name="Picture 2" descr="C:\Documents and Settings\Owner\My Documents\Pictures\Haiti August 8-2010\DSC07720.JPG"/>
          <p:cNvPicPr>
            <a:picLocks noChangeAspect="1" noChangeArrowheads="1"/>
          </p:cNvPicPr>
          <p:nvPr/>
        </p:nvPicPr>
        <p:blipFill>
          <a:blip r:embed="rId4" cstate="print"/>
          <a:srcRect b="6730"/>
          <a:stretch>
            <a:fillRect/>
          </a:stretch>
        </p:blipFill>
        <p:spPr bwMode="auto">
          <a:xfrm>
            <a:off x="-1" y="0"/>
            <a:ext cx="4949793" cy="343988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9700" name="Picture 3" descr="C:\Documents and Settings\Owner\My Documents\Pictures\Haiti August 8-2010\DSC07733.JPG"/>
          <p:cNvPicPr>
            <a:picLocks noChangeAspect="1" noChangeArrowheads="1"/>
          </p:cNvPicPr>
          <p:nvPr/>
        </p:nvPicPr>
        <p:blipFill>
          <a:blip r:embed="rId5" cstate="print"/>
          <a:srcRect l="18730"/>
          <a:stretch>
            <a:fillRect/>
          </a:stretch>
        </p:blipFill>
        <p:spPr bwMode="auto">
          <a:xfrm>
            <a:off x="4963886" y="0"/>
            <a:ext cx="4180114" cy="6858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98147" y="6350908"/>
            <a:ext cx="1855788" cy="326371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b="1" dirty="0">
                <a:latin typeface="Calibri" pitchFamily="34" charset="0"/>
              </a:rPr>
              <a:t>Homes destroyed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8686" y="2825526"/>
            <a:ext cx="4557485" cy="55399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sz="1600" b="1" dirty="0">
                <a:latin typeface="Calibri" pitchFamily="34" charset="0"/>
              </a:rPr>
              <a:t>Someone’s raised area for a bed in the tent city; Flooding in low lying tent area is a problem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47593" y="5829301"/>
            <a:ext cx="1838325" cy="784830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sz="1600" b="1" dirty="0">
                <a:latin typeface="Calibri" pitchFamily="34" charset="0"/>
              </a:rPr>
              <a:t>Young girl having porridge for dinner in the tent 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Documents and Settings\Owner\My Documents\Pictures\Mission Haiti\Tuesday June 29,010\DSC068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2340864" cy="390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Documents and Settings\Owner\My Documents\Pictures\Haiti August 8-2010\DSC076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0496" y="3547872"/>
            <a:ext cx="4413504" cy="331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Documents and Settings\Owner\My Documents\Pictures\Mission Haiti\Sunday June 27,2010\DSC06533.JPG"/>
          <p:cNvPicPr>
            <a:picLocks noChangeAspect="1" noChangeArrowheads="1"/>
          </p:cNvPicPr>
          <p:nvPr/>
        </p:nvPicPr>
        <p:blipFill>
          <a:blip r:embed="rId5" cstate="print"/>
          <a:srcRect t="11196"/>
          <a:stretch>
            <a:fillRect/>
          </a:stretch>
        </p:blipFill>
        <p:spPr bwMode="auto">
          <a:xfrm>
            <a:off x="0" y="3666744"/>
            <a:ext cx="4791456" cy="319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Documents and Settings\Owner\My Documents\Pictures\Mission Haiti\Tuesday June 29,010\DSC068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3911" y="0"/>
            <a:ext cx="2873829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C:\Documents and Settings\Owner\My Documents\Pictures\Haiti August 8-2010\DSC076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91132" y="0"/>
            <a:ext cx="4352868" cy="366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50138" y="6497892"/>
            <a:ext cx="2846388" cy="182038"/>
          </a:xfrm>
          <a:prstGeom prst="rect">
            <a:avLst/>
          </a:prstGeom>
          <a:solidFill>
            <a:srgbClr val="95B3D7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>
                <a:latin typeface="Calibri" pitchFamily="34" charset="0"/>
              </a:rPr>
              <a:t>A house: completely demolished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761488" y="3142488"/>
            <a:ext cx="1779588" cy="361574"/>
          </a:xfrm>
          <a:prstGeom prst="rect">
            <a:avLst/>
          </a:prstGeom>
          <a:solidFill>
            <a:srgbClr val="95B3D7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>
                <a:latin typeface="Calibri" pitchFamily="34" charset="0"/>
              </a:rPr>
              <a:t>Reinforcing bar salvaged for re-use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223193" y="6124575"/>
            <a:ext cx="2638425" cy="541110"/>
          </a:xfrm>
          <a:prstGeom prst="rect">
            <a:avLst/>
          </a:prstGeom>
          <a:solidFill>
            <a:srgbClr val="95B3D7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>
                <a:latin typeface="Calibri" pitchFamily="34" charset="0"/>
              </a:rPr>
              <a:t>River overflow evidence -reminder of massive floods </a:t>
            </a:r>
          </a:p>
          <a:p>
            <a:pPr algn="ctr">
              <a:lnSpc>
                <a:spcPts val="1400"/>
              </a:lnSpc>
            </a:pPr>
            <a:r>
              <a:rPr lang="en-US" sz="1400" b="1" dirty="0">
                <a:latin typeface="Calibri" pitchFamily="34" charset="0"/>
              </a:rPr>
              <a:t>to come, Leogane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310122" y="3187637"/>
            <a:ext cx="2590800" cy="361574"/>
          </a:xfrm>
          <a:prstGeom prst="rect">
            <a:avLst/>
          </a:prstGeom>
          <a:solidFill>
            <a:srgbClr val="95B3D7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>
                <a:latin typeface="Calibri" pitchFamily="34" charset="0"/>
              </a:rPr>
              <a:t>Temporary drinking water </a:t>
            </a:r>
          </a:p>
          <a:p>
            <a:pPr algn="ctr">
              <a:lnSpc>
                <a:spcPts val="1400"/>
              </a:lnSpc>
            </a:pPr>
            <a:r>
              <a:rPr lang="en-US" sz="1400" b="1" dirty="0">
                <a:latin typeface="Calibri" pitchFamily="34" charset="0"/>
              </a:rPr>
              <a:t>bladder and manifold setup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48615" y="3175635"/>
            <a:ext cx="1779588" cy="361574"/>
          </a:xfrm>
          <a:prstGeom prst="rect">
            <a:avLst/>
          </a:prstGeom>
          <a:solidFill>
            <a:srgbClr val="95B3D7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>
                <a:latin typeface="Calibri" pitchFamily="34" charset="0"/>
              </a:rPr>
              <a:t>Oolitic limestone sand for cement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 l="5223" r="58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362850" y="1137787"/>
            <a:ext cx="87811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66FF99"/>
                </a:solidFill>
              </a:rPr>
              <a:t>Construction is </a:t>
            </a:r>
            <a:r>
              <a:rPr lang="en-US" sz="2400" b="1" dirty="0">
                <a:solidFill>
                  <a:srgbClr val="66FF99"/>
                </a:solidFill>
              </a:rPr>
              <a:t>done </a:t>
            </a:r>
            <a:r>
              <a:rPr lang="en-US" sz="2400" b="1" dirty="0" smtClean="0">
                <a:solidFill>
                  <a:srgbClr val="66FF99"/>
                </a:solidFill>
              </a:rPr>
              <a:t>as </a:t>
            </a:r>
            <a:r>
              <a:rPr lang="en-US" sz="2400" b="1" dirty="0">
                <a:solidFill>
                  <a:srgbClr val="66FF99"/>
                </a:solidFill>
              </a:rPr>
              <a:t>an ad-hoc process</a:t>
            </a:r>
          </a:p>
          <a:p>
            <a:endParaRPr lang="en-US" sz="2400" b="1" dirty="0">
              <a:solidFill>
                <a:srgbClr val="66FF99"/>
              </a:solidFill>
            </a:endParaRPr>
          </a:p>
          <a:p>
            <a:r>
              <a:rPr lang="en-US" sz="2400" b="1" dirty="0" smtClean="0">
                <a:solidFill>
                  <a:srgbClr val="66FF99"/>
                </a:solidFill>
              </a:rPr>
              <a:t>There </a:t>
            </a:r>
            <a:r>
              <a:rPr lang="en-US" sz="2400" b="1" dirty="0">
                <a:solidFill>
                  <a:srgbClr val="66FF99"/>
                </a:solidFill>
              </a:rPr>
              <a:t>is no real entity for management of the </a:t>
            </a:r>
            <a:r>
              <a:rPr lang="en-US" sz="2400" b="1" dirty="0" smtClean="0">
                <a:solidFill>
                  <a:srgbClr val="66FF99"/>
                </a:solidFill>
              </a:rPr>
              <a:t>watersheds</a:t>
            </a:r>
          </a:p>
          <a:p>
            <a:endParaRPr lang="en-US" sz="2400" b="1" dirty="0" smtClean="0">
              <a:solidFill>
                <a:srgbClr val="66FF99"/>
              </a:solidFill>
            </a:endParaRPr>
          </a:p>
          <a:p>
            <a:r>
              <a:rPr lang="en-US" sz="2400" b="1" dirty="0" smtClean="0">
                <a:solidFill>
                  <a:srgbClr val="66FF99"/>
                </a:solidFill>
              </a:rPr>
              <a:t>There is no protection of the watersheds</a:t>
            </a:r>
          </a:p>
          <a:p>
            <a:endParaRPr lang="en-US" sz="2400" b="1" dirty="0">
              <a:solidFill>
                <a:srgbClr val="66FF99"/>
              </a:solidFill>
            </a:endParaRPr>
          </a:p>
        </p:txBody>
      </p:sp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8306911" y="6858000"/>
            <a:ext cx="83708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/>
              <a:t>Aimond Alexis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3" cstate="print"/>
          <a:srcRect t="13397" r="1016"/>
          <a:stretch>
            <a:fillRect/>
          </a:stretch>
        </p:blipFill>
        <p:spPr bwMode="auto">
          <a:xfrm>
            <a:off x="800725" y="1146629"/>
            <a:ext cx="7542551" cy="494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76012" y="49969"/>
            <a:ext cx="83919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chemeClr val="bg1">
                      <a:alpha val="38000"/>
                    </a:schemeClr>
                  </a:outerShdw>
                </a:effectLst>
              </a:rPr>
              <a:t>Haiti Clean Water Project</a:t>
            </a:r>
            <a:endParaRPr lang="en-US" sz="5400" b="1" cap="none" spc="0" dirty="0">
              <a:ln w="28575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chemeClr val="bg1">
                    <a:alpha val="38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IMG_5082"/>
          <p:cNvPicPr>
            <a:picLocks noChangeAspect="1" noChangeArrowheads="1"/>
          </p:cNvPicPr>
          <p:nvPr/>
        </p:nvPicPr>
        <p:blipFill>
          <a:blip r:embed="rId3" cstate="print">
            <a:lum bright="36000"/>
          </a:blip>
          <a:srcRect l="11344"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-430213" y="1"/>
            <a:ext cx="8418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195264"/>
            <a:ext cx="8229600" cy="7969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000" b="1" kern="0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FOCUS of OUR </a:t>
            </a:r>
            <a:r>
              <a:rPr lang="en-US" sz="4000" b="1" kern="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INVOLVEMENT</a:t>
            </a:r>
          </a:p>
        </p:txBody>
      </p:sp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8306911" y="6858000"/>
            <a:ext cx="83708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/>
              <a:t>Aimond Alexis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5428" y="1248240"/>
            <a:ext cx="870857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600" dirty="0" smtClean="0"/>
              <a:t>Lack of access to potable water</a:t>
            </a:r>
          </a:p>
          <a:p>
            <a:pPr marL="347663" indent="-347663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600" dirty="0" smtClean="0"/>
              <a:t>Lack of sanitation and hygiene</a:t>
            </a:r>
          </a:p>
          <a:p>
            <a:pPr marL="347663" indent="-347663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600" dirty="0" smtClean="0"/>
              <a:t>Half of the population live under primitive conditions</a:t>
            </a:r>
          </a:p>
          <a:p>
            <a:pPr marL="347663" indent="-347663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600" dirty="0" smtClean="0"/>
              <a:t>Food and waterborne diseases kill more than 10% of the kids</a:t>
            </a:r>
          </a:p>
          <a:p>
            <a:pPr marL="347663" indent="-347663">
              <a:spcAft>
                <a:spcPts val="1200"/>
              </a:spcAft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2600" dirty="0" smtClean="0"/>
              <a:t>Common waterborne diseases:</a:t>
            </a:r>
            <a:br>
              <a:rPr lang="en-US" sz="2600" dirty="0" smtClean="0"/>
            </a:br>
            <a:r>
              <a:rPr lang="en-US" sz="2600" dirty="0" smtClean="0"/>
              <a:t>	a) bacterial and protozoal diarrhea</a:t>
            </a:r>
            <a:br>
              <a:rPr lang="en-US" sz="2600" dirty="0" smtClean="0"/>
            </a:br>
            <a:r>
              <a:rPr lang="en-US" sz="2600" dirty="0" smtClean="0"/>
              <a:t>	b) hepatitis A and E</a:t>
            </a:r>
            <a:br>
              <a:rPr lang="en-US" sz="2600" dirty="0" smtClean="0"/>
            </a:br>
            <a:r>
              <a:rPr lang="en-US" sz="2600" dirty="0" smtClean="0"/>
              <a:t>	c) typhoid fever</a:t>
            </a:r>
            <a:br>
              <a:rPr lang="en-US" sz="2600" dirty="0" smtClean="0"/>
            </a:br>
            <a:r>
              <a:rPr lang="en-US" sz="2600" dirty="0" smtClean="0"/>
              <a:t>	d) dengue fever and malaria </a:t>
            </a:r>
            <a:r>
              <a:rPr lang="en-US" sz="2200" dirty="0" smtClean="0"/>
              <a:t>(very common)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	e) leptospirosis </a:t>
            </a:r>
            <a:r>
              <a:rPr lang="en-US" sz="2200" dirty="0" smtClean="0"/>
              <a:t>(very prominent water contact diseases)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6180" y="1558506"/>
            <a:ext cx="8331640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0">
                      <a:srgbClr val="0066FF"/>
                    </a:gs>
                    <a:gs pos="75000">
                      <a:srgbClr val="9966FF"/>
                    </a:gs>
                    <a:gs pos="100000">
                      <a:srgbClr val="CCCCFF"/>
                    </a:gs>
                  </a:gsLst>
                  <a:lin ang="5400000"/>
                </a:gradFill>
                <a:effectLst>
                  <a:outerShdw blurRad="50800" dist="63500" dir="1320000" algn="tl">
                    <a:srgbClr val="000000">
                      <a:alpha val="38000"/>
                    </a:srgbClr>
                  </a:outerShdw>
                </a:effectLst>
              </a:rPr>
              <a:t>Well Construction and</a:t>
            </a:r>
          </a:p>
          <a:p>
            <a:pPr algn="ctr"/>
            <a:r>
              <a:rPr lang="en-US" sz="60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0">
                      <a:srgbClr val="0066FF"/>
                    </a:gs>
                    <a:gs pos="75000">
                      <a:srgbClr val="9966FF"/>
                    </a:gs>
                    <a:gs pos="100000">
                      <a:srgbClr val="CCCCFF"/>
                    </a:gs>
                  </a:gsLst>
                  <a:lin ang="5400000"/>
                </a:gradFill>
                <a:effectLst>
                  <a:outerShdw blurRad="50800" dist="63500" dir="1320000" algn="tl">
                    <a:srgbClr val="000000">
                      <a:alpha val="38000"/>
                    </a:srgbClr>
                  </a:outerShdw>
                </a:effectLst>
              </a:rPr>
              <a:t>Drinking Water </a:t>
            </a:r>
            <a:br>
              <a:rPr lang="en-US" sz="60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0">
                      <a:srgbClr val="0066FF"/>
                    </a:gs>
                    <a:gs pos="75000">
                      <a:srgbClr val="9966FF"/>
                    </a:gs>
                    <a:gs pos="100000">
                      <a:srgbClr val="CCCCFF"/>
                    </a:gs>
                  </a:gsLst>
                  <a:lin ang="5400000"/>
                </a:gradFill>
                <a:effectLst>
                  <a:outerShdw blurRad="50800" dist="63500" dir="132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6000" b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0">
                      <a:srgbClr val="0066FF"/>
                    </a:gs>
                    <a:gs pos="75000">
                      <a:srgbClr val="9966FF"/>
                    </a:gs>
                    <a:gs pos="100000">
                      <a:srgbClr val="CCCCFF"/>
                    </a:gs>
                  </a:gsLst>
                  <a:lin ang="5400000"/>
                </a:gradFill>
                <a:effectLst>
                  <a:outerShdw blurRad="50800" dist="63500" dir="1320000" algn="tl">
                    <a:srgbClr val="000000">
                      <a:alpha val="38000"/>
                    </a:srgbClr>
                  </a:outerShdw>
                </a:effectLst>
              </a:rPr>
              <a:t>Contamination</a:t>
            </a:r>
          </a:p>
          <a:p>
            <a:pPr algn="ctr"/>
            <a:r>
              <a:rPr lang="en-US" sz="6000" b="1" cap="none" spc="0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0">
                      <a:srgbClr val="0066FF"/>
                    </a:gs>
                    <a:gs pos="75000">
                      <a:srgbClr val="9966FF"/>
                    </a:gs>
                    <a:gs pos="100000">
                      <a:srgbClr val="CCCCFF"/>
                    </a:gs>
                  </a:gsLst>
                  <a:lin ang="5400000"/>
                </a:gradFill>
                <a:effectLst>
                  <a:outerShdw blurRad="50800" dist="63500" dir="1320000" algn="tl">
                    <a:srgbClr val="000000">
                      <a:alpha val="38000"/>
                    </a:srgbClr>
                  </a:outerShdw>
                </a:effectLst>
              </a:rPr>
              <a:t>In Haiti</a:t>
            </a:r>
            <a:endParaRPr lang="en-US" sz="6000" b="1" cap="none" spc="0" dirty="0">
              <a:ln w="28575">
                <a:solidFill>
                  <a:schemeClr val="tx1"/>
                </a:solidFill>
              </a:ln>
              <a:gradFill>
                <a:gsLst>
                  <a:gs pos="0">
                    <a:srgbClr val="0066FF"/>
                  </a:gs>
                  <a:gs pos="75000">
                    <a:srgbClr val="9966FF"/>
                  </a:gs>
                  <a:gs pos="100000">
                    <a:srgbClr val="CCCCFF"/>
                  </a:gs>
                </a:gsLst>
                <a:lin ang="5400000"/>
              </a:gradFill>
              <a:effectLst>
                <a:outerShdw blurRad="50800" dist="63500" dir="132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 b="1322"/>
          <a:stretch>
            <a:fillRect/>
          </a:stretch>
        </p:blipFill>
        <p:spPr bwMode="auto">
          <a:xfrm>
            <a:off x="0" y="0"/>
            <a:ext cx="35269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DSC0759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8663" y="0"/>
            <a:ext cx="5645337" cy="320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 descr="DSCN0369_edited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83429" y="3111828"/>
            <a:ext cx="5660571" cy="374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6270173" y="3297692"/>
            <a:ext cx="2071007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Basic Drilling Well Installation Methods  - Brut Force Method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4656357" y="43542"/>
            <a:ext cx="3886200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Hand Dug Well - Flat Side Was Where the Persons Back Was While Digging the Well, Near Leogane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707572" y="418421"/>
            <a:ext cx="2590800" cy="4924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Sampling of A Natural Spring In Port Au Prince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574223" y="6261328"/>
            <a:ext cx="2590800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(Boardman et al; 2002)</a:t>
            </a:r>
            <a:endParaRPr lang="en-US" sz="1600" b="1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00929" y="2824164"/>
            <a:ext cx="1115785" cy="153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b="1" dirty="0" smtClean="0">
                <a:latin typeface="Arial" pitchFamily="34" charset="0"/>
                <a:cs typeface="Arial" pitchFamily="34" charset="0"/>
              </a:rPr>
              <a:t>43 feet Deep</a:t>
            </a:r>
            <a:endParaRPr lang="en-US" sz="1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IMG_50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70300"/>
            <a:ext cx="4779963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1" descr="G:\Rick Miessau Haiti Pictures\cust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6755889" cy="3701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3" descr="DSC010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68777" y="0"/>
            <a:ext cx="497522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4154488" y="0"/>
            <a:ext cx="4989512" cy="6858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4934857" y="236992"/>
            <a:ext cx="3018066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40" tIns="0" rIns="91440" bIns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Working On A Well Head/Pump in New Life Orphanage, Port Au Prince 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358320" y="710521"/>
            <a:ext cx="2590800" cy="4924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Drilling the Well at the  Verrettes School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481693" y="3852864"/>
            <a:ext cx="3445328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Hand Dug Well With Standing/Bathing Area – Cross Contamination 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68680" y="618309"/>
            <a:ext cx="7772400" cy="1423309"/>
          </a:xfrm>
        </p:spPr>
        <p:txBody>
          <a:bodyPr/>
          <a:lstStyle/>
          <a:p>
            <a:pPr algn="l"/>
            <a:r>
              <a:rPr lang="en-US" sz="2400" b="1" dirty="0" smtClean="0"/>
              <a:t>Haiti Earthquake Facts 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Haiti Before the Earthquake</a:t>
            </a:r>
            <a:br>
              <a:rPr lang="en-US" sz="2400" b="1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53589" y="1848368"/>
            <a:ext cx="6400800" cy="1752600"/>
          </a:xfrm>
        </p:spPr>
        <p:txBody>
          <a:bodyPr/>
          <a:lstStyle/>
          <a:p>
            <a:pPr algn="l"/>
            <a:r>
              <a:rPr lang="en-US" sz="1800" dirty="0" smtClean="0"/>
              <a:t>Haiti was 145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of 169 countries in the UN Human Development Index, which is the lowest in the Western Hemisphere</a:t>
            </a:r>
            <a:br>
              <a:rPr lang="en-US" sz="1800" dirty="0" smtClean="0"/>
            </a:br>
            <a:r>
              <a:rPr lang="en-US" sz="1800" dirty="0" smtClean="0"/>
              <a:t>More than 70% of people in Haiti were living on less than $US2 per day</a:t>
            </a:r>
            <a:br>
              <a:rPr lang="en-US" sz="1800" dirty="0" smtClean="0"/>
            </a:br>
            <a:r>
              <a:rPr lang="en-US" sz="1800" dirty="0" smtClean="0"/>
              <a:t>86% of people in Port au Prince were living in slum conditions - mostly tightly-packed, poorly-built, concrete buildings.</a:t>
            </a:r>
            <a:br>
              <a:rPr lang="en-US" sz="1800" dirty="0" smtClean="0"/>
            </a:br>
            <a:r>
              <a:rPr lang="en-US" sz="1800" dirty="0" smtClean="0"/>
              <a:t>80% of education in Haiti was provided in often poor-quality private schools, the state system generally provided better education but provided far too few places</a:t>
            </a:r>
            <a:br>
              <a:rPr lang="en-US" sz="1800" dirty="0" smtClean="0"/>
            </a:br>
            <a:r>
              <a:rPr lang="en-US" sz="1800" dirty="0" smtClean="0"/>
              <a:t>Half of people in Port-au-Prince had no access to latrines and only one-third has access to tap water</a:t>
            </a:r>
          </a:p>
          <a:p>
            <a:pPr algn="l"/>
            <a:r>
              <a:rPr lang="en-US" sz="1200" dirty="0" smtClean="0"/>
              <a:t>http://www.dec.org.uk/haiti-earthquake-facts-and-figures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9867" y="57062"/>
            <a:ext cx="5557343" cy="667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721178" y="399371"/>
            <a:ext cx="2312308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Trying to Drill A Shallow Groundwater Well at The Star Orphanage In Gonaives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348" y="254000"/>
            <a:ext cx="527329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729338" y="1785183"/>
            <a:ext cx="2344057" cy="1231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 lIns="91440" tIns="0" rIns="91440" bIns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Poor Well Construction Techniques – A Decadal Disaster  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6" descr="IMG_502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6800" r="3953"/>
          <a:stretch>
            <a:fillRect/>
          </a:stretch>
        </p:blipFill>
        <p:spPr bwMode="auto">
          <a:xfrm>
            <a:off x="-31861" y="1"/>
            <a:ext cx="91758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246743" y="862831"/>
            <a:ext cx="5325111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t" anchorCtr="0">
            <a:spAutoFit/>
          </a:bodyPr>
          <a:lstStyle/>
          <a:p>
            <a:r>
              <a:rPr lang="en-US" sz="2400" b="1" u="sng" dirty="0"/>
              <a:t>Sites:</a:t>
            </a:r>
          </a:p>
          <a:p>
            <a:r>
              <a:rPr lang="en-US" sz="2400" b="1" dirty="0"/>
              <a:t>19 Wells</a:t>
            </a:r>
          </a:p>
          <a:p>
            <a:r>
              <a:rPr lang="en-US" sz="2400" b="1" dirty="0"/>
              <a:t>Port au Prince (5)</a:t>
            </a:r>
          </a:p>
          <a:p>
            <a:r>
              <a:rPr lang="en-US" sz="2400" b="1" dirty="0"/>
              <a:t>Verrettes (2)</a:t>
            </a:r>
          </a:p>
          <a:p>
            <a:r>
              <a:rPr lang="en-US" sz="2400" b="1" dirty="0"/>
              <a:t>Gonaives (5)</a:t>
            </a:r>
          </a:p>
          <a:p>
            <a:r>
              <a:rPr lang="en-US" sz="2400" b="1" dirty="0"/>
              <a:t>Leogane (2)</a:t>
            </a:r>
          </a:p>
          <a:p>
            <a:r>
              <a:rPr lang="en-US" sz="2400" b="1" dirty="0"/>
              <a:t>Carreffour Dufort (5)</a:t>
            </a:r>
          </a:p>
          <a:p>
            <a:endParaRPr lang="en-US" sz="2400" b="1" dirty="0"/>
          </a:p>
          <a:p>
            <a:r>
              <a:rPr lang="en-US" sz="2400" b="1" u="sng" dirty="0"/>
              <a:t>Field Parameters:</a:t>
            </a:r>
          </a:p>
          <a:p>
            <a:r>
              <a:rPr lang="en-US" sz="2400" b="1" dirty="0" smtClean="0"/>
              <a:t>Temperature, Specific Conductivity</a:t>
            </a:r>
            <a:endParaRPr lang="en-US" sz="2400" b="1" dirty="0"/>
          </a:p>
          <a:p>
            <a:r>
              <a:rPr lang="en-US" sz="2400" b="1" dirty="0"/>
              <a:t>Total </a:t>
            </a:r>
            <a:r>
              <a:rPr lang="en-US" sz="2400" b="1" dirty="0" smtClean="0"/>
              <a:t>Well Depth</a:t>
            </a:r>
            <a:r>
              <a:rPr lang="en-US" sz="2400" b="1" dirty="0"/>
              <a:t>, Depth to Water</a:t>
            </a:r>
          </a:p>
          <a:p>
            <a:r>
              <a:rPr lang="en-US" sz="2400" b="1" dirty="0"/>
              <a:t>GPS </a:t>
            </a:r>
            <a:r>
              <a:rPr lang="en-US" sz="2400" b="1" dirty="0" smtClean="0"/>
              <a:t>Coordinates</a:t>
            </a:r>
            <a:endParaRPr lang="en-US" sz="2400" b="1" dirty="0"/>
          </a:p>
          <a:p>
            <a:r>
              <a:rPr lang="en-US" sz="2400" b="1" dirty="0"/>
              <a:t>Total Coliform</a:t>
            </a:r>
          </a:p>
          <a:p>
            <a:r>
              <a:rPr lang="en-US" sz="2400" b="1" dirty="0"/>
              <a:t>E.Coli</a:t>
            </a:r>
          </a:p>
          <a:p>
            <a:r>
              <a:rPr lang="en-US" sz="2400" b="1" dirty="0" smtClean="0"/>
              <a:t>Pathogens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302934" y="313267"/>
            <a:ext cx="4113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Field Water Quality Testing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IMG_41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0151" y="3747665"/>
            <a:ext cx="4663849" cy="3110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 descr="IMG_4239"/>
          <p:cNvPicPr>
            <a:picLocks noChangeAspect="1" noChangeArrowheads="1"/>
          </p:cNvPicPr>
          <p:nvPr/>
        </p:nvPicPr>
        <p:blipFill>
          <a:blip r:embed="rId4" cstate="print"/>
          <a:srcRect r="15864"/>
          <a:stretch>
            <a:fillRect/>
          </a:stretch>
        </p:blipFill>
        <p:spPr bwMode="auto">
          <a:xfrm>
            <a:off x="4449765" y="0"/>
            <a:ext cx="4694235" cy="372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 descr="IMG_498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5736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4992914" y="0"/>
            <a:ext cx="368390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Daily Pumping of one of the Many Wells for Drinking and Bathing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5323115" y="6627168"/>
            <a:ext cx="2590800" cy="2308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Hauling of Collected Water 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638629" y="6396335"/>
            <a:ext cx="282302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Well Elder Showing How She Collects Water from the Well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 l="5815" r="525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551543" y="197986"/>
            <a:ext cx="8040914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Testing a Well  for Field Parameters and Water Quality at the Orphanage in Leogane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4" descr="DSC00827"/>
          <p:cNvPicPr>
            <a:picLocks noChangeAspect="1" noChangeArrowheads="1"/>
          </p:cNvPicPr>
          <p:nvPr/>
        </p:nvPicPr>
        <p:blipFill>
          <a:blip r:embed="rId3" cstate="print"/>
          <a:srcRect l="11803"/>
          <a:stretch>
            <a:fillRect/>
          </a:stretch>
        </p:blipFill>
        <p:spPr bwMode="auto">
          <a:xfrm>
            <a:off x="4607549" y="0"/>
            <a:ext cx="4536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 descr="IMG_4364"/>
          <p:cNvPicPr>
            <a:picLocks noChangeAspect="1" noChangeArrowheads="1"/>
          </p:cNvPicPr>
          <p:nvPr/>
        </p:nvPicPr>
        <p:blipFill>
          <a:blip r:embed="rId4" cstate="print"/>
          <a:srcRect r="14816"/>
          <a:stretch>
            <a:fillRect/>
          </a:stretch>
        </p:blipFill>
        <p:spPr bwMode="auto">
          <a:xfrm>
            <a:off x="0" y="3270249"/>
            <a:ext cx="4659086" cy="364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5" cstate="print"/>
          <a:srcRect l="5634"/>
          <a:stretch>
            <a:fillRect/>
          </a:stretch>
        </p:blipFill>
        <p:spPr bwMode="auto">
          <a:xfrm>
            <a:off x="0" y="0"/>
            <a:ext cx="4619348" cy="326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5355775" y="6263959"/>
            <a:ext cx="3585029" cy="4924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Over 60 percent of the time is spent getting drinking and bathing water 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263979" y="210686"/>
            <a:ext cx="2590800" cy="4924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Bacteriological Testing of Drinking Water Wells 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155122" y="3303134"/>
            <a:ext cx="2590800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Checking Basic Water Quality and GPS’ing Well Locations In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/>
          <a:srcRect l="1106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2046514" y="200706"/>
            <a:ext cx="672283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Wherever We Went We Educated and Explained the Importance of Hygiene, Having Clean Water To Drink and the Earthquake. We Tested Each of the Wells at These Locations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51204" name="Picture 4" descr="IMG_4727"/>
          <p:cNvPicPr>
            <a:picLocks noChangeAspect="1" noChangeArrowheads="1"/>
          </p:cNvPicPr>
          <p:nvPr/>
        </p:nvPicPr>
        <p:blipFill>
          <a:blip r:embed="rId3" cstate="print"/>
          <a:srcRect l="5534" r="55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2670176" y="6304002"/>
            <a:ext cx="3803649" cy="553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40" tIns="0" rIns="91440" bIns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Testing a New Well Outside of Star Orphanage in Gonaives 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53252" name="Picture 5" descr="IMG_4713"/>
          <p:cNvPicPr>
            <a:picLocks noChangeAspect="1" noChangeArrowheads="1"/>
          </p:cNvPicPr>
          <p:nvPr/>
        </p:nvPicPr>
        <p:blipFill>
          <a:blip r:embed="rId3" cstate="print"/>
          <a:srcRect l="5929" r="513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3004004" y="190728"/>
            <a:ext cx="3135993" cy="553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IDEXX Colilert Testing at the Star Orphanage in Gonaives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488" y="4452939"/>
            <a:ext cx="8793163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7" descr="IMG_411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4" y="106364"/>
            <a:ext cx="3189287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5" descr="DSC008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1715" y="165101"/>
            <a:ext cx="5438775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3984172" y="160796"/>
            <a:ext cx="4521200" cy="4924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Collecting and Documenting Water Quality from a Machine Drilled Well Near Verrettes 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hape 11"/>
          <p:cNvCxnSpPr/>
          <p:nvPr/>
        </p:nvCxnSpPr>
        <p:spPr>
          <a:xfrm>
            <a:off x="2985408" y="654403"/>
            <a:ext cx="361950" cy="4415618"/>
          </a:xfrm>
          <a:prstGeom prst="bentConnector2">
            <a:avLst/>
          </a:prstGeom>
          <a:ln w="57150">
            <a:solidFill>
              <a:srgbClr val="FFC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101599" y="67359"/>
            <a:ext cx="3233056" cy="984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Collecting and Documenting Water Quality with YSI Donated Equipment from a Hand Dug Well, Port Au Prince 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iti_earthquake_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147" y="1060450"/>
            <a:ext cx="8853707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What Primary Groundwater Issues </a:t>
            </a:r>
            <a:br>
              <a:rPr lang="en-US" sz="3600" b="1" dirty="0" smtClean="0"/>
            </a:br>
            <a:r>
              <a:rPr lang="en-US" sz="3600" b="1" dirty="0" smtClean="0"/>
              <a:t>Do The Haitian People Have?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 smtClean="0"/>
              <a:t>Chloride and Sodium Concentrations – </a:t>
            </a:r>
            <a:br>
              <a:rPr lang="en-US" sz="3600" b="1" dirty="0" smtClean="0"/>
            </a:br>
            <a:r>
              <a:rPr lang="en-US" sz="3600" b="1" dirty="0" smtClean="0"/>
              <a:t>Saltwater </a:t>
            </a:r>
          </a:p>
          <a:p>
            <a:pPr algn="ctr"/>
            <a:endParaRPr lang="en-US" sz="3600" b="1" dirty="0" smtClean="0"/>
          </a:p>
          <a:p>
            <a:pPr algn="ctr"/>
            <a:r>
              <a:rPr lang="en-US" sz="3600" b="1" dirty="0" smtClean="0"/>
              <a:t>Contamination By Human and </a:t>
            </a:r>
            <a:br>
              <a:rPr lang="en-US" sz="3600" b="1" dirty="0" smtClean="0"/>
            </a:br>
            <a:r>
              <a:rPr lang="en-US" sz="3600" b="1" dirty="0" smtClean="0"/>
              <a:t>Animal Waste</a:t>
            </a:r>
          </a:p>
          <a:p>
            <a:pPr algn="ctr"/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0" y="0"/>
          <a:ext cx="9144000" cy="6818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57347" name="Picture 4" descr="IMG_511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1" y="-76201"/>
            <a:ext cx="9296401" cy="693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Box 5"/>
          <p:cNvSpPr txBox="1">
            <a:spLocks noChangeArrowheads="1"/>
          </p:cNvSpPr>
          <p:nvPr/>
        </p:nvSpPr>
        <p:spPr bwMode="auto">
          <a:xfrm>
            <a:off x="341088" y="4590150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7349" name="TextBox 6"/>
          <p:cNvSpPr txBox="1">
            <a:spLocks noChangeArrowheads="1"/>
          </p:cNvSpPr>
          <p:nvPr/>
        </p:nvSpPr>
        <p:spPr bwMode="auto">
          <a:xfrm>
            <a:off x="722088" y="4590150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7350" name="TextBox 7"/>
          <p:cNvSpPr txBox="1">
            <a:spLocks noChangeArrowheads="1"/>
          </p:cNvSpPr>
          <p:nvPr/>
        </p:nvSpPr>
        <p:spPr bwMode="auto">
          <a:xfrm>
            <a:off x="1103088" y="4590150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57351" name="TextBox 8"/>
          <p:cNvSpPr txBox="1">
            <a:spLocks noChangeArrowheads="1"/>
          </p:cNvSpPr>
          <p:nvPr/>
        </p:nvSpPr>
        <p:spPr bwMode="auto">
          <a:xfrm>
            <a:off x="1941288" y="4590150"/>
            <a:ext cx="304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57352" name="TextBox 9"/>
          <p:cNvSpPr txBox="1">
            <a:spLocks noChangeArrowheads="1"/>
          </p:cNvSpPr>
          <p:nvPr/>
        </p:nvSpPr>
        <p:spPr bwMode="auto">
          <a:xfrm>
            <a:off x="1484088" y="4590150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7353" name="TextBox 10"/>
          <p:cNvSpPr txBox="1">
            <a:spLocks noChangeArrowheads="1"/>
          </p:cNvSpPr>
          <p:nvPr/>
        </p:nvSpPr>
        <p:spPr bwMode="auto">
          <a:xfrm>
            <a:off x="2398488" y="4590150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57354" name="TextBox 11"/>
          <p:cNvSpPr txBox="1">
            <a:spLocks noChangeArrowheads="1"/>
          </p:cNvSpPr>
          <p:nvPr/>
        </p:nvSpPr>
        <p:spPr bwMode="auto">
          <a:xfrm>
            <a:off x="2779488" y="4590150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57355" name="TextBox 12"/>
          <p:cNvSpPr txBox="1">
            <a:spLocks noChangeArrowheads="1"/>
          </p:cNvSpPr>
          <p:nvPr/>
        </p:nvSpPr>
        <p:spPr bwMode="auto">
          <a:xfrm>
            <a:off x="3160489" y="4590150"/>
            <a:ext cx="301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57356" name="TextBox 13"/>
          <p:cNvSpPr txBox="1">
            <a:spLocks noChangeArrowheads="1"/>
          </p:cNvSpPr>
          <p:nvPr/>
        </p:nvSpPr>
        <p:spPr bwMode="auto">
          <a:xfrm>
            <a:off x="3541488" y="4590150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57357" name="TextBox 14"/>
          <p:cNvSpPr txBox="1">
            <a:spLocks noChangeArrowheads="1"/>
          </p:cNvSpPr>
          <p:nvPr/>
        </p:nvSpPr>
        <p:spPr bwMode="auto">
          <a:xfrm>
            <a:off x="3884388" y="4590150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57358" name="TextBox 15"/>
          <p:cNvSpPr txBox="1">
            <a:spLocks noChangeArrowheads="1"/>
          </p:cNvSpPr>
          <p:nvPr/>
        </p:nvSpPr>
        <p:spPr bwMode="auto">
          <a:xfrm>
            <a:off x="4379689" y="4590150"/>
            <a:ext cx="4240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57359" name="TextBox 16"/>
          <p:cNvSpPr txBox="1">
            <a:spLocks noChangeArrowheads="1"/>
          </p:cNvSpPr>
          <p:nvPr/>
        </p:nvSpPr>
        <p:spPr bwMode="auto">
          <a:xfrm>
            <a:off x="4684488" y="4590151"/>
            <a:ext cx="60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11A</a:t>
            </a:r>
          </a:p>
        </p:txBody>
      </p:sp>
      <p:sp>
        <p:nvSpPr>
          <p:cNvPr id="57360" name="TextBox 17"/>
          <p:cNvSpPr txBox="1">
            <a:spLocks noChangeArrowheads="1"/>
          </p:cNvSpPr>
          <p:nvPr/>
        </p:nvSpPr>
        <p:spPr bwMode="auto">
          <a:xfrm>
            <a:off x="5141688" y="4590150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57361" name="TextBox 18"/>
          <p:cNvSpPr txBox="1">
            <a:spLocks noChangeArrowheads="1"/>
          </p:cNvSpPr>
          <p:nvPr/>
        </p:nvSpPr>
        <p:spPr bwMode="auto">
          <a:xfrm>
            <a:off x="5598888" y="4590151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13</a:t>
            </a:r>
          </a:p>
        </p:txBody>
      </p:sp>
      <p:sp>
        <p:nvSpPr>
          <p:cNvPr id="57362" name="TextBox 19"/>
          <p:cNvSpPr txBox="1">
            <a:spLocks noChangeArrowheads="1"/>
          </p:cNvSpPr>
          <p:nvPr/>
        </p:nvSpPr>
        <p:spPr bwMode="auto">
          <a:xfrm>
            <a:off x="5941788" y="4590150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57363" name="TextBox 20"/>
          <p:cNvSpPr txBox="1">
            <a:spLocks noChangeArrowheads="1"/>
          </p:cNvSpPr>
          <p:nvPr/>
        </p:nvSpPr>
        <p:spPr bwMode="auto">
          <a:xfrm>
            <a:off x="6360888" y="4590150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57364" name="TextBox 21"/>
          <p:cNvSpPr txBox="1">
            <a:spLocks noChangeArrowheads="1"/>
          </p:cNvSpPr>
          <p:nvPr/>
        </p:nvSpPr>
        <p:spPr bwMode="auto">
          <a:xfrm>
            <a:off x="6741888" y="4590150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16</a:t>
            </a:r>
          </a:p>
        </p:txBody>
      </p:sp>
      <p:sp>
        <p:nvSpPr>
          <p:cNvPr id="57365" name="TextBox 22"/>
          <p:cNvSpPr txBox="1">
            <a:spLocks noChangeArrowheads="1"/>
          </p:cNvSpPr>
          <p:nvPr/>
        </p:nvSpPr>
        <p:spPr bwMode="auto">
          <a:xfrm>
            <a:off x="7122888" y="4590150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17</a:t>
            </a:r>
          </a:p>
        </p:txBody>
      </p:sp>
      <p:sp>
        <p:nvSpPr>
          <p:cNvPr id="57366" name="TextBox 23"/>
          <p:cNvSpPr txBox="1">
            <a:spLocks noChangeArrowheads="1"/>
          </p:cNvSpPr>
          <p:nvPr/>
        </p:nvSpPr>
        <p:spPr bwMode="auto">
          <a:xfrm>
            <a:off x="7541988" y="4590150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18</a:t>
            </a:r>
          </a:p>
        </p:txBody>
      </p:sp>
      <p:sp>
        <p:nvSpPr>
          <p:cNvPr id="57367" name="TextBox 24"/>
          <p:cNvSpPr txBox="1">
            <a:spLocks noChangeArrowheads="1"/>
          </p:cNvSpPr>
          <p:nvPr/>
        </p:nvSpPr>
        <p:spPr bwMode="auto">
          <a:xfrm>
            <a:off x="7961088" y="4601264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19</a:t>
            </a:r>
          </a:p>
        </p:txBody>
      </p:sp>
      <p:sp>
        <p:nvSpPr>
          <p:cNvPr id="57368" name="Rectangle 1"/>
          <p:cNvSpPr>
            <a:spLocks noChangeArrowheads="1"/>
          </p:cNvSpPr>
          <p:nvPr/>
        </p:nvSpPr>
        <p:spPr bwMode="auto">
          <a:xfrm>
            <a:off x="1698171" y="5042118"/>
            <a:ext cx="5341257" cy="181588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ja-JP" sz="1400" b="1" dirty="0" smtClean="0">
                <a:latin typeface="Arial" pitchFamily="34" charset="0"/>
                <a:ea typeface="MS Mincho" pitchFamily="49" charset="-128"/>
                <a:cs typeface="Arial" pitchFamily="34" charset="0"/>
              </a:rPr>
              <a:t>More than 60 % of the samples taken had confirmed hits of Total </a:t>
            </a:r>
            <a:r>
              <a:rPr lang="en-US" altLang="ja-JP" sz="1400" b="1" dirty="0" err="1" smtClean="0">
                <a:latin typeface="Arial" pitchFamily="34" charset="0"/>
                <a:ea typeface="MS Mincho" pitchFamily="49" charset="-128"/>
                <a:cs typeface="Arial" pitchFamily="34" charset="0"/>
              </a:rPr>
              <a:t>Coliform</a:t>
            </a:r>
            <a:r>
              <a:rPr lang="en-US" altLang="ja-JP" sz="1400" b="1" dirty="0" smtClean="0">
                <a:latin typeface="Arial" pitchFamily="34" charset="0"/>
                <a:ea typeface="MS Mincho" pitchFamily="49" charset="-128"/>
                <a:cs typeface="Arial" pitchFamily="34" charset="0"/>
              </a:rPr>
              <a:t> with at least 7 with </a:t>
            </a:r>
            <a:r>
              <a:rPr lang="en-US" altLang="ja-JP" sz="1400" b="1" dirty="0" err="1" smtClean="0">
                <a:latin typeface="Arial" pitchFamily="34" charset="0"/>
                <a:ea typeface="MS Mincho" pitchFamily="49" charset="-128"/>
                <a:cs typeface="Arial" pitchFamily="34" charset="0"/>
              </a:rPr>
              <a:t>E.Coli</a:t>
            </a:r>
            <a:r>
              <a:rPr lang="en-US" altLang="ja-JP" sz="1400" b="1" dirty="0" smtClean="0">
                <a:latin typeface="Arial" pitchFamily="34" charset="0"/>
                <a:ea typeface="MS Mincho" pitchFamily="49" charset="-128"/>
                <a:cs typeface="Arial" pitchFamily="34" charset="0"/>
              </a:rPr>
              <a:t> </a:t>
            </a:r>
          </a:p>
          <a:p>
            <a:pPr algn="ctr"/>
            <a:endParaRPr lang="en-US" altLang="ja-JP" sz="1400" b="1" dirty="0" smtClean="0">
              <a:latin typeface="Arial" pitchFamily="34" charset="0"/>
              <a:ea typeface="MS Mincho" pitchFamily="49" charset="-128"/>
              <a:cs typeface="Arial" pitchFamily="34" charset="0"/>
            </a:endParaRPr>
          </a:p>
          <a:p>
            <a:pPr algn="ctr"/>
            <a:r>
              <a:rPr lang="en-US" altLang="ja-JP" sz="1400" b="1" dirty="0" smtClean="0">
                <a:latin typeface="Arial" pitchFamily="34" charset="0"/>
                <a:ea typeface="MS Mincho" pitchFamily="49" charset="-128"/>
                <a:cs typeface="Arial" pitchFamily="34" charset="0"/>
              </a:rPr>
              <a:t>Samples </a:t>
            </a:r>
            <a:r>
              <a:rPr lang="en-US" altLang="ja-JP" sz="1400" b="1" dirty="0">
                <a:latin typeface="Arial" pitchFamily="34" charset="0"/>
                <a:ea typeface="MS Mincho" pitchFamily="49" charset="-128"/>
                <a:cs typeface="Arial" pitchFamily="34" charset="0"/>
              </a:rPr>
              <a:t>Taken While In Haiti </a:t>
            </a:r>
          </a:p>
          <a:p>
            <a:pPr algn="ctr"/>
            <a:r>
              <a:rPr lang="en-US" altLang="ja-JP" sz="1400" b="1" dirty="0">
                <a:latin typeface="Arial" pitchFamily="34" charset="0"/>
                <a:ea typeface="MS Mincho" pitchFamily="49" charset="-128"/>
                <a:cs typeface="Arial" pitchFamily="34" charset="0"/>
              </a:rPr>
              <a:t>Towns of </a:t>
            </a:r>
            <a:r>
              <a:rPr lang="en-US" altLang="ja-JP" sz="1400" b="1" dirty="0" smtClean="0">
                <a:latin typeface="Arial" pitchFamily="34" charset="0"/>
                <a:ea typeface="MS Mincho" pitchFamily="49" charset="-128"/>
                <a:cs typeface="Arial" pitchFamily="34" charset="0"/>
              </a:rPr>
              <a:t>Verrettes</a:t>
            </a:r>
            <a:r>
              <a:rPr lang="en-US" altLang="ja-JP" sz="1400" b="1" dirty="0">
                <a:latin typeface="Arial" pitchFamily="34" charset="0"/>
                <a:ea typeface="MS Mincho" pitchFamily="49" charset="-128"/>
                <a:cs typeface="Arial" pitchFamily="34" charset="0"/>
              </a:rPr>
              <a:t>, Port-au-Prince, Gonaives and Leogane </a:t>
            </a:r>
            <a:endParaRPr lang="en-US" altLang="ja-JP" sz="1400" b="1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algn="ctr" eaLnBrk="0" hangingPunct="0"/>
            <a:r>
              <a:rPr lang="en-US" altLang="ja-JP" sz="1400" b="1" dirty="0">
                <a:latin typeface="Arial" pitchFamily="34" charset="0"/>
                <a:ea typeface="MS Mincho" pitchFamily="49" charset="-128"/>
                <a:cs typeface="Arial" pitchFamily="34" charset="0"/>
              </a:rPr>
              <a:t>Aimond Alexis, Rick Miessau, and Steve Krupa</a:t>
            </a:r>
            <a:endParaRPr lang="en-US" altLang="ja-JP" sz="1400" b="1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algn="ctr" eaLnBrk="0" hangingPunct="0"/>
            <a:r>
              <a:rPr lang="en-US" altLang="ja-JP" sz="1400" b="1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Samples taken </a:t>
            </a:r>
          </a:p>
          <a:p>
            <a:pPr algn="ctr" eaLnBrk="0" hangingPunct="0"/>
            <a:r>
              <a:rPr lang="en-US" altLang="ja-JP" sz="1400" b="1" dirty="0">
                <a:latin typeface="Arial" pitchFamily="34" charset="0"/>
                <a:ea typeface="MS Mincho" pitchFamily="49" charset="-128"/>
                <a:cs typeface="Arial" pitchFamily="34" charset="0"/>
              </a:rPr>
              <a:t>February 17, 2011, to February 23, </a:t>
            </a:r>
            <a:r>
              <a:rPr lang="en-US" altLang="ja-JP" sz="1400" b="1" dirty="0" smtClean="0">
                <a:latin typeface="Arial" pitchFamily="34" charset="0"/>
                <a:ea typeface="MS Mincho" pitchFamily="49" charset="-128"/>
                <a:cs typeface="Arial" pitchFamily="34" charset="0"/>
              </a:rPr>
              <a:t>2011</a:t>
            </a:r>
            <a:endParaRPr lang="en-US" altLang="ja-JP" sz="1400" b="1" dirty="0">
              <a:latin typeface="Arial" pitchFamily="34" charset="0"/>
              <a:ea typeface="MS Mincho" pitchFamily="49" charset="-128"/>
              <a:cs typeface="Arial" pitchFamily="34" charset="0"/>
            </a:endParaRPr>
          </a:p>
        </p:txBody>
      </p:sp>
      <p:sp>
        <p:nvSpPr>
          <p:cNvPr id="57369" name="Rectangle 26"/>
          <p:cNvSpPr>
            <a:spLocks noChangeArrowheads="1"/>
          </p:cNvSpPr>
          <p:nvPr/>
        </p:nvSpPr>
        <p:spPr bwMode="auto">
          <a:xfrm>
            <a:off x="1861457" y="0"/>
            <a:ext cx="4572000" cy="64633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b="1" dirty="0">
                <a:latin typeface="Arial" pitchFamily="34" charset="0"/>
                <a:ea typeface="MS Mincho" pitchFamily="49" charset="-128"/>
                <a:cs typeface="Arial" pitchFamily="34" charset="0"/>
              </a:rPr>
              <a:t>Visual Comparison of IDEXX Colilert </a:t>
            </a:r>
          </a:p>
          <a:p>
            <a:pPr algn="ctr"/>
            <a:r>
              <a:rPr lang="en-US" altLang="ja-JP" b="1" dirty="0">
                <a:latin typeface="Arial" pitchFamily="34" charset="0"/>
                <a:ea typeface="MS Mincho" pitchFamily="49" charset="-128"/>
                <a:cs typeface="Arial" pitchFamily="34" charset="0"/>
              </a:rPr>
              <a:t>Water Quality Samples </a:t>
            </a:r>
          </a:p>
        </p:txBody>
      </p:sp>
      <p:sp>
        <p:nvSpPr>
          <p:cNvPr id="57370" name="TextBox 27"/>
          <p:cNvSpPr txBox="1">
            <a:spLocks noChangeArrowheads="1"/>
          </p:cNvSpPr>
          <p:nvPr/>
        </p:nvSpPr>
        <p:spPr bwMode="auto">
          <a:xfrm>
            <a:off x="8229600" y="6488668"/>
            <a:ext cx="91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00" dirty="0"/>
              <a:t>March 2, 2011</a:t>
            </a:r>
          </a:p>
          <a:p>
            <a:pPr algn="ctr"/>
            <a:r>
              <a:rPr lang="en-US" sz="900" dirty="0"/>
              <a:t>Steve Krupa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IMG_5116"/>
          <p:cNvPicPr>
            <a:picLocks noChangeAspect="1" noChangeArrowheads="1"/>
          </p:cNvPicPr>
          <p:nvPr/>
        </p:nvPicPr>
        <p:blipFill>
          <a:blip r:embed="rId3" cstate="print"/>
          <a:srcRect l="11458"/>
          <a:stretch>
            <a:fillRect/>
          </a:stretch>
        </p:blipFill>
        <p:spPr bwMode="auto">
          <a:xfrm>
            <a:off x="0" y="-30255"/>
            <a:ext cx="9144000" cy="68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5210630" y="5903914"/>
            <a:ext cx="3510642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Close Up Of Selected Colilert Results and Hach Pathoscreen Results (Black Vile) 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60160" y="226422"/>
            <a:ext cx="85838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Close Up 1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st</a:t>
            </a:r>
            <a:r>
              <a:rPr 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Sampling Event Results from February 17-23, 2011</a:t>
            </a:r>
            <a:endParaRPr lang="en-U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ChangeArrowheads="1"/>
          </p:cNvSpPr>
          <p:nvPr/>
        </p:nvSpPr>
        <p:spPr bwMode="auto">
          <a:xfrm>
            <a:off x="0" y="0"/>
            <a:ext cx="9372600" cy="701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48131" name="Picture 4" descr="DSC05111"/>
          <p:cNvPicPr>
            <a:picLocks noChangeAspect="1" noChangeArrowheads="1"/>
          </p:cNvPicPr>
          <p:nvPr/>
        </p:nvPicPr>
        <p:blipFill>
          <a:blip r:embed="rId3" cstate="print"/>
          <a:srcRect b="29224"/>
          <a:stretch>
            <a:fillRect/>
          </a:stretch>
        </p:blipFill>
        <p:spPr bwMode="auto">
          <a:xfrm>
            <a:off x="1828800" y="3962400"/>
            <a:ext cx="55626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5" descr="DSC0509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304800"/>
            <a:ext cx="594360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7"/>
          <p:cNvSpPr txBox="1">
            <a:spLocks noChangeArrowheads="1"/>
          </p:cNvSpPr>
          <p:nvPr/>
        </p:nvSpPr>
        <p:spPr bwMode="auto">
          <a:xfrm>
            <a:off x="1905000" y="6262688"/>
            <a:ext cx="573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All 11 samples showed signs of bacteria contamination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60160" y="148041"/>
            <a:ext cx="85838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Close Up 2</a:t>
            </a:r>
            <a:r>
              <a:rPr lang="en-US" sz="20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nd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Sampling Event Results from January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13-19,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DSC0364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86600" y="5867400"/>
            <a:ext cx="1439863" cy="4619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Tool Box to Carry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Fittings and Brushes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6638" y="76200"/>
            <a:ext cx="6246262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</a:rPr>
              <a:t>Schematic Of Well Disinfection Equipment Sent to Haiti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</a:rPr>
              <a:t>November 3, 2011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latin typeface="+mn-lt"/>
              </a:rPr>
              <a:t>Haiti Lutheran Ministry and Mission Society, </a:t>
            </a:r>
            <a:r>
              <a:rPr lang="en-US" sz="1000" b="1" dirty="0" err="1">
                <a:latin typeface="+mn-lt"/>
              </a:rPr>
              <a:t>Mission:Haiti</a:t>
            </a:r>
            <a:r>
              <a:rPr lang="en-US" sz="1000" b="1" dirty="0">
                <a:latin typeface="+mn-lt"/>
              </a:rPr>
              <a:t> and Epiphany Lutheran Church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914400"/>
            <a:ext cx="1714500" cy="4302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latin typeface="+mn-lt"/>
              </a:rPr>
              <a:t>Clean 5 gallon Bucket for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latin typeface="+mn-lt"/>
              </a:rPr>
              <a:t> Mixing Bleach With Water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4038600"/>
            <a:ext cx="1911350" cy="6461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Check Valves, Gate Valve,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Connectors, Turning Handle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 and Extra “O” rings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0" y="6248400"/>
            <a:ext cx="1079500" cy="4619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WB 15 Honda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Water Pump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93038" y="2133600"/>
            <a:ext cx="1350962" cy="4619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Flexible Discharge-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Recharge Hoses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9400" y="6096000"/>
            <a:ext cx="2098675" cy="4619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¾ Inch Threaded Short &amp; Long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Tremie Pipe Extensions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39100" y="4648200"/>
            <a:ext cx="1104900" cy="2762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Safety Gas Can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" y="228600"/>
            <a:ext cx="1371600" cy="8302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Carrying Tubes for Tremie Pipe,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Short Pipes and Flexible Hoses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5181600"/>
            <a:ext cx="2433638" cy="1200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125 feet of ¾ Inch; 5 feet length. Threaded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Tremie Pipe. Threaded To Allow Rapid Removal and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to be able to Carry  in a Plane or Vehicle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295400" y="1066800"/>
            <a:ext cx="3429000" cy="228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295400" y="1066800"/>
            <a:ext cx="533400" cy="990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295400" y="1066800"/>
            <a:ext cx="609600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181600" y="5410200"/>
            <a:ext cx="1028700" cy="6461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2 &amp; 4 Inch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Well Brushes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and Adapters</a:t>
            </a:r>
          </a:p>
        </p:txBody>
      </p:sp>
      <p:cxnSp>
        <p:nvCxnSpPr>
          <p:cNvPr id="26" name="Straight Arrow Connector 25"/>
          <p:cNvCxnSpPr>
            <a:stCxn id="3" idx="0"/>
          </p:cNvCxnSpPr>
          <p:nvPr/>
        </p:nvCxnSpPr>
        <p:spPr>
          <a:xfrm flipH="1" flipV="1">
            <a:off x="7543800" y="5334000"/>
            <a:ext cx="261938" cy="533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562600" y="4191000"/>
            <a:ext cx="533400" cy="1219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886200" y="4876800"/>
            <a:ext cx="512763" cy="1219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371600" y="4800600"/>
            <a:ext cx="228600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01663" y="3471863"/>
            <a:ext cx="1649412" cy="4619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Flowmeter to Measure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Inflow and Outflow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76250" y="2743200"/>
            <a:ext cx="1843088" cy="6461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Recharge-Discharge Quick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Connects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And Extra Pieces</a:t>
            </a:r>
          </a:p>
        </p:txBody>
      </p:sp>
      <p:cxnSp>
        <p:nvCxnSpPr>
          <p:cNvPr id="37" name="Straight Arrow Connector 36"/>
          <p:cNvCxnSpPr>
            <a:stCxn id="8" idx="2"/>
          </p:cNvCxnSpPr>
          <p:nvPr/>
        </p:nvCxnSpPr>
        <p:spPr>
          <a:xfrm flipH="1">
            <a:off x="8001000" y="2595563"/>
            <a:ext cx="468313" cy="7572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5" idx="1"/>
          </p:cNvCxnSpPr>
          <p:nvPr/>
        </p:nvCxnSpPr>
        <p:spPr>
          <a:xfrm flipH="1">
            <a:off x="5791200" y="1130300"/>
            <a:ext cx="1524000" cy="3937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0" idx="1"/>
          </p:cNvCxnSpPr>
          <p:nvPr/>
        </p:nvCxnSpPr>
        <p:spPr>
          <a:xfrm flipH="1" flipV="1">
            <a:off x="7315200" y="3810000"/>
            <a:ext cx="723900" cy="9763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6248400" y="3886200"/>
            <a:ext cx="158750" cy="2362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6" idx="3"/>
          </p:cNvCxnSpPr>
          <p:nvPr/>
        </p:nvCxnSpPr>
        <p:spPr>
          <a:xfrm>
            <a:off x="2139950" y="4362450"/>
            <a:ext cx="546100" cy="571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5" idx="3"/>
          </p:cNvCxnSpPr>
          <p:nvPr/>
        </p:nvCxnSpPr>
        <p:spPr>
          <a:xfrm flipV="1">
            <a:off x="2251075" y="3657600"/>
            <a:ext cx="644525" cy="444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6" idx="3"/>
          </p:cNvCxnSpPr>
          <p:nvPr/>
        </p:nvCxnSpPr>
        <p:spPr>
          <a:xfrm>
            <a:off x="2319338" y="3067050"/>
            <a:ext cx="728662" cy="2857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reeform 60"/>
          <p:cNvSpPr/>
          <p:nvPr/>
        </p:nvSpPr>
        <p:spPr>
          <a:xfrm>
            <a:off x="3132138" y="2446338"/>
            <a:ext cx="1714500" cy="1200150"/>
          </a:xfrm>
          <a:custGeom>
            <a:avLst/>
            <a:gdLst>
              <a:gd name="connsiteX0" fmla="*/ 794 w 1712913"/>
              <a:gd name="connsiteY0" fmla="*/ 11906 h 1200150"/>
              <a:gd name="connsiteX1" fmla="*/ 1677194 w 1712913"/>
              <a:gd name="connsiteY1" fmla="*/ 0 h 1200150"/>
              <a:gd name="connsiteX2" fmla="*/ 1712913 w 1712913"/>
              <a:gd name="connsiteY2" fmla="*/ 1183481 h 1200150"/>
              <a:gd name="connsiteX3" fmla="*/ 879475 w 1712913"/>
              <a:gd name="connsiteY3" fmla="*/ 1200150 h 1200150"/>
              <a:gd name="connsiteX4" fmla="*/ 872332 w 1712913"/>
              <a:gd name="connsiteY4" fmla="*/ 669131 h 1200150"/>
              <a:gd name="connsiteX5" fmla="*/ 3175 w 1712913"/>
              <a:gd name="connsiteY5" fmla="*/ 664369 h 1200150"/>
              <a:gd name="connsiteX6" fmla="*/ 794 w 1712913"/>
              <a:gd name="connsiteY6" fmla="*/ 1190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2913" h="1200150">
                <a:moveTo>
                  <a:pt x="794" y="11906"/>
                </a:moveTo>
                <a:lnTo>
                  <a:pt x="1677194" y="0"/>
                </a:lnTo>
                <a:lnTo>
                  <a:pt x="1712913" y="1183481"/>
                </a:lnTo>
                <a:lnTo>
                  <a:pt x="879475" y="1200150"/>
                </a:lnTo>
                <a:lnTo>
                  <a:pt x="872332" y="669131"/>
                </a:lnTo>
                <a:lnTo>
                  <a:pt x="3175" y="664369"/>
                </a:lnTo>
                <a:cubicBezTo>
                  <a:pt x="1588" y="446088"/>
                  <a:pt x="0" y="227806"/>
                  <a:pt x="794" y="1190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1" name="Freeform 70"/>
          <p:cNvSpPr/>
          <p:nvPr/>
        </p:nvSpPr>
        <p:spPr>
          <a:xfrm>
            <a:off x="4933950" y="3216275"/>
            <a:ext cx="2181225" cy="117475"/>
          </a:xfrm>
          <a:custGeom>
            <a:avLst/>
            <a:gdLst>
              <a:gd name="connsiteX0" fmla="*/ 0 w 2181225"/>
              <a:gd name="connsiteY0" fmla="*/ 116905 h 116905"/>
              <a:gd name="connsiteX1" fmla="*/ 0 w 2181225"/>
              <a:gd name="connsiteY1" fmla="*/ 116905 h 116905"/>
              <a:gd name="connsiteX2" fmla="*/ 1238250 w 2181225"/>
              <a:gd name="connsiteY2" fmla="*/ 114524 h 116905"/>
              <a:gd name="connsiteX3" fmla="*/ 1250156 w 2181225"/>
              <a:gd name="connsiteY3" fmla="*/ 112143 h 116905"/>
              <a:gd name="connsiteX4" fmla="*/ 1297781 w 2181225"/>
              <a:gd name="connsiteY4" fmla="*/ 107380 h 116905"/>
              <a:gd name="connsiteX5" fmla="*/ 1354931 w 2181225"/>
              <a:gd name="connsiteY5" fmla="*/ 102618 h 116905"/>
              <a:gd name="connsiteX6" fmla="*/ 1381125 w 2181225"/>
              <a:gd name="connsiteY6" fmla="*/ 100236 h 116905"/>
              <a:gd name="connsiteX7" fmla="*/ 1426369 w 2181225"/>
              <a:gd name="connsiteY7" fmla="*/ 93093 h 116905"/>
              <a:gd name="connsiteX8" fmla="*/ 1457325 w 2181225"/>
              <a:gd name="connsiteY8" fmla="*/ 90711 h 116905"/>
              <a:gd name="connsiteX9" fmla="*/ 1524000 w 2181225"/>
              <a:gd name="connsiteY9" fmla="*/ 85949 h 116905"/>
              <a:gd name="connsiteX10" fmla="*/ 1569244 w 2181225"/>
              <a:gd name="connsiteY10" fmla="*/ 76424 h 116905"/>
              <a:gd name="connsiteX11" fmla="*/ 1619250 w 2181225"/>
              <a:gd name="connsiteY11" fmla="*/ 71661 h 116905"/>
              <a:gd name="connsiteX12" fmla="*/ 1721644 w 2181225"/>
              <a:gd name="connsiteY12" fmla="*/ 66899 h 116905"/>
              <a:gd name="connsiteX13" fmla="*/ 1752600 w 2181225"/>
              <a:gd name="connsiteY13" fmla="*/ 59755 h 116905"/>
              <a:gd name="connsiteX14" fmla="*/ 1774031 w 2181225"/>
              <a:gd name="connsiteY14" fmla="*/ 52611 h 116905"/>
              <a:gd name="connsiteX15" fmla="*/ 1802606 w 2181225"/>
              <a:gd name="connsiteY15" fmla="*/ 50230 h 116905"/>
              <a:gd name="connsiteX16" fmla="*/ 1826419 w 2181225"/>
              <a:gd name="connsiteY16" fmla="*/ 45468 h 116905"/>
              <a:gd name="connsiteX17" fmla="*/ 1833563 w 2181225"/>
              <a:gd name="connsiteY17" fmla="*/ 43086 h 116905"/>
              <a:gd name="connsiteX18" fmla="*/ 1852613 w 2181225"/>
              <a:gd name="connsiteY18" fmla="*/ 40705 h 116905"/>
              <a:gd name="connsiteX19" fmla="*/ 1866900 w 2181225"/>
              <a:gd name="connsiteY19" fmla="*/ 38324 h 116905"/>
              <a:gd name="connsiteX20" fmla="*/ 1966913 w 2181225"/>
              <a:gd name="connsiteY20" fmla="*/ 33561 h 116905"/>
              <a:gd name="connsiteX21" fmla="*/ 2062163 w 2181225"/>
              <a:gd name="connsiteY21" fmla="*/ 21655 h 116905"/>
              <a:gd name="connsiteX22" fmla="*/ 2107406 w 2181225"/>
              <a:gd name="connsiteY22" fmla="*/ 12130 h 116905"/>
              <a:gd name="connsiteX23" fmla="*/ 2128838 w 2181225"/>
              <a:gd name="connsiteY23" fmla="*/ 9749 h 116905"/>
              <a:gd name="connsiteX24" fmla="*/ 2159794 w 2181225"/>
              <a:gd name="connsiteY24" fmla="*/ 2605 h 116905"/>
              <a:gd name="connsiteX25" fmla="*/ 2181225 w 2181225"/>
              <a:gd name="connsiteY25" fmla="*/ 224 h 11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181225" h="116905">
                <a:moveTo>
                  <a:pt x="0" y="116905"/>
                </a:moveTo>
                <a:lnTo>
                  <a:pt x="0" y="116905"/>
                </a:lnTo>
                <a:lnTo>
                  <a:pt x="1238250" y="114524"/>
                </a:lnTo>
                <a:cubicBezTo>
                  <a:pt x="1242297" y="114509"/>
                  <a:pt x="1246140" y="112645"/>
                  <a:pt x="1250156" y="112143"/>
                </a:cubicBezTo>
                <a:cubicBezTo>
                  <a:pt x="1265987" y="110164"/>
                  <a:pt x="1281924" y="109142"/>
                  <a:pt x="1297781" y="107380"/>
                </a:cubicBezTo>
                <a:cubicBezTo>
                  <a:pt x="1321191" y="99578"/>
                  <a:pt x="1299530" y="106081"/>
                  <a:pt x="1354931" y="102618"/>
                </a:cubicBezTo>
                <a:cubicBezTo>
                  <a:pt x="1363681" y="102071"/>
                  <a:pt x="1372394" y="101030"/>
                  <a:pt x="1381125" y="100236"/>
                </a:cubicBezTo>
                <a:cubicBezTo>
                  <a:pt x="1396129" y="97236"/>
                  <a:pt x="1411114" y="94546"/>
                  <a:pt x="1426369" y="93093"/>
                </a:cubicBezTo>
                <a:cubicBezTo>
                  <a:pt x="1436672" y="92112"/>
                  <a:pt x="1447012" y="91571"/>
                  <a:pt x="1457325" y="90711"/>
                </a:cubicBezTo>
                <a:cubicBezTo>
                  <a:pt x="1509199" y="86388"/>
                  <a:pt x="1455928" y="89953"/>
                  <a:pt x="1524000" y="85949"/>
                </a:cubicBezTo>
                <a:cubicBezTo>
                  <a:pt x="1551518" y="75629"/>
                  <a:pt x="1535962" y="79544"/>
                  <a:pt x="1569244" y="76424"/>
                </a:cubicBezTo>
                <a:cubicBezTo>
                  <a:pt x="1585915" y="74861"/>
                  <a:pt x="1602518" y="72304"/>
                  <a:pt x="1619250" y="71661"/>
                </a:cubicBezTo>
                <a:cubicBezTo>
                  <a:pt x="1694670" y="68761"/>
                  <a:pt x="1660546" y="70493"/>
                  <a:pt x="1721644" y="66899"/>
                </a:cubicBezTo>
                <a:cubicBezTo>
                  <a:pt x="1749210" y="55871"/>
                  <a:pt x="1714759" y="68487"/>
                  <a:pt x="1752600" y="59755"/>
                </a:cubicBezTo>
                <a:cubicBezTo>
                  <a:pt x="1770343" y="55661"/>
                  <a:pt x="1758217" y="54588"/>
                  <a:pt x="1774031" y="52611"/>
                </a:cubicBezTo>
                <a:cubicBezTo>
                  <a:pt x="1783515" y="51425"/>
                  <a:pt x="1793081" y="51024"/>
                  <a:pt x="1802606" y="50230"/>
                </a:cubicBezTo>
                <a:cubicBezTo>
                  <a:pt x="1810544" y="48643"/>
                  <a:pt x="1818740" y="48028"/>
                  <a:pt x="1826419" y="45468"/>
                </a:cubicBezTo>
                <a:cubicBezTo>
                  <a:pt x="1828800" y="44674"/>
                  <a:pt x="1831093" y="43535"/>
                  <a:pt x="1833563" y="43086"/>
                </a:cubicBezTo>
                <a:cubicBezTo>
                  <a:pt x="1839859" y="41941"/>
                  <a:pt x="1846278" y="41610"/>
                  <a:pt x="1852613" y="40705"/>
                </a:cubicBezTo>
                <a:cubicBezTo>
                  <a:pt x="1857392" y="40022"/>
                  <a:pt x="1862081" y="38625"/>
                  <a:pt x="1866900" y="38324"/>
                </a:cubicBezTo>
                <a:cubicBezTo>
                  <a:pt x="1900210" y="36242"/>
                  <a:pt x="1933575" y="35149"/>
                  <a:pt x="1966913" y="33561"/>
                </a:cubicBezTo>
                <a:cubicBezTo>
                  <a:pt x="2026985" y="17179"/>
                  <a:pt x="1954455" y="35119"/>
                  <a:pt x="2062163" y="21655"/>
                </a:cubicBezTo>
                <a:cubicBezTo>
                  <a:pt x="2077456" y="19743"/>
                  <a:pt x="2092325" y="15305"/>
                  <a:pt x="2107406" y="12130"/>
                </a:cubicBezTo>
                <a:cubicBezTo>
                  <a:pt x="2114440" y="10649"/>
                  <a:pt x="2121694" y="10543"/>
                  <a:pt x="2128838" y="9749"/>
                </a:cubicBezTo>
                <a:cubicBezTo>
                  <a:pt x="2139966" y="6967"/>
                  <a:pt x="2148796" y="4438"/>
                  <a:pt x="2159794" y="2605"/>
                </a:cubicBezTo>
                <a:cubicBezTo>
                  <a:pt x="2175428" y="0"/>
                  <a:pt x="2171587" y="224"/>
                  <a:pt x="2181225" y="22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2" name="Freeform 71"/>
          <p:cNvSpPr/>
          <p:nvPr/>
        </p:nvSpPr>
        <p:spPr>
          <a:xfrm>
            <a:off x="4887913" y="1560513"/>
            <a:ext cx="2743200" cy="1677987"/>
          </a:xfrm>
          <a:custGeom>
            <a:avLst/>
            <a:gdLst>
              <a:gd name="connsiteX0" fmla="*/ 0 w 2743200"/>
              <a:gd name="connsiteY0" fmla="*/ 766762 h 1678781"/>
              <a:gd name="connsiteX1" fmla="*/ 1166813 w 2743200"/>
              <a:gd name="connsiteY1" fmla="*/ 766762 h 1678781"/>
              <a:gd name="connsiteX2" fmla="*/ 1162050 w 2743200"/>
              <a:gd name="connsiteY2" fmla="*/ 0 h 1678781"/>
              <a:gd name="connsiteX3" fmla="*/ 2657475 w 2743200"/>
              <a:gd name="connsiteY3" fmla="*/ 4762 h 1678781"/>
              <a:gd name="connsiteX4" fmla="*/ 2743200 w 2743200"/>
              <a:gd name="connsiteY4" fmla="*/ 1602581 h 1678781"/>
              <a:gd name="connsiteX5" fmla="*/ 16669 w 2743200"/>
              <a:gd name="connsiteY5" fmla="*/ 1678781 h 1678781"/>
              <a:gd name="connsiteX6" fmla="*/ 0 w 2743200"/>
              <a:gd name="connsiteY6" fmla="*/ 766762 h 167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3200" h="1678781">
                <a:moveTo>
                  <a:pt x="0" y="766762"/>
                </a:moveTo>
                <a:lnTo>
                  <a:pt x="1166813" y="766762"/>
                </a:lnTo>
                <a:cubicBezTo>
                  <a:pt x="1165225" y="511175"/>
                  <a:pt x="1163638" y="255587"/>
                  <a:pt x="1162050" y="0"/>
                </a:cubicBezTo>
                <a:lnTo>
                  <a:pt x="2657475" y="4762"/>
                </a:lnTo>
                <a:lnTo>
                  <a:pt x="2743200" y="1602581"/>
                </a:lnTo>
                <a:lnTo>
                  <a:pt x="16669" y="1678781"/>
                </a:lnTo>
                <a:lnTo>
                  <a:pt x="0" y="766762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225" name="TextBox 72"/>
          <p:cNvSpPr txBox="1">
            <a:spLocks noChangeArrowheads="1"/>
          </p:cNvSpPr>
          <p:nvPr/>
        </p:nvSpPr>
        <p:spPr bwMode="auto">
          <a:xfrm>
            <a:off x="4953000" y="2362200"/>
            <a:ext cx="11144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latin typeface="Calibri" pitchFamily="34" charset="0"/>
              </a:rPr>
              <a:t>See Detailed Picture 2</a:t>
            </a:r>
          </a:p>
        </p:txBody>
      </p:sp>
      <p:sp>
        <p:nvSpPr>
          <p:cNvPr id="75" name="Freeform 74"/>
          <p:cNvSpPr/>
          <p:nvPr/>
        </p:nvSpPr>
        <p:spPr>
          <a:xfrm>
            <a:off x="2627313" y="3657600"/>
            <a:ext cx="2555875" cy="969963"/>
          </a:xfrm>
          <a:custGeom>
            <a:avLst/>
            <a:gdLst>
              <a:gd name="connsiteX0" fmla="*/ 30956 w 2557462"/>
              <a:gd name="connsiteY0" fmla="*/ 133350 h 952500"/>
              <a:gd name="connsiteX1" fmla="*/ 30956 w 2557462"/>
              <a:gd name="connsiteY1" fmla="*/ 133350 h 952500"/>
              <a:gd name="connsiteX2" fmla="*/ 90487 w 2557462"/>
              <a:gd name="connsiteY2" fmla="*/ 133350 h 952500"/>
              <a:gd name="connsiteX3" fmla="*/ 2533650 w 2557462"/>
              <a:gd name="connsiteY3" fmla="*/ 0 h 952500"/>
              <a:gd name="connsiteX4" fmla="*/ 2557462 w 2557462"/>
              <a:gd name="connsiteY4" fmla="*/ 857250 h 952500"/>
              <a:gd name="connsiteX5" fmla="*/ 0 w 2557462"/>
              <a:gd name="connsiteY5" fmla="*/ 952500 h 952500"/>
              <a:gd name="connsiteX6" fmla="*/ 30956 w 2557462"/>
              <a:gd name="connsiteY6" fmla="*/ 133350 h 952500"/>
              <a:gd name="connsiteX0" fmla="*/ 30956 w 2557462"/>
              <a:gd name="connsiteY0" fmla="*/ 73819 h 892969"/>
              <a:gd name="connsiteX1" fmla="*/ 30956 w 2557462"/>
              <a:gd name="connsiteY1" fmla="*/ 73819 h 892969"/>
              <a:gd name="connsiteX2" fmla="*/ 90487 w 2557462"/>
              <a:gd name="connsiteY2" fmla="*/ 73819 h 892969"/>
              <a:gd name="connsiteX3" fmla="*/ 2478881 w 2557462"/>
              <a:gd name="connsiteY3" fmla="*/ 0 h 892969"/>
              <a:gd name="connsiteX4" fmla="*/ 2557462 w 2557462"/>
              <a:gd name="connsiteY4" fmla="*/ 797719 h 892969"/>
              <a:gd name="connsiteX5" fmla="*/ 0 w 2557462"/>
              <a:gd name="connsiteY5" fmla="*/ 892969 h 892969"/>
              <a:gd name="connsiteX6" fmla="*/ 30956 w 2557462"/>
              <a:gd name="connsiteY6" fmla="*/ 73819 h 892969"/>
              <a:gd name="connsiteX0" fmla="*/ 30956 w 2557462"/>
              <a:gd name="connsiteY0" fmla="*/ 150019 h 969169"/>
              <a:gd name="connsiteX1" fmla="*/ 30956 w 2557462"/>
              <a:gd name="connsiteY1" fmla="*/ 150019 h 969169"/>
              <a:gd name="connsiteX2" fmla="*/ 90487 w 2557462"/>
              <a:gd name="connsiteY2" fmla="*/ 150019 h 969169"/>
              <a:gd name="connsiteX3" fmla="*/ 2555081 w 2557462"/>
              <a:gd name="connsiteY3" fmla="*/ 0 h 969169"/>
              <a:gd name="connsiteX4" fmla="*/ 2557462 w 2557462"/>
              <a:gd name="connsiteY4" fmla="*/ 873919 h 969169"/>
              <a:gd name="connsiteX5" fmla="*/ 0 w 2557462"/>
              <a:gd name="connsiteY5" fmla="*/ 969169 h 969169"/>
              <a:gd name="connsiteX6" fmla="*/ 30956 w 2557462"/>
              <a:gd name="connsiteY6" fmla="*/ 150019 h 969169"/>
              <a:gd name="connsiteX0" fmla="*/ 40481 w 2557462"/>
              <a:gd name="connsiteY0" fmla="*/ 152400 h 969169"/>
              <a:gd name="connsiteX1" fmla="*/ 30956 w 2557462"/>
              <a:gd name="connsiteY1" fmla="*/ 150019 h 969169"/>
              <a:gd name="connsiteX2" fmla="*/ 90487 w 2557462"/>
              <a:gd name="connsiteY2" fmla="*/ 150019 h 969169"/>
              <a:gd name="connsiteX3" fmla="*/ 2555081 w 2557462"/>
              <a:gd name="connsiteY3" fmla="*/ 0 h 969169"/>
              <a:gd name="connsiteX4" fmla="*/ 2557462 w 2557462"/>
              <a:gd name="connsiteY4" fmla="*/ 873919 h 969169"/>
              <a:gd name="connsiteX5" fmla="*/ 0 w 2557462"/>
              <a:gd name="connsiteY5" fmla="*/ 969169 h 969169"/>
              <a:gd name="connsiteX6" fmla="*/ 40481 w 2557462"/>
              <a:gd name="connsiteY6" fmla="*/ 152400 h 969169"/>
              <a:gd name="connsiteX0" fmla="*/ 40481 w 2557462"/>
              <a:gd name="connsiteY0" fmla="*/ 152400 h 969169"/>
              <a:gd name="connsiteX1" fmla="*/ 30956 w 2557462"/>
              <a:gd name="connsiteY1" fmla="*/ 150019 h 969169"/>
              <a:gd name="connsiteX2" fmla="*/ 40481 w 2557462"/>
              <a:gd name="connsiteY2" fmla="*/ 152400 h 969169"/>
              <a:gd name="connsiteX3" fmla="*/ 2555081 w 2557462"/>
              <a:gd name="connsiteY3" fmla="*/ 0 h 969169"/>
              <a:gd name="connsiteX4" fmla="*/ 2557462 w 2557462"/>
              <a:gd name="connsiteY4" fmla="*/ 873919 h 969169"/>
              <a:gd name="connsiteX5" fmla="*/ 0 w 2557462"/>
              <a:gd name="connsiteY5" fmla="*/ 969169 h 969169"/>
              <a:gd name="connsiteX6" fmla="*/ 40481 w 2557462"/>
              <a:gd name="connsiteY6" fmla="*/ 152400 h 969169"/>
              <a:gd name="connsiteX0" fmla="*/ 38100 w 2557462"/>
              <a:gd name="connsiteY0" fmla="*/ 192881 h 969169"/>
              <a:gd name="connsiteX1" fmla="*/ 30956 w 2557462"/>
              <a:gd name="connsiteY1" fmla="*/ 150019 h 969169"/>
              <a:gd name="connsiteX2" fmla="*/ 40481 w 2557462"/>
              <a:gd name="connsiteY2" fmla="*/ 152400 h 969169"/>
              <a:gd name="connsiteX3" fmla="*/ 2555081 w 2557462"/>
              <a:gd name="connsiteY3" fmla="*/ 0 h 969169"/>
              <a:gd name="connsiteX4" fmla="*/ 2557462 w 2557462"/>
              <a:gd name="connsiteY4" fmla="*/ 873919 h 969169"/>
              <a:gd name="connsiteX5" fmla="*/ 0 w 2557462"/>
              <a:gd name="connsiteY5" fmla="*/ 969169 h 969169"/>
              <a:gd name="connsiteX6" fmla="*/ 38100 w 2557462"/>
              <a:gd name="connsiteY6" fmla="*/ 192881 h 96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7462" h="969169">
                <a:moveTo>
                  <a:pt x="38100" y="192881"/>
                </a:moveTo>
                <a:cubicBezTo>
                  <a:pt x="35719" y="178594"/>
                  <a:pt x="30559" y="156766"/>
                  <a:pt x="30956" y="150019"/>
                </a:cubicBezTo>
                <a:cubicBezTo>
                  <a:pt x="31353" y="143272"/>
                  <a:pt x="37306" y="151606"/>
                  <a:pt x="40481" y="152400"/>
                </a:cubicBezTo>
                <a:lnTo>
                  <a:pt x="2555081" y="0"/>
                </a:lnTo>
                <a:cubicBezTo>
                  <a:pt x="2555875" y="291306"/>
                  <a:pt x="2556668" y="582613"/>
                  <a:pt x="2557462" y="873919"/>
                </a:cubicBezTo>
                <a:lnTo>
                  <a:pt x="0" y="969169"/>
                </a:lnTo>
                <a:lnTo>
                  <a:pt x="38100" y="192881"/>
                </a:lnTo>
                <a:close/>
              </a:path>
            </a:pathLst>
          </a:cu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6172200" y="1600200"/>
            <a:ext cx="1168400" cy="2159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>
                <a:latin typeface="+mn-lt"/>
              </a:rPr>
              <a:t>Water Quality Test Kits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262313" y="2208213"/>
            <a:ext cx="1462087" cy="2159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>
                <a:latin typeface="+mn-lt"/>
              </a:rPr>
              <a:t>Temporary Well Closure Tools</a:t>
            </a:r>
          </a:p>
        </p:txBody>
      </p:sp>
      <p:cxnSp>
        <p:nvCxnSpPr>
          <p:cNvPr id="81" name="Straight Arrow Connector 80"/>
          <p:cNvCxnSpPr>
            <a:stCxn id="9" idx="0"/>
          </p:cNvCxnSpPr>
          <p:nvPr/>
        </p:nvCxnSpPr>
        <p:spPr>
          <a:xfrm flipV="1">
            <a:off x="3868738" y="4876800"/>
            <a:ext cx="1770062" cy="1219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H="1" flipV="1">
            <a:off x="3657600" y="5257800"/>
            <a:ext cx="228600" cy="838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31" name="TextBox 103"/>
          <p:cNvSpPr txBox="1">
            <a:spLocks noChangeArrowheads="1"/>
          </p:cNvSpPr>
          <p:nvPr/>
        </p:nvSpPr>
        <p:spPr bwMode="auto">
          <a:xfrm>
            <a:off x="3098800" y="2933700"/>
            <a:ext cx="11144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latin typeface="Calibri" pitchFamily="34" charset="0"/>
              </a:rPr>
              <a:t>See Detailed Picture 1</a:t>
            </a:r>
          </a:p>
        </p:txBody>
      </p:sp>
      <p:sp>
        <p:nvSpPr>
          <p:cNvPr id="8232" name="TextBox 44"/>
          <p:cNvSpPr txBox="1">
            <a:spLocks noChangeArrowheads="1"/>
          </p:cNvSpPr>
          <p:nvPr/>
        </p:nvSpPr>
        <p:spPr bwMode="auto">
          <a:xfrm>
            <a:off x="7848600" y="6396038"/>
            <a:ext cx="1066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>
                <a:latin typeface="Calibri" pitchFamily="34" charset="0"/>
              </a:rPr>
              <a:t>Steve Krupa </a:t>
            </a:r>
          </a:p>
          <a:p>
            <a:r>
              <a:rPr lang="en-US" sz="800" b="1">
                <a:latin typeface="Calibri" pitchFamily="34" charset="0"/>
              </a:rPr>
              <a:t>November 3, 2011</a:t>
            </a:r>
          </a:p>
          <a:p>
            <a:r>
              <a:rPr lang="en-US" sz="800" b="1">
                <a:latin typeface="Calibri" pitchFamily="34" charset="0"/>
              </a:rPr>
              <a:t>Version 1.1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19200" y="0"/>
            <a:ext cx="11734800" cy="782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200400" y="0"/>
            <a:ext cx="547052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Results from</a:t>
            </a:r>
          </a:p>
          <a:p>
            <a:pPr>
              <a:defRPr/>
            </a:pP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January 13-19,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IMG_95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3400" y="0"/>
            <a:ext cx="10287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-228600" y="685800"/>
            <a:ext cx="6705600" cy="5794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Disassembled Well by Hand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243" name="Picture 4" descr="IMG_95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57200"/>
            <a:ext cx="3962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5" descr="IMG_95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533400"/>
            <a:ext cx="39084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1267" name="Picture 6" descr="DSC048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381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7" descr="DSC048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04800"/>
            <a:ext cx="381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 Box 9"/>
          <p:cNvSpPr txBox="1">
            <a:spLocks noChangeArrowheads="1"/>
          </p:cNvSpPr>
          <p:nvPr/>
        </p:nvSpPr>
        <p:spPr bwMode="auto">
          <a:xfrm>
            <a:off x="2286000" y="6019800"/>
            <a:ext cx="39528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Repairs &amp; New Parts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97666" y="275771"/>
            <a:ext cx="894866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600" b="1" dirty="0"/>
              <a:t>Orthographic View of Haiti and the Dominican Republic</a:t>
            </a:r>
          </a:p>
          <a:p>
            <a:pPr algn="ctr"/>
            <a:r>
              <a:rPr lang="en-US" dirty="0"/>
              <a:t>Source: Shuttle Radar Topography Mission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0" y="1347095"/>
            <a:ext cx="9144000" cy="5477109"/>
            <a:chOff x="0" y="722993"/>
            <a:chExt cx="9144000" cy="5477109"/>
          </a:xfrm>
        </p:grpSpPr>
        <p:pic>
          <p:nvPicPr>
            <p:cNvPr id="39940" name="Picture 2" descr="F:\Krupa-Personal\Haiti\Orthographic View of Hait\Haiti Orthographic View 3-15-2011.T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722993"/>
              <a:ext cx="9144000" cy="5126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1" name="TextBox 3"/>
            <p:cNvSpPr txBox="1">
              <a:spLocks noChangeArrowheads="1"/>
            </p:cNvSpPr>
            <p:nvPr/>
          </p:nvSpPr>
          <p:spPr bwMode="auto">
            <a:xfrm>
              <a:off x="1867013" y="3535994"/>
              <a:ext cx="159851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/>
                <a:t>Port-au-Prince</a:t>
              </a:r>
            </a:p>
            <a:p>
              <a:pPr algn="ctr"/>
              <a:r>
                <a:rPr lang="en-US" sz="1600" b="1" dirty="0"/>
                <a:t>Area</a:t>
              </a:r>
            </a:p>
          </p:txBody>
        </p:sp>
        <p:cxnSp>
          <p:nvCxnSpPr>
            <p:cNvPr id="6" name="Straight Arrow Connector 5"/>
            <p:cNvCxnSpPr>
              <a:stCxn id="39941" idx="0"/>
            </p:cNvCxnSpPr>
            <p:nvPr/>
          </p:nvCxnSpPr>
          <p:spPr bwMode="auto">
            <a:xfrm rot="5400000" flipH="1" flipV="1">
              <a:off x="2723616" y="3248979"/>
              <a:ext cx="229671" cy="34436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43" name="TextBox 7"/>
            <p:cNvSpPr txBox="1">
              <a:spLocks noChangeArrowheads="1"/>
            </p:cNvSpPr>
            <p:nvPr/>
          </p:nvSpPr>
          <p:spPr bwMode="auto">
            <a:xfrm>
              <a:off x="3484904" y="1540039"/>
              <a:ext cx="2206935" cy="346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/>
                <a:t>Dominican Republic</a:t>
              </a: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 rot="16200000" flipH="1">
              <a:off x="4009842" y="3056110"/>
              <a:ext cx="2697057" cy="2313621"/>
            </a:xfrm>
            <a:prstGeom prst="line">
              <a:avLst/>
            </a:prstGeom>
            <a:ln w="349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45" name="Rectangle 14"/>
            <p:cNvSpPr>
              <a:spLocks noChangeArrowheads="1"/>
            </p:cNvSpPr>
            <p:nvPr/>
          </p:nvSpPr>
          <p:spPr bwMode="auto">
            <a:xfrm>
              <a:off x="0" y="5853608"/>
              <a:ext cx="4746058" cy="346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Enriquillo-Plantain Garden fault zone (EPGF</a:t>
              </a:r>
              <a:r>
                <a:rPr lang="en-US" sz="1200" b="1" dirty="0"/>
                <a:t>)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V="1">
              <a:off x="980412" y="3476917"/>
              <a:ext cx="3723192" cy="227160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2286000" y="5943600"/>
            <a:ext cx="33655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Cleaning the Well</a:t>
            </a:r>
          </a:p>
        </p:txBody>
      </p:sp>
      <p:pic>
        <p:nvPicPr>
          <p:cNvPr id="12292" name="Picture 6" descr="IMG_95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85800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971800" y="5943600"/>
            <a:ext cx="28019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Drilling Sludge</a:t>
            </a:r>
          </a:p>
        </p:txBody>
      </p:sp>
      <p:pic>
        <p:nvPicPr>
          <p:cNvPr id="13316" name="Picture 5" descr="IMG_95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85800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895600" y="5715000"/>
            <a:ext cx="39290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Chlorinating the Well</a:t>
            </a:r>
          </a:p>
        </p:txBody>
      </p:sp>
      <p:pic>
        <p:nvPicPr>
          <p:cNvPr id="14340" name="Picture 5" descr="IMG_94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57200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 descr="IMG_95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-688975"/>
            <a:ext cx="11430000" cy="762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9"/>
          <p:cNvSpPr txBox="1">
            <a:spLocks noChangeArrowheads="1"/>
          </p:cNvSpPr>
          <p:nvPr/>
        </p:nvSpPr>
        <p:spPr bwMode="auto">
          <a:xfrm>
            <a:off x="2209800" y="762000"/>
            <a:ext cx="530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Mission Completed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DSC008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99575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1054100" y="58738"/>
            <a:ext cx="73501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300" b="1"/>
              <a:t>Good Samaritan School &amp; </a:t>
            </a:r>
          </a:p>
          <a:p>
            <a:pPr algn="ctr"/>
            <a:r>
              <a:rPr lang="en-US" sz="3300" b="1"/>
              <a:t>Drinking Water Well Project</a:t>
            </a:r>
          </a:p>
        </p:txBody>
      </p:sp>
      <p:sp>
        <p:nvSpPr>
          <p:cNvPr id="27652" name="Text Box 8"/>
          <p:cNvSpPr txBox="1">
            <a:spLocks noChangeArrowheads="1"/>
          </p:cNvSpPr>
          <p:nvPr/>
        </p:nvSpPr>
        <p:spPr bwMode="auto">
          <a:xfrm>
            <a:off x="6477000" y="5892800"/>
            <a:ext cx="2601913" cy="7699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/>
              <a:t>Verrettes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3" cstate="print"/>
          <a:srcRect r="6475"/>
          <a:stretch>
            <a:fillRect/>
          </a:stretch>
        </p:blipFill>
        <p:spPr bwMode="auto">
          <a:xfrm>
            <a:off x="14514" y="0"/>
            <a:ext cx="9129486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Line 6"/>
          <p:cNvSpPr>
            <a:spLocks noChangeShapeType="1"/>
          </p:cNvSpPr>
          <p:nvPr/>
        </p:nvSpPr>
        <p:spPr bwMode="auto">
          <a:xfrm flipV="1">
            <a:off x="1058863" y="5368925"/>
            <a:ext cx="1801812" cy="914400"/>
          </a:xfrm>
          <a:prstGeom prst="line">
            <a:avLst/>
          </a:prstGeom>
          <a:noFill/>
          <a:ln w="50800">
            <a:solidFill>
              <a:srgbClr val="FFFF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3556" name="Line 7"/>
          <p:cNvSpPr>
            <a:spLocks noChangeShapeType="1"/>
          </p:cNvSpPr>
          <p:nvPr/>
        </p:nvSpPr>
        <p:spPr bwMode="auto">
          <a:xfrm flipV="1">
            <a:off x="4244975" y="2560638"/>
            <a:ext cx="3044825" cy="1985962"/>
          </a:xfrm>
          <a:prstGeom prst="line">
            <a:avLst/>
          </a:prstGeom>
          <a:noFill/>
          <a:ln w="50800">
            <a:solidFill>
              <a:srgbClr val="FFFF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3557" name="Line 8"/>
          <p:cNvSpPr>
            <a:spLocks noChangeShapeType="1"/>
          </p:cNvSpPr>
          <p:nvPr/>
        </p:nvSpPr>
        <p:spPr bwMode="auto">
          <a:xfrm flipV="1">
            <a:off x="2978150" y="4584700"/>
            <a:ext cx="1176338" cy="744538"/>
          </a:xfrm>
          <a:prstGeom prst="line">
            <a:avLst/>
          </a:prstGeom>
          <a:noFill/>
          <a:ln w="50800">
            <a:solidFill>
              <a:srgbClr val="00FF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3558" name="Text Box 9"/>
          <p:cNvSpPr txBox="1">
            <a:spLocks noChangeArrowheads="1"/>
          </p:cNvSpPr>
          <p:nvPr/>
        </p:nvSpPr>
        <p:spPr bwMode="auto">
          <a:xfrm rot="-1751849">
            <a:off x="1439863" y="5492750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90 ft</a:t>
            </a:r>
            <a:r>
              <a:rPr lang="en-US" dirty="0"/>
              <a:t>.</a:t>
            </a:r>
          </a:p>
        </p:txBody>
      </p:sp>
      <p:sp>
        <p:nvSpPr>
          <p:cNvPr id="23559" name="Text Box 10"/>
          <p:cNvSpPr txBox="1">
            <a:spLocks noChangeArrowheads="1"/>
          </p:cNvSpPr>
          <p:nvPr/>
        </p:nvSpPr>
        <p:spPr bwMode="auto">
          <a:xfrm rot="-1959048">
            <a:off x="2965450" y="4603750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46 ft</a:t>
            </a:r>
            <a:r>
              <a:rPr lang="en-US" dirty="0"/>
              <a:t>.</a:t>
            </a:r>
          </a:p>
        </p:txBody>
      </p:sp>
      <p:sp>
        <p:nvSpPr>
          <p:cNvPr id="23560" name="Text Box 11"/>
          <p:cNvSpPr txBox="1">
            <a:spLocks noChangeArrowheads="1"/>
          </p:cNvSpPr>
          <p:nvPr/>
        </p:nvSpPr>
        <p:spPr bwMode="auto">
          <a:xfrm rot="-1988560">
            <a:off x="5019675" y="3276600"/>
            <a:ext cx="81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115 ft</a:t>
            </a:r>
            <a:r>
              <a:rPr lang="en-US" dirty="0"/>
              <a:t>.</a:t>
            </a:r>
          </a:p>
        </p:txBody>
      </p:sp>
      <p:sp>
        <p:nvSpPr>
          <p:cNvPr id="23561" name="Rectangle 12"/>
          <p:cNvSpPr>
            <a:spLocks noChangeArrowheads="1"/>
          </p:cNvSpPr>
          <p:nvPr/>
        </p:nvSpPr>
        <p:spPr bwMode="auto">
          <a:xfrm rot="-1816945">
            <a:off x="2127250" y="5603875"/>
            <a:ext cx="941388" cy="914400"/>
          </a:xfrm>
          <a:prstGeom prst="rect">
            <a:avLst/>
          </a:prstGeom>
          <a:noFill/>
          <a:ln w="9525">
            <a:solidFill>
              <a:schemeClr val="bg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3562" name="Text Box 13"/>
          <p:cNvSpPr txBox="1">
            <a:spLocks noChangeArrowheads="1"/>
          </p:cNvSpPr>
          <p:nvPr/>
        </p:nvSpPr>
        <p:spPr bwMode="auto">
          <a:xfrm rot="-1751849">
            <a:off x="2171700" y="5838825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22x17</a:t>
            </a:r>
            <a:endParaRPr lang="en-US" dirty="0"/>
          </a:p>
        </p:txBody>
      </p:sp>
      <p:sp>
        <p:nvSpPr>
          <p:cNvPr id="23563" name="Text Box 14"/>
          <p:cNvSpPr txBox="1">
            <a:spLocks noChangeArrowheads="1"/>
          </p:cNvSpPr>
          <p:nvPr/>
        </p:nvSpPr>
        <p:spPr bwMode="auto">
          <a:xfrm>
            <a:off x="298450" y="5883275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Well</a:t>
            </a:r>
          </a:p>
        </p:txBody>
      </p:sp>
      <p:sp>
        <p:nvSpPr>
          <p:cNvPr id="23564" name="Line 15"/>
          <p:cNvSpPr>
            <a:spLocks noChangeShapeType="1"/>
          </p:cNvSpPr>
          <p:nvPr/>
        </p:nvSpPr>
        <p:spPr bwMode="auto">
          <a:xfrm>
            <a:off x="1123950" y="2233613"/>
            <a:ext cx="2206625" cy="3971925"/>
          </a:xfrm>
          <a:prstGeom prst="line">
            <a:avLst/>
          </a:prstGeom>
          <a:noFill/>
          <a:ln w="50800">
            <a:solidFill>
              <a:srgbClr val="FFFF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3565" name="Text Box 16"/>
          <p:cNvSpPr txBox="1">
            <a:spLocks noChangeArrowheads="1"/>
          </p:cNvSpPr>
          <p:nvPr/>
        </p:nvSpPr>
        <p:spPr bwMode="auto">
          <a:xfrm rot="3617655">
            <a:off x="1512094" y="2869407"/>
            <a:ext cx="819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168 ft</a:t>
            </a:r>
            <a:r>
              <a:rPr lang="en-US" dirty="0"/>
              <a:t>.</a:t>
            </a:r>
          </a:p>
        </p:txBody>
      </p:sp>
      <p:sp>
        <p:nvSpPr>
          <p:cNvPr id="23566" name="Text Box 19"/>
          <p:cNvSpPr txBox="1">
            <a:spLocks noChangeArrowheads="1"/>
          </p:cNvSpPr>
          <p:nvPr/>
        </p:nvSpPr>
        <p:spPr bwMode="auto">
          <a:xfrm rot="-1817502">
            <a:off x="7639050" y="2474913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clinic</a:t>
            </a:r>
          </a:p>
        </p:txBody>
      </p:sp>
      <p:sp>
        <p:nvSpPr>
          <p:cNvPr id="23567" name="Text Box 20"/>
          <p:cNvSpPr txBox="1">
            <a:spLocks noChangeArrowheads="1"/>
          </p:cNvSpPr>
          <p:nvPr/>
        </p:nvSpPr>
        <p:spPr bwMode="auto">
          <a:xfrm rot="-1817502">
            <a:off x="3343275" y="5176838"/>
            <a:ext cx="84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school</a:t>
            </a:r>
          </a:p>
        </p:txBody>
      </p:sp>
      <p:sp>
        <p:nvSpPr>
          <p:cNvPr id="23568" name="Text Box 21"/>
          <p:cNvSpPr txBox="1">
            <a:spLocks noChangeArrowheads="1"/>
          </p:cNvSpPr>
          <p:nvPr/>
        </p:nvSpPr>
        <p:spPr bwMode="auto">
          <a:xfrm>
            <a:off x="0" y="4840288"/>
            <a:ext cx="1212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19.07134</a:t>
            </a:r>
          </a:p>
          <a:p>
            <a:r>
              <a:rPr lang="en-US" dirty="0">
                <a:solidFill>
                  <a:schemeClr val="bg1"/>
                </a:solidFill>
              </a:rPr>
              <a:t>-72.46144</a:t>
            </a:r>
          </a:p>
        </p:txBody>
      </p:sp>
      <p:sp>
        <p:nvSpPr>
          <p:cNvPr id="23569" name="Text Box 22"/>
          <p:cNvSpPr txBox="1">
            <a:spLocks noChangeArrowheads="1"/>
          </p:cNvSpPr>
          <p:nvPr/>
        </p:nvSpPr>
        <p:spPr bwMode="auto">
          <a:xfrm>
            <a:off x="2978150" y="1063625"/>
            <a:ext cx="23304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Well</a:t>
            </a:r>
          </a:p>
          <a:p>
            <a:r>
              <a:rPr lang="en-US" dirty="0">
                <a:solidFill>
                  <a:schemeClr val="bg1"/>
                </a:solidFill>
              </a:rPr>
              <a:t>11.8m total depth</a:t>
            </a:r>
          </a:p>
          <a:p>
            <a:r>
              <a:rPr lang="en-US" dirty="0">
                <a:solidFill>
                  <a:schemeClr val="bg1"/>
                </a:solidFill>
              </a:rPr>
              <a:t>4.93m depth to water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9143998" cy="823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sz="1900" b="1" dirty="0" smtClean="0"/>
              <a:t>Plans for installing running water and electricity will be provided via a solar panel and above ground centrifugal pump.  Extra electricity will be used to provide light in the classroom.</a:t>
            </a:r>
            <a:endParaRPr lang="en-US" sz="19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IMG_98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43000" y="4763"/>
            <a:ext cx="10287000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 descr="DSC049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0" y="5943600"/>
            <a:ext cx="8229600" cy="5794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Handpump well serves school &amp; community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ChangeArrowheads="1"/>
          </p:cNvSpPr>
          <p:nvPr/>
        </p:nvSpPr>
        <p:spPr bwMode="auto">
          <a:xfrm>
            <a:off x="0" y="0"/>
            <a:ext cx="92964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723" name="Picture 4" descr="DSC049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31813"/>
            <a:ext cx="8763000" cy="584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09638"/>
            <a:ext cx="868680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DSC049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5334000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6" descr="IMG_979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554413"/>
            <a:ext cx="4953000" cy="330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7" descr="IMG_978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776788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0" y="5943600"/>
            <a:ext cx="4114800" cy="5794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Setting up for the dig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 l="5929" r="513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200292" y="0"/>
            <a:ext cx="5733143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Standing on the Surface Expression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of the </a:t>
            </a:r>
            <a:r>
              <a:rPr lang="en-US" sz="2000" b="1" dirty="0" err="1" smtClean="0"/>
              <a:t>Enriquillo</a:t>
            </a:r>
            <a:r>
              <a:rPr lang="en-US" sz="2000" b="1" dirty="0" smtClean="0"/>
              <a:t>-Plantain </a:t>
            </a:r>
            <a:r>
              <a:rPr lang="en-US" sz="2000" b="1" dirty="0" smtClean="0"/>
              <a:t>Garden fault zone (EPGF)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362857" y="4535942"/>
            <a:ext cx="2388507" cy="4924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40" tIns="0" rIns="91440" bIns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Standing on the North American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Plate (?)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6276521" y="5978299"/>
            <a:ext cx="2388507" cy="4924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40" tIns="0" rIns="91440" bIns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Standing on the Caribbean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Plate (?)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DSC049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0600" y="-77788"/>
            <a:ext cx="10439400" cy="696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IMG_98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7200"/>
            <a:ext cx="48768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5" descr="IMG_98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-457200"/>
            <a:ext cx="48768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"/>
          <p:cNvSpPr>
            <a:spLocks noChangeArrowheads="1"/>
          </p:cNvSpPr>
          <p:nvPr/>
        </p:nvSpPr>
        <p:spPr bwMode="auto">
          <a:xfrm>
            <a:off x="0" y="0"/>
            <a:ext cx="9372600" cy="701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37891" name="Picture 8" descr="IMG_01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33400"/>
            <a:ext cx="5410200" cy="360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9" descr="IMG_01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2133600"/>
            <a:ext cx="2844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13"/>
          <p:cNvSpPr txBox="1">
            <a:spLocks noChangeArrowheads="1"/>
          </p:cNvSpPr>
          <p:nvPr/>
        </p:nvSpPr>
        <p:spPr bwMode="auto">
          <a:xfrm>
            <a:off x="228600" y="5638800"/>
            <a:ext cx="35671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Phase I Complete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:\Pictures from Haiti\IMG_33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9172" y="3173317"/>
            <a:ext cx="2456455" cy="368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MG_3390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208867"/>
            <a:ext cx="2266950" cy="3649133"/>
          </a:xfrm>
          <a:prstGeom prst="rect">
            <a:avLst/>
          </a:prstGeom>
        </p:spPr>
      </p:pic>
      <p:pic>
        <p:nvPicPr>
          <p:cNvPr id="10" name="Picture 9" descr="IMG_3401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29666" y="3513667"/>
            <a:ext cx="4614334" cy="3344333"/>
          </a:xfrm>
          <a:prstGeom prst="rect">
            <a:avLst/>
          </a:prstGeom>
        </p:spPr>
      </p:pic>
      <p:pic>
        <p:nvPicPr>
          <p:cNvPr id="7" name="Picture 6" descr="E:\Pictures from Haiti\IMG_331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29667" y="-1"/>
            <a:ext cx="4614333" cy="361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E:\Pictures from Haiti\IMG_324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4876800" cy="324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0" y="0"/>
            <a:ext cx="3714478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Phase </a:t>
            </a:r>
            <a:r>
              <a:rPr lang="en-US" sz="3200" b="1" dirty="0" smtClean="0">
                <a:solidFill>
                  <a:schemeClr val="bg1"/>
                </a:solidFill>
              </a:rPr>
              <a:t>II </a:t>
            </a:r>
            <a:r>
              <a:rPr lang="en-US" sz="3200" b="1" dirty="0">
                <a:solidFill>
                  <a:schemeClr val="bg1"/>
                </a:solidFill>
              </a:rPr>
              <a:t>Complete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/>
          <p:cNvSpPr>
            <a:spLocks noChangeArrowheads="1"/>
          </p:cNvSpPr>
          <p:nvPr/>
        </p:nvSpPr>
        <p:spPr bwMode="auto">
          <a:xfrm>
            <a:off x="0" y="0"/>
            <a:ext cx="9372600" cy="701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39939" name="Picture 4" descr="IMG_00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200400"/>
            <a:ext cx="464820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5" descr="IMG_00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52400"/>
            <a:ext cx="464820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 descr="IMG_0069"/>
          <p:cNvPicPr>
            <a:picLocks noChangeAspect="1" noChangeArrowheads="1"/>
          </p:cNvPicPr>
          <p:nvPr/>
        </p:nvPicPr>
        <p:blipFill>
          <a:blip r:embed="rId5" cstate="print"/>
          <a:srcRect l="9091"/>
          <a:stretch>
            <a:fillRect/>
          </a:stretch>
        </p:blipFill>
        <p:spPr bwMode="auto">
          <a:xfrm>
            <a:off x="228600" y="152400"/>
            <a:ext cx="3810000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7" descr="IMG_00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3429000"/>
            <a:ext cx="4038600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Text Box 9"/>
          <p:cNvSpPr txBox="1">
            <a:spLocks noChangeArrowheads="1"/>
          </p:cNvSpPr>
          <p:nvPr/>
        </p:nvSpPr>
        <p:spPr bwMode="auto">
          <a:xfrm>
            <a:off x="0" y="6278563"/>
            <a:ext cx="66976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The reason we keep going back…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ChangeArrowheads="1"/>
          </p:cNvSpPr>
          <p:nvPr/>
        </p:nvSpPr>
        <p:spPr bwMode="auto">
          <a:xfrm>
            <a:off x="0" y="0"/>
            <a:ext cx="9372600" cy="701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40963" name="Picture 4" descr="IMG_98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10000"/>
            <a:ext cx="4343400" cy="28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5" descr="IMG_985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2400"/>
            <a:ext cx="5257800" cy="350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9" descr="IMG_02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-26988"/>
            <a:ext cx="10363200" cy="691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11"/>
          <p:cNvSpPr txBox="1">
            <a:spLocks noChangeArrowheads="1"/>
          </p:cNvSpPr>
          <p:nvPr/>
        </p:nvSpPr>
        <p:spPr bwMode="auto">
          <a:xfrm>
            <a:off x="0" y="5943600"/>
            <a:ext cx="5486400" cy="5794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Star Orphanage, Gonaives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"/>
          <p:cNvSpPr>
            <a:spLocks noChangeArrowheads="1"/>
          </p:cNvSpPr>
          <p:nvPr/>
        </p:nvSpPr>
        <p:spPr bwMode="auto">
          <a:xfrm>
            <a:off x="0" y="0"/>
            <a:ext cx="9372600" cy="701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44035" name="Picture 4" descr="DSC050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33400"/>
            <a:ext cx="86106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8"/>
          <p:cNvSpPr>
            <a:spLocks noChangeArrowheads="1"/>
          </p:cNvSpPr>
          <p:nvPr/>
        </p:nvSpPr>
        <p:spPr bwMode="auto">
          <a:xfrm>
            <a:off x="0" y="0"/>
            <a:ext cx="9372600" cy="701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45059" name="Picture 4" descr="IMG_05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124200"/>
            <a:ext cx="5257800" cy="350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5" descr="IMG_04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8600"/>
            <a:ext cx="4267200" cy="28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 Box 7"/>
          <p:cNvSpPr txBox="1">
            <a:spLocks noChangeArrowheads="1"/>
          </p:cNvSpPr>
          <p:nvPr/>
        </p:nvSpPr>
        <p:spPr bwMode="auto">
          <a:xfrm>
            <a:off x="304800" y="5410200"/>
            <a:ext cx="3200400" cy="1066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Testing </a:t>
            </a:r>
          </a:p>
          <a:p>
            <a:r>
              <a:rPr lang="en-US" sz="3200">
                <a:solidFill>
                  <a:schemeClr val="bg1"/>
                </a:solidFill>
              </a:rPr>
              <a:t>Public Wells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ChangeArrowheads="1"/>
          </p:cNvSpPr>
          <p:nvPr/>
        </p:nvSpPr>
        <p:spPr bwMode="auto">
          <a:xfrm>
            <a:off x="0" y="0"/>
            <a:ext cx="9372600" cy="701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47107" name="Picture 4" descr="IMG_04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632200"/>
            <a:ext cx="4495800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5" descr="IMG_04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8600"/>
            <a:ext cx="4876800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 Box 7"/>
          <p:cNvSpPr txBox="1">
            <a:spLocks noChangeArrowheads="1"/>
          </p:cNvSpPr>
          <p:nvPr/>
        </p:nvSpPr>
        <p:spPr bwMode="auto">
          <a:xfrm>
            <a:off x="304800" y="5410200"/>
            <a:ext cx="3200400" cy="1066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Testing </a:t>
            </a:r>
          </a:p>
          <a:p>
            <a:r>
              <a:rPr lang="en-US" sz="3200">
                <a:solidFill>
                  <a:schemeClr val="bg1"/>
                </a:solidFill>
              </a:rPr>
              <a:t>Public Wells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ChangeArrowheads="1"/>
          </p:cNvSpPr>
          <p:nvPr/>
        </p:nvSpPr>
        <p:spPr bwMode="auto">
          <a:xfrm>
            <a:off x="612775" y="3246438"/>
            <a:ext cx="79817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http://www.justfocus.org.nz/wp-content/uploads/2010/01/haiti-earthquake.jpg</a:t>
            </a:r>
          </a:p>
        </p:txBody>
      </p:sp>
      <p:pic>
        <p:nvPicPr>
          <p:cNvPr id="3789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54743"/>
            <a:ext cx="9155587" cy="610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The Haitian Earthquake Occurred at 16:53 </a:t>
            </a:r>
            <a:br>
              <a:rPr lang="en-US" sz="2400" b="1" dirty="0" smtClean="0"/>
            </a:br>
            <a:r>
              <a:rPr lang="en-US" sz="2400" b="1" dirty="0" smtClean="0"/>
              <a:t>Local </a:t>
            </a:r>
            <a:r>
              <a:rPr lang="en-US" sz="2400" b="1" dirty="0" smtClean="0"/>
              <a:t>Time (21:53 </a:t>
            </a:r>
            <a:r>
              <a:rPr lang="en-US" sz="2400" b="1" dirty="0" smtClean="0">
                <a:hlinkClick r:id="rId4" tooltip="UTC"/>
              </a:rPr>
              <a:t>UTC</a:t>
            </a:r>
            <a:r>
              <a:rPr lang="en-US" sz="2400" b="1" dirty="0" smtClean="0"/>
              <a:t>) on Tuesday, January 12, 2010 </a:t>
            </a:r>
          </a:p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Nearly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Total Destruction in Many Locations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0638"/>
            <a:ext cx="9144000" cy="689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5638800" y="3657600"/>
            <a:ext cx="33956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SFWMD Bake Sale</a:t>
            </a:r>
          </a:p>
          <a:p>
            <a:r>
              <a:rPr lang="en-US" i="1">
                <a:solidFill>
                  <a:srgbClr val="FFFF00"/>
                </a:solidFill>
              </a:rPr>
              <a:t>Cynthia Gefvert, Stacey Adams</a:t>
            </a:r>
          </a:p>
          <a:p>
            <a:r>
              <a:rPr lang="en-US" i="1">
                <a:solidFill>
                  <a:srgbClr val="FFFF00"/>
                </a:solidFill>
              </a:rPr>
              <a:t>And Debbie Bennett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/>
          <p:cNvPicPr>
            <a:picLocks noChangeAspect="1" noChangeArrowheads="1"/>
          </p:cNvPicPr>
          <p:nvPr/>
        </p:nvPicPr>
        <p:blipFill>
          <a:blip r:embed="rId3" cstate="print"/>
          <a:srcRect r="15753"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itle 3"/>
          <p:cNvSpPr>
            <a:spLocks/>
          </p:cNvSpPr>
          <p:nvPr/>
        </p:nvSpPr>
        <p:spPr bwMode="auto">
          <a:xfrm>
            <a:off x="969963" y="465138"/>
            <a:ext cx="720407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800" b="1">
                <a:solidFill>
                  <a:srgbClr val="FFFF00"/>
                </a:solidFill>
              </a:rPr>
              <a:t>THANK YOU</a:t>
            </a:r>
            <a:r>
              <a:rPr lang="en-US" sz="2400" b="1">
                <a:solidFill>
                  <a:srgbClr val="FFFF00"/>
                </a:solidFill>
              </a:rPr>
              <a:t/>
            </a:r>
            <a:br>
              <a:rPr lang="en-US" sz="2400" b="1">
                <a:solidFill>
                  <a:srgbClr val="FFFF00"/>
                </a:solidFill>
              </a:rPr>
            </a:br>
            <a:r>
              <a:rPr lang="en-US" sz="2800" b="1">
                <a:solidFill>
                  <a:srgbClr val="FFFF00"/>
                </a:solidFill>
              </a:rPr>
              <a:t>Donations to help support this ongoing effort can be sent directly to: </a:t>
            </a:r>
            <a:br>
              <a:rPr lang="en-US" sz="2800" b="1">
                <a:solidFill>
                  <a:srgbClr val="FFFF00"/>
                </a:solidFill>
              </a:rPr>
            </a:br>
            <a:r>
              <a:rPr lang="en-US" sz="2800" b="1">
                <a:solidFill>
                  <a:srgbClr val="FFFF00"/>
                </a:solidFill>
              </a:rPr>
              <a:t/>
            </a:r>
            <a:br>
              <a:rPr lang="en-US" sz="2800" b="1">
                <a:solidFill>
                  <a:srgbClr val="FFFF00"/>
                </a:solidFill>
              </a:rPr>
            </a:br>
            <a:r>
              <a:rPr lang="en-US" sz="2200" b="1">
                <a:solidFill>
                  <a:srgbClr val="FFFF00"/>
                </a:solidFill>
              </a:rPr>
              <a:t>Bethesda-by-the-Sea</a:t>
            </a:r>
          </a:p>
          <a:p>
            <a:pPr algn="ctr"/>
            <a:r>
              <a:rPr lang="en-US" sz="2200" b="1">
                <a:solidFill>
                  <a:srgbClr val="FFFF00"/>
                </a:solidFill>
              </a:rPr>
              <a:t>Episcopal Church</a:t>
            </a:r>
            <a:br>
              <a:rPr lang="en-US" sz="2200" b="1">
                <a:solidFill>
                  <a:srgbClr val="FFFF00"/>
                </a:solidFill>
              </a:rPr>
            </a:br>
            <a:r>
              <a:rPr lang="en-US" sz="2200" b="1">
                <a:solidFill>
                  <a:srgbClr val="FFFF00"/>
                </a:solidFill>
              </a:rPr>
              <a:t>141 S. County Rd, Palm Beach FL 33480</a:t>
            </a:r>
            <a:br>
              <a:rPr lang="en-US" sz="2200" b="1">
                <a:solidFill>
                  <a:srgbClr val="FFFF00"/>
                </a:solidFill>
              </a:rPr>
            </a:br>
            <a:r>
              <a:rPr lang="en-US" sz="2200" b="1">
                <a:solidFill>
                  <a:srgbClr val="FFFF00"/>
                </a:solidFill>
              </a:rPr>
              <a:t>memo: Haiti Water Project</a:t>
            </a:r>
          </a:p>
          <a:p>
            <a:pPr algn="ctr"/>
            <a:endParaRPr lang="en-US" sz="2200" b="1">
              <a:solidFill>
                <a:srgbClr val="FFFF00"/>
              </a:solidFill>
            </a:endParaRPr>
          </a:p>
          <a:p>
            <a:pPr algn="ctr"/>
            <a:r>
              <a:rPr lang="en-US" sz="2200" b="1">
                <a:solidFill>
                  <a:srgbClr val="FFFF00"/>
                </a:solidFill>
              </a:rPr>
              <a:t>Epiphany Lutheran Church</a:t>
            </a:r>
          </a:p>
          <a:p>
            <a:pPr algn="ctr"/>
            <a:r>
              <a:rPr lang="en-US" sz="2200" b="1">
                <a:solidFill>
                  <a:srgbClr val="FFFF00"/>
                </a:solidFill>
              </a:rPr>
              <a:t>Missionary Fund</a:t>
            </a:r>
            <a:br>
              <a:rPr lang="en-US" sz="2200" b="1">
                <a:solidFill>
                  <a:srgbClr val="FFFF00"/>
                </a:solidFill>
              </a:rPr>
            </a:br>
            <a:r>
              <a:rPr lang="en-US" sz="2200" b="1">
                <a:solidFill>
                  <a:srgbClr val="FFFF00"/>
                </a:solidFill>
              </a:rPr>
              <a:t>4660 Lyons Rd, Lake Worth, FL 33467</a:t>
            </a:r>
          </a:p>
          <a:p>
            <a:pPr algn="ctr"/>
            <a:r>
              <a:rPr lang="en-US" sz="2200" b="1">
                <a:solidFill>
                  <a:srgbClr val="FFFF00"/>
                </a:solidFill>
              </a:rPr>
              <a:t>memo: Haiti Water Project</a:t>
            </a:r>
          </a:p>
          <a:p>
            <a:pPr algn="ctr"/>
            <a:endParaRPr lang="en-US" sz="2200" b="1">
              <a:solidFill>
                <a:srgbClr val="FFFF00"/>
              </a:solidFill>
            </a:endParaRPr>
          </a:p>
          <a:p>
            <a:pPr algn="ctr"/>
            <a:r>
              <a:rPr lang="en-US" sz="2200" b="1">
                <a:solidFill>
                  <a:srgbClr val="FFFF00"/>
                </a:solidFill>
              </a:rPr>
              <a:t> Mission: Haiti</a:t>
            </a:r>
            <a:br>
              <a:rPr lang="en-US" sz="2200" b="1">
                <a:solidFill>
                  <a:srgbClr val="FFFF00"/>
                </a:solidFill>
              </a:rPr>
            </a:br>
            <a:r>
              <a:rPr lang="en-US" sz="2200" b="1">
                <a:solidFill>
                  <a:srgbClr val="FFFF00"/>
                </a:solidFill>
              </a:rPr>
              <a:t>7601 S.W. 39</a:t>
            </a:r>
            <a:r>
              <a:rPr lang="en-US" sz="2200" b="1" baseline="30000">
                <a:solidFill>
                  <a:srgbClr val="FFFF00"/>
                </a:solidFill>
              </a:rPr>
              <a:t>th</a:t>
            </a:r>
            <a:r>
              <a:rPr lang="en-US" sz="2200" b="1">
                <a:solidFill>
                  <a:srgbClr val="FFFF00"/>
                </a:solidFill>
              </a:rPr>
              <a:t> St., Davie FL 33328</a:t>
            </a:r>
            <a:r>
              <a:rPr lang="en-US" sz="2200"/>
              <a:t/>
            </a:r>
            <a:br>
              <a:rPr lang="en-US" sz="2200"/>
            </a:br>
            <a:r>
              <a:rPr lang="en-US" sz="2200" b="1">
                <a:solidFill>
                  <a:srgbClr val="FFFF00"/>
                </a:solidFill>
              </a:rPr>
              <a:t> memo: Haiti Water Project</a:t>
            </a:r>
            <a:endParaRPr lang="en-US" sz="22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/>
          <p:cNvPicPr>
            <a:picLocks noChangeAspect="1" noChangeArrowheads="1"/>
          </p:cNvPicPr>
          <p:nvPr/>
        </p:nvPicPr>
        <p:blipFill>
          <a:blip r:embed="rId3" cstate="print"/>
          <a:srcRect r="15753"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itle 3"/>
          <p:cNvSpPr>
            <a:spLocks/>
          </p:cNvSpPr>
          <p:nvPr/>
        </p:nvSpPr>
        <p:spPr bwMode="auto">
          <a:xfrm>
            <a:off x="969963" y="465138"/>
            <a:ext cx="720407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Contact Information for This </a:t>
            </a:r>
            <a:r>
              <a:rPr lang="en-US" sz="3200" dirty="0" smtClean="0">
                <a:solidFill>
                  <a:srgbClr val="FFFF00"/>
                </a:solidFill>
              </a:rPr>
              <a:t>Effort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www.svwaters.org</a:t>
            </a:r>
            <a:endParaRPr lang="en-US" sz="3200" dirty="0">
              <a:solidFill>
                <a:srgbClr val="FFFF00"/>
              </a:solidFill>
            </a:endParaRP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Aimond Alexis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561-939-9757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alaimond@hotmail.com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Steve Krupa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561-964-6760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steve.krupa.jcr@gmail.com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Rick Miessau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561-313-9971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miessau@mindspring.com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0005" y="205832"/>
            <a:ext cx="7772400" cy="1470025"/>
          </a:xfrm>
        </p:spPr>
        <p:txBody>
          <a:bodyPr/>
          <a:lstStyle/>
          <a:p>
            <a:r>
              <a:rPr lang="en-US" sz="2400" b="1" dirty="0" smtClean="0"/>
              <a:t>Impact of the 12 January earthquake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354" y="907868"/>
            <a:ext cx="7881257" cy="1752600"/>
          </a:xfrm>
        </p:spPr>
        <p:txBody>
          <a:bodyPr/>
          <a:lstStyle/>
          <a:p>
            <a:pPr algn="l"/>
            <a:r>
              <a:rPr lang="en-US" sz="1600" dirty="0" smtClean="0"/>
              <a:t>7.0 Magnitude Quake struck near Port au Prince</a:t>
            </a:r>
          </a:p>
          <a:p>
            <a:pPr algn="l"/>
            <a:r>
              <a:rPr lang="en-US" sz="1600" dirty="0" smtClean="0"/>
              <a:t>3,500,000 people were affected by the quake</a:t>
            </a:r>
          </a:p>
          <a:p>
            <a:pPr algn="l"/>
            <a:r>
              <a:rPr lang="en-US" sz="1600" dirty="0" smtClean="0"/>
              <a:t>220,000 people estimated to have died</a:t>
            </a:r>
          </a:p>
          <a:p>
            <a:pPr algn="l"/>
            <a:r>
              <a:rPr lang="en-US" sz="1600" dirty="0" smtClean="0"/>
              <a:t>300,000+ people were injured</a:t>
            </a:r>
          </a:p>
          <a:p>
            <a:pPr algn="l"/>
            <a:r>
              <a:rPr lang="en-US" sz="1600" dirty="0" smtClean="0"/>
              <a:t>Over 188,383 houses were badly damaged and 105,000 were destroyed by the earthquake (293,383 in total), 1.5m people became homeless</a:t>
            </a:r>
          </a:p>
          <a:p>
            <a:pPr algn="l"/>
            <a:r>
              <a:rPr lang="en-US" sz="1600" dirty="0" smtClean="0"/>
              <a:t>After the quake there were 19 million cubic </a:t>
            </a:r>
            <a:r>
              <a:rPr lang="en-US" sz="1600" dirty="0" err="1" smtClean="0"/>
              <a:t>metres</a:t>
            </a:r>
            <a:r>
              <a:rPr lang="en-US" sz="1600" dirty="0" smtClean="0"/>
              <a:t> of rubble and debris in Port au Prince – enough to fill a line of shipping containers stretching end to end from London to Beirut.</a:t>
            </a:r>
          </a:p>
          <a:p>
            <a:pPr algn="l"/>
            <a:r>
              <a:rPr lang="en-US" sz="1600" dirty="0" smtClean="0"/>
              <a:t>4,000 schools were damaged or destroyed</a:t>
            </a:r>
          </a:p>
          <a:p>
            <a:pPr algn="l"/>
            <a:r>
              <a:rPr lang="en-US" sz="1600" dirty="0" smtClean="0"/>
              <a:t>25% of civil servants in Port au Prince died</a:t>
            </a:r>
          </a:p>
          <a:p>
            <a:pPr algn="l"/>
            <a:r>
              <a:rPr lang="en-US" sz="1600" dirty="0" smtClean="0"/>
              <a:t>60% of Government and administrative buildings, 80% of schools in Port-au-Prince and 60% of schools in the South and West Departments were destroyed or damaged</a:t>
            </a:r>
          </a:p>
          <a:p>
            <a:pPr algn="l"/>
            <a:r>
              <a:rPr lang="en-US" sz="1600" dirty="0" smtClean="0"/>
              <a:t>Over 600,000 people left their home area in Port-au-Prince and mostly stayed with host families</a:t>
            </a:r>
          </a:p>
          <a:p>
            <a:pPr algn="l"/>
            <a:r>
              <a:rPr lang="en-US" sz="1600" dirty="0" smtClean="0"/>
              <a:t>At its peak, one and a half million people were living in camps including over 100,000 at critical risk from storms and flooding</a:t>
            </a:r>
          </a:p>
          <a:p>
            <a:pPr algn="l"/>
            <a:r>
              <a:rPr lang="en-US" sz="1600" dirty="0" smtClean="0"/>
              <a:t>Unrelated to the earthquake but causing aid response challenges was the outbreak of cholera in October 2010. By July 2011 5,899 had died as a result of the outbreak, and 216,000 were infected</a:t>
            </a:r>
          </a:p>
          <a:p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napshot_20110216_2014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391400" cy="5481638"/>
          </a:xfrm>
          <a:prstGeom prst="rect">
            <a:avLst/>
          </a:prstGeom>
          <a:noFill/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355725" y="265113"/>
            <a:ext cx="7334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Influence of Haiti Earthquake on 12 Jan 2010 1653 on  </a:t>
            </a:r>
          </a:p>
          <a:p>
            <a:r>
              <a:rPr lang="en-US"/>
              <a:t>Groundwater Flow Velocity and Direction – West Miami Well L31NN_B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542088" y="6583363"/>
            <a:ext cx="26019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J.Brock/S. Krupa – Provisional Data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5029200" y="1143000"/>
            <a:ext cx="1441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12 Jan2010  1730 </a:t>
            </a: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 flipH="1">
            <a:off x="4876800" y="1524000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 r="33334"/>
          <a:stretch>
            <a:fillRect/>
          </a:stretch>
        </p:blipFill>
        <p:spPr bwMode="auto">
          <a:xfrm>
            <a:off x="1515291" y="865046"/>
            <a:ext cx="6096000" cy="574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955478" y="217216"/>
            <a:ext cx="52203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/>
              <a:t>All Monitoring Wells </a:t>
            </a:r>
            <a:r>
              <a:rPr lang="en-US" dirty="0" smtClean="0"/>
              <a:t>Showed </a:t>
            </a:r>
            <a:r>
              <a:rPr lang="en-US" dirty="0"/>
              <a:t>the disturbance, but</a:t>
            </a:r>
          </a:p>
          <a:p>
            <a:pPr algn="ctr"/>
            <a:r>
              <a:rPr lang="en-US" dirty="0"/>
              <a:t>Surface water (amber) did not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2744</TotalTime>
  <Words>1510</Words>
  <Application>Microsoft Office PowerPoint</Application>
  <PresentationFormat>On-screen Show (4:3)</PresentationFormat>
  <Paragraphs>324</Paragraphs>
  <Slides>62</Slides>
  <Notes>55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Default Design</vt:lpstr>
      <vt:lpstr>Slide 1</vt:lpstr>
      <vt:lpstr>Haiti Earthquake Facts   Haiti Before the Earthquake  </vt:lpstr>
      <vt:lpstr>Slide 3</vt:lpstr>
      <vt:lpstr>Slide 4</vt:lpstr>
      <vt:lpstr>Slide 5</vt:lpstr>
      <vt:lpstr>Slide 6</vt:lpstr>
      <vt:lpstr>Impact of the 12 January earthquake </vt:lpstr>
      <vt:lpstr>Slide 8</vt:lpstr>
      <vt:lpstr>Slide 9</vt:lpstr>
      <vt:lpstr>Mission: Haiti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</vt:vector>
  </TitlesOfParts>
  <Company>AtHome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rmiessau</dc:creator>
  <cp:lastModifiedBy>South Fl. Water Mgmnt District</cp:lastModifiedBy>
  <cp:revision>258</cp:revision>
  <dcterms:created xsi:type="dcterms:W3CDTF">2011-03-22T22:02:23Z</dcterms:created>
  <dcterms:modified xsi:type="dcterms:W3CDTF">2012-11-14T20:37:57Z</dcterms:modified>
</cp:coreProperties>
</file>