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sldIdLst>
    <p:sldId id="404" r:id="rId2"/>
    <p:sldId id="451" r:id="rId3"/>
    <p:sldId id="384" r:id="rId4"/>
    <p:sldId id="385" r:id="rId5"/>
    <p:sldId id="405" r:id="rId6"/>
    <p:sldId id="409" r:id="rId7"/>
    <p:sldId id="406" r:id="rId8"/>
    <p:sldId id="407" r:id="rId9"/>
    <p:sldId id="408" r:id="rId10"/>
    <p:sldId id="410" r:id="rId11"/>
    <p:sldId id="411" r:id="rId12"/>
    <p:sldId id="412" r:id="rId13"/>
    <p:sldId id="413" r:id="rId14"/>
    <p:sldId id="414" r:id="rId15"/>
    <p:sldId id="266" r:id="rId16"/>
    <p:sldId id="393" r:id="rId17"/>
    <p:sldId id="416" r:id="rId18"/>
    <p:sldId id="453" r:id="rId19"/>
    <p:sldId id="386" r:id="rId20"/>
    <p:sldId id="387" r:id="rId21"/>
    <p:sldId id="388" r:id="rId22"/>
    <p:sldId id="389" r:id="rId23"/>
    <p:sldId id="415" r:id="rId24"/>
    <p:sldId id="418" r:id="rId25"/>
    <p:sldId id="390" r:id="rId26"/>
    <p:sldId id="391" r:id="rId27"/>
    <p:sldId id="392" r:id="rId28"/>
    <p:sldId id="440" r:id="rId29"/>
    <p:sldId id="452" r:id="rId30"/>
    <p:sldId id="454" r:id="rId31"/>
    <p:sldId id="455" r:id="rId32"/>
    <p:sldId id="420" r:id="rId33"/>
    <p:sldId id="421" r:id="rId34"/>
    <p:sldId id="422" r:id="rId35"/>
    <p:sldId id="423" r:id="rId36"/>
    <p:sldId id="424" r:id="rId37"/>
    <p:sldId id="425" r:id="rId38"/>
    <p:sldId id="426" r:id="rId39"/>
    <p:sldId id="427" r:id="rId40"/>
    <p:sldId id="428" r:id="rId41"/>
    <p:sldId id="441" r:id="rId42"/>
    <p:sldId id="442" r:id="rId43"/>
    <p:sldId id="443" r:id="rId44"/>
    <p:sldId id="444" r:id="rId45"/>
    <p:sldId id="445" r:id="rId46"/>
    <p:sldId id="446" r:id="rId47"/>
    <p:sldId id="447" r:id="rId48"/>
    <p:sldId id="448" r:id="rId49"/>
    <p:sldId id="449" r:id="rId50"/>
    <p:sldId id="450" r:id="rId51"/>
    <p:sldId id="438" r:id="rId5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Sukop" initials="MS" lastIdx="5" clrIdx="0">
    <p:extLst/>
  </p:cmAuthor>
  <p:cmAuthor id="2" name="Tiffany Troxler" initials="TT" lastIdx="1" clrIdx="1">
    <p:extLst/>
  </p:cmAuthor>
  <p:cmAuthor id="3" name="Tiffany Troxler" initials="TT [2]"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2" autoAdjust="0"/>
    <p:restoredTop sz="87234" autoAdjust="0"/>
  </p:normalViewPr>
  <p:slideViewPr>
    <p:cSldViewPr snapToGrid="0">
      <p:cViewPr>
        <p:scale>
          <a:sx n="54" d="100"/>
          <a:sy n="54" d="100"/>
        </p:scale>
        <p:origin x="2748" y="1347"/>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DFB21F7-4545-4800-92F9-E2F9CB3789A5}" type="datetimeFigureOut">
              <a:rPr lang="en-US" smtClean="0"/>
              <a:t>8/13/2019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92FBD42-D711-4723-B618-4B0E700A2555}" type="slidenum">
              <a:rPr lang="en-US" smtClean="0"/>
              <a:t>‹#›</a:t>
            </a:fld>
            <a:endParaRPr lang="en-US"/>
          </a:p>
        </p:txBody>
      </p:sp>
    </p:spTree>
    <p:extLst>
      <p:ext uri="{BB962C8B-B14F-4D97-AF65-F5344CB8AC3E}">
        <p14:creationId xmlns:p14="http://schemas.microsoft.com/office/powerpoint/2010/main" val="85011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 outlier stations: S29-R and 08-4091</a:t>
            </a:r>
            <a:endParaRPr lang="en-US" dirty="0"/>
          </a:p>
        </p:txBody>
      </p:sp>
      <p:sp>
        <p:nvSpPr>
          <p:cNvPr id="4" name="Slide Number Placeholder 3"/>
          <p:cNvSpPr>
            <a:spLocks noGrp="1"/>
          </p:cNvSpPr>
          <p:nvPr>
            <p:ph type="sldNum" sz="quarter" idx="5"/>
          </p:nvPr>
        </p:nvSpPr>
        <p:spPr/>
        <p:txBody>
          <a:bodyPr/>
          <a:lstStyle/>
          <a:p>
            <a:fld id="{392FBD42-D711-4723-B618-4B0E700A2555}" type="slidenum">
              <a:rPr lang="en-US" smtClean="0"/>
              <a:t>9</a:t>
            </a:fld>
            <a:endParaRPr lang="en-US"/>
          </a:p>
        </p:txBody>
      </p:sp>
    </p:spTree>
    <p:extLst>
      <p:ext uri="{BB962C8B-B14F-4D97-AF65-F5344CB8AC3E}">
        <p14:creationId xmlns:p14="http://schemas.microsoft.com/office/powerpoint/2010/main" val="387919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a conservative approach, the maps corresponding to the high sea level rise scenario with no </a:t>
            </a:r>
            <a:r>
              <a:rPr lang="en-US" dirty="0" err="1" smtClean="0"/>
              <a:t>pumpage</a:t>
            </a:r>
            <a:r>
              <a:rPr lang="en-US" dirty="0" smtClean="0"/>
              <a:t> (which results in the highest groundwater levels) could be considered as criteria for future building codes. </a:t>
            </a:r>
            <a:endParaRPr lang="en-US" dirty="0"/>
          </a:p>
        </p:txBody>
      </p:sp>
      <p:sp>
        <p:nvSpPr>
          <p:cNvPr id="4" name="Slide Number Placeholder 3"/>
          <p:cNvSpPr>
            <a:spLocks noGrp="1"/>
          </p:cNvSpPr>
          <p:nvPr>
            <p:ph type="sldNum" sz="quarter" idx="10"/>
          </p:nvPr>
        </p:nvSpPr>
        <p:spPr/>
        <p:txBody>
          <a:bodyPr/>
          <a:lstStyle/>
          <a:p>
            <a:fld id="{392FBD42-D711-4723-B618-4B0E700A2555}" type="slidenum">
              <a:rPr lang="en-US" smtClean="0"/>
              <a:t>22</a:t>
            </a:fld>
            <a:endParaRPr lang="en-US"/>
          </a:p>
        </p:txBody>
      </p:sp>
    </p:spTree>
    <p:extLst>
      <p:ext uri="{BB962C8B-B14F-4D97-AF65-F5344CB8AC3E}">
        <p14:creationId xmlns:p14="http://schemas.microsoft.com/office/powerpoint/2010/main" val="69950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Alternatively, the spatial increase in the groundwater levels (Figure</a:t>
            </a:r>
          </a:p>
          <a:p>
            <a:r>
              <a:rPr lang="en-US" dirty="0" smtClean="0"/>
              <a:t>4 above) may be added to any existing average water table maps for the FBC where relevant. See Appendix I for some caveats. Note</a:t>
            </a:r>
            <a:r>
              <a:rPr lang="en-US" dirty="0"/>
              <a:t>: Calibration overestimates stages in C-111 Basin, while this region has GHB/DRN BCs in the future runs; therefore, differences in this area are questionable.</a:t>
            </a:r>
          </a:p>
        </p:txBody>
      </p:sp>
      <p:sp>
        <p:nvSpPr>
          <p:cNvPr id="4" name="Slide Number Placeholder 3"/>
          <p:cNvSpPr>
            <a:spLocks noGrp="1"/>
          </p:cNvSpPr>
          <p:nvPr>
            <p:ph type="sldNum" sz="quarter" idx="5"/>
          </p:nvPr>
        </p:nvSpPr>
        <p:spPr/>
        <p:txBody>
          <a:bodyPr/>
          <a:lstStyle/>
          <a:p>
            <a:fld id="{392FBD42-D711-4723-B618-4B0E700A2555}" type="slidenum">
              <a:rPr lang="en-US" smtClean="0"/>
              <a:t>25</a:t>
            </a:fld>
            <a:endParaRPr lang="en-US"/>
          </a:p>
        </p:txBody>
      </p:sp>
    </p:spTree>
    <p:extLst>
      <p:ext uri="{BB962C8B-B14F-4D97-AF65-F5344CB8AC3E}">
        <p14:creationId xmlns:p14="http://schemas.microsoft.com/office/powerpoint/2010/main" val="121111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It is our recommendation that the county use Figure 5 as a tool to determine the effect of rising water table elevation on the flood elevations and hence the BFE. Increased rainfall excess (in the range of 2 to 10 inches) will need to be routed through the drainage system to determine the corresponding increase in flood levels. </a:t>
            </a:r>
            <a:endParaRPr lang="en-US" dirty="0"/>
          </a:p>
        </p:txBody>
      </p:sp>
      <p:sp>
        <p:nvSpPr>
          <p:cNvPr id="4" name="Slide Number Placeholder 3"/>
          <p:cNvSpPr>
            <a:spLocks noGrp="1"/>
          </p:cNvSpPr>
          <p:nvPr>
            <p:ph type="sldNum" sz="quarter" idx="10"/>
          </p:nvPr>
        </p:nvSpPr>
        <p:spPr/>
        <p:txBody>
          <a:bodyPr/>
          <a:lstStyle/>
          <a:p>
            <a:fld id="{392FBD42-D711-4723-B618-4B0E700A2555}" type="slidenum">
              <a:rPr lang="en-US" smtClean="0"/>
              <a:t>26</a:t>
            </a:fld>
            <a:endParaRPr lang="en-US"/>
          </a:p>
        </p:txBody>
      </p:sp>
    </p:spTree>
    <p:extLst>
      <p:ext uri="{BB962C8B-B14F-4D97-AF65-F5344CB8AC3E}">
        <p14:creationId xmlns:p14="http://schemas.microsoft.com/office/powerpoint/2010/main" val="260371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--read data for north boundary</a:t>
            </a:r>
          </a:p>
          <a:p>
            <a:r>
              <a:rPr lang="en-US" dirty="0" err="1" smtClean="0"/>
              <a:t>gwsmpdir</a:t>
            </a:r>
            <a:r>
              <a:rPr lang="en-US" dirty="0" smtClean="0"/>
              <a:t> = </a:t>
            </a:r>
            <a:r>
              <a:rPr lang="en-US" dirty="0" err="1" smtClean="0"/>
              <a:t>os.path.join</a:t>
            </a:r>
            <a:r>
              <a:rPr lang="en-US" dirty="0" smtClean="0"/>
              <a:t>(cpath2mod, '</a:t>
            </a:r>
            <a:r>
              <a:rPr lang="en-US" dirty="0" err="1" smtClean="0"/>
              <a:t>obsref</a:t>
            </a:r>
            <a:r>
              <a:rPr lang="en-US" dirty="0" smtClean="0"/>
              <a:t>', 'head')</a:t>
            </a:r>
          </a:p>
          <a:p>
            <a:r>
              <a:rPr lang="en-US" dirty="0" err="1" smtClean="0"/>
              <a:t>swsmpdir</a:t>
            </a:r>
            <a:r>
              <a:rPr lang="en-US" dirty="0" smtClean="0"/>
              <a:t> = </a:t>
            </a:r>
            <a:r>
              <a:rPr lang="en-US" dirty="0" err="1" smtClean="0"/>
              <a:t>os.path.join</a:t>
            </a:r>
            <a:r>
              <a:rPr lang="en-US" dirty="0" smtClean="0"/>
              <a:t>(cpath2mod, '</a:t>
            </a:r>
            <a:r>
              <a:rPr lang="en-US" dirty="0" err="1" smtClean="0"/>
              <a:t>obsref</a:t>
            </a:r>
            <a:r>
              <a:rPr lang="en-US" dirty="0" smtClean="0"/>
              <a:t>', 'stage')</a:t>
            </a:r>
          </a:p>
          <a:p>
            <a:r>
              <a:rPr lang="en-US" dirty="0" err="1" smtClean="0"/>
              <a:t>gwsites</a:t>
            </a:r>
            <a:r>
              <a:rPr lang="en-US" dirty="0" smtClean="0"/>
              <a:t> = ['G-2034', 'G-1225', 'G-1473']</a:t>
            </a:r>
          </a:p>
          <a:p>
            <a:r>
              <a:rPr lang="en-US" dirty="0" err="1" smtClean="0"/>
              <a:t>gwpos</a:t>
            </a:r>
            <a:r>
              <a:rPr lang="en-US" dirty="0" smtClean="0"/>
              <a:t> = [1, 2, 3]</a:t>
            </a:r>
          </a:p>
          <a:p>
            <a:r>
              <a:rPr lang="en-US" dirty="0" err="1" smtClean="0"/>
              <a:t>swsites</a:t>
            </a:r>
            <a:r>
              <a:rPr lang="en-US" dirty="0" smtClean="0"/>
              <a:t> = ['S30_H', </a:t>
            </a:r>
            <a:r>
              <a:rPr lang="en-US" dirty="0" err="1" smtClean="0"/>
              <a:t>VAKeySite</a:t>
            </a:r>
            <a:r>
              <a:rPr lang="en-US" dirty="0" smtClean="0"/>
              <a:t>[</a:t>
            </a:r>
            <a:r>
              <a:rPr lang="en-US" dirty="0" err="1" smtClean="0"/>
              <a:t>VAKey_option</a:t>
            </a:r>
            <a:r>
              <a:rPr lang="en-US" dirty="0" smtClean="0"/>
              <a:t>]]</a:t>
            </a:r>
          </a:p>
          <a:p>
            <a:r>
              <a:rPr lang="en-US" dirty="0" err="1" smtClean="0"/>
              <a:t>swfiles</a:t>
            </a:r>
            <a:r>
              <a:rPr lang="en-US" dirty="0" smtClean="0"/>
              <a:t> = ['S30_H', </a:t>
            </a:r>
            <a:r>
              <a:rPr lang="en-US" dirty="0" err="1" smtClean="0"/>
              <a:t>VAKeyFiles</a:t>
            </a:r>
            <a:r>
              <a:rPr lang="en-US" dirty="0" smtClean="0"/>
              <a:t>[</a:t>
            </a:r>
            <a:r>
              <a:rPr lang="en-US" dirty="0" err="1" smtClean="0"/>
              <a:t>VAKey_option</a:t>
            </a:r>
            <a:r>
              <a:rPr lang="en-US" dirty="0" smtClean="0"/>
              <a:t>].replace('.</a:t>
            </a:r>
            <a:r>
              <a:rPr lang="en-US" dirty="0" err="1" smtClean="0"/>
              <a:t>smp</a:t>
            </a:r>
            <a:r>
              <a:rPr lang="en-US" dirty="0" smtClean="0"/>
              <a:t>', '')]</a:t>
            </a:r>
          </a:p>
          <a:p>
            <a:r>
              <a:rPr lang="en-US" dirty="0" err="1" smtClean="0"/>
              <a:t>swpos</a:t>
            </a:r>
            <a:r>
              <a:rPr lang="en-US" dirty="0" smtClean="0"/>
              <a:t> = [0, 4]</a:t>
            </a:r>
          </a:p>
          <a:p>
            <a:r>
              <a:rPr lang="en-US" dirty="0" err="1" smtClean="0"/>
              <a:t>nbndcol</a:t>
            </a:r>
            <a:r>
              <a:rPr lang="en-US" dirty="0" smtClean="0"/>
              <a:t> = [32, 44, 75, 90, 98]</a:t>
            </a:r>
          </a:p>
          <a:p>
            <a:r>
              <a:rPr lang="en-US" dirty="0" err="1" smtClean="0"/>
              <a:t>h_nghb</a:t>
            </a:r>
            <a:r>
              <a:rPr lang="en-US" dirty="0" smtClean="0"/>
              <a:t> = </a:t>
            </a:r>
            <a:r>
              <a:rPr lang="en-US" dirty="0" err="1" smtClean="0"/>
              <a:t>np.zeros</a:t>
            </a:r>
            <a:r>
              <a:rPr lang="en-US" dirty="0" smtClean="0"/>
              <a:t>((</a:t>
            </a:r>
            <a:r>
              <a:rPr lang="en-US" dirty="0" err="1" smtClean="0"/>
              <a:t>num_days</a:t>
            </a:r>
            <a:r>
              <a:rPr lang="en-US" dirty="0" smtClean="0"/>
              <a:t> + 1, </a:t>
            </a:r>
            <a:r>
              <a:rPr lang="en-US" dirty="0" err="1" smtClean="0"/>
              <a:t>len</a:t>
            </a:r>
            <a:r>
              <a:rPr lang="en-US" dirty="0" smtClean="0"/>
              <a:t>(</a:t>
            </a:r>
            <a:r>
              <a:rPr lang="en-US" dirty="0" err="1" smtClean="0"/>
              <a:t>nbndcol</a:t>
            </a:r>
            <a:r>
              <a:rPr lang="en-US" dirty="0" smtClean="0"/>
              <a:t>)), </a:t>
            </a:r>
            <a:r>
              <a:rPr lang="en-US" dirty="0" err="1" smtClean="0"/>
              <a:t>np.float</a:t>
            </a:r>
            <a:r>
              <a:rPr lang="en-US" dirty="0" smtClean="0"/>
              <a:t>)</a:t>
            </a:r>
          </a:p>
          <a:p>
            <a:r>
              <a:rPr lang="en-US" dirty="0" err="1" smtClean="0"/>
              <a:t>h_nghb_avg</a:t>
            </a:r>
            <a:r>
              <a:rPr lang="en-US" dirty="0" smtClean="0"/>
              <a:t> = </a:t>
            </a:r>
            <a:r>
              <a:rPr lang="en-US" dirty="0" err="1" smtClean="0"/>
              <a:t>np.zeros</a:t>
            </a:r>
            <a:r>
              <a:rPr lang="en-US" dirty="0" smtClean="0"/>
              <a:t>((</a:t>
            </a:r>
            <a:r>
              <a:rPr lang="en-US" dirty="0" err="1" smtClean="0"/>
              <a:t>len</a:t>
            </a:r>
            <a:r>
              <a:rPr lang="en-US" dirty="0" smtClean="0"/>
              <a:t>(</a:t>
            </a:r>
            <a:r>
              <a:rPr lang="en-US" dirty="0" err="1" smtClean="0"/>
              <a:t>nbndcol</a:t>
            </a:r>
            <a:r>
              <a:rPr lang="en-US" dirty="0" smtClean="0"/>
              <a:t>)), </a:t>
            </a:r>
            <a:r>
              <a:rPr lang="en-US" dirty="0" err="1" smtClean="0"/>
              <a:t>np.float</a:t>
            </a:r>
            <a:r>
              <a:rPr lang="en-US" dirty="0" smtClean="0"/>
              <a:t>)</a:t>
            </a:r>
          </a:p>
          <a:p>
            <a:r>
              <a:rPr lang="en-US" dirty="0" smtClean="0"/>
              <a:t># --get groundwater data and fill the appropriate column in </a:t>
            </a:r>
            <a:r>
              <a:rPr lang="en-US" dirty="0" err="1" smtClean="0"/>
              <a:t>h_nghb</a:t>
            </a:r>
            <a:endParaRPr lang="en-US" dirty="0" smtClean="0"/>
          </a:p>
          <a:p>
            <a:r>
              <a:rPr lang="en-US" dirty="0" err="1" smtClean="0"/>
              <a:t>smp</a:t>
            </a:r>
            <a:r>
              <a:rPr lang="en-US" dirty="0" smtClean="0"/>
              <a:t> = []</a:t>
            </a:r>
          </a:p>
          <a:p>
            <a:r>
              <a:rPr lang="en-US" dirty="0" smtClean="0"/>
              <a:t>for </a:t>
            </a:r>
            <a:r>
              <a:rPr lang="en-US" dirty="0" err="1" smtClean="0"/>
              <a:t>fn</a:t>
            </a:r>
            <a:r>
              <a:rPr lang="en-US" dirty="0" smtClean="0"/>
              <a:t> in </a:t>
            </a:r>
            <a:r>
              <a:rPr lang="en-US" dirty="0" err="1" smtClean="0"/>
              <a:t>gwsites</a:t>
            </a:r>
            <a:r>
              <a:rPr lang="en-US" dirty="0" smtClean="0"/>
              <a:t>:</a:t>
            </a:r>
          </a:p>
          <a:p>
            <a:r>
              <a:rPr lang="en-US" dirty="0" smtClean="0"/>
              <a:t>    </a:t>
            </a:r>
            <a:r>
              <a:rPr lang="en-US" dirty="0" err="1" smtClean="0"/>
              <a:t>gwsmpfile</a:t>
            </a:r>
            <a:r>
              <a:rPr lang="en-US" dirty="0" smtClean="0"/>
              <a:t> = </a:t>
            </a:r>
            <a:r>
              <a:rPr lang="en-US" dirty="0" err="1" smtClean="0"/>
              <a:t>os.path.join</a:t>
            </a:r>
            <a:r>
              <a:rPr lang="en-US" dirty="0" smtClean="0"/>
              <a:t>(</a:t>
            </a:r>
            <a:r>
              <a:rPr lang="en-US" dirty="0" err="1" smtClean="0"/>
              <a:t>gwsmpdir</a:t>
            </a:r>
            <a:r>
              <a:rPr lang="en-US" dirty="0" smtClean="0"/>
              <a:t>, '{0}.</a:t>
            </a:r>
            <a:r>
              <a:rPr lang="en-US" dirty="0" err="1" smtClean="0"/>
              <a:t>smp</a:t>
            </a:r>
            <a:r>
              <a:rPr lang="en-US" dirty="0" smtClean="0"/>
              <a:t>'.format(</a:t>
            </a:r>
            <a:r>
              <a:rPr lang="en-US" dirty="0" err="1" smtClean="0"/>
              <a:t>fn</a:t>
            </a:r>
            <a:r>
              <a:rPr lang="en-US" dirty="0" smtClean="0"/>
              <a:t>))</a:t>
            </a:r>
          </a:p>
          <a:p>
            <a:r>
              <a:rPr lang="en-US" dirty="0" smtClean="0"/>
              <a:t>    print('opening...{0}'.format(</a:t>
            </a:r>
            <a:r>
              <a:rPr lang="en-US" dirty="0" err="1" smtClean="0"/>
              <a:t>os.path.basename</a:t>
            </a:r>
            <a:r>
              <a:rPr lang="en-US" dirty="0" smtClean="0"/>
              <a:t>(</a:t>
            </a:r>
            <a:r>
              <a:rPr lang="en-US" dirty="0" err="1" smtClean="0"/>
              <a:t>gwsmpfile</a:t>
            </a:r>
            <a:r>
              <a:rPr lang="en-US" dirty="0" smtClean="0"/>
              <a:t>)))</a:t>
            </a:r>
          </a:p>
          <a:p>
            <a:r>
              <a:rPr lang="en-US" dirty="0" smtClean="0"/>
              <a:t>    t = </a:t>
            </a:r>
            <a:r>
              <a:rPr lang="en-US" dirty="0" err="1" smtClean="0"/>
              <a:t>pu.smp</a:t>
            </a:r>
            <a:r>
              <a:rPr lang="en-US" dirty="0" smtClean="0"/>
              <a:t>(</a:t>
            </a:r>
            <a:r>
              <a:rPr lang="en-US" dirty="0" err="1" smtClean="0"/>
              <a:t>gwsmpfile</a:t>
            </a:r>
            <a:r>
              <a:rPr lang="en-US" dirty="0" smtClean="0"/>
              <a:t>, load=True, </a:t>
            </a:r>
            <a:r>
              <a:rPr lang="en-US" dirty="0" err="1" smtClean="0"/>
              <a:t>date_fmt</a:t>
            </a:r>
            <a:r>
              <a:rPr lang="en-US" dirty="0" smtClean="0"/>
              <a:t>='%m/%d/%Y')</a:t>
            </a:r>
          </a:p>
          <a:p>
            <a:r>
              <a:rPr lang="en-US" dirty="0" smtClean="0"/>
              <a:t>    </a:t>
            </a:r>
            <a:r>
              <a:rPr lang="en-US" dirty="0" err="1" smtClean="0"/>
              <a:t>smp.append</a:t>
            </a:r>
            <a:r>
              <a:rPr lang="en-US" dirty="0" smtClean="0"/>
              <a:t>(t)</a:t>
            </a:r>
          </a:p>
          <a:p>
            <a:r>
              <a:rPr lang="en-US" dirty="0" smtClean="0"/>
              <a:t>for </a:t>
            </a:r>
            <a:r>
              <a:rPr lang="en-US" dirty="0" err="1" smtClean="0"/>
              <a:t>idx</a:t>
            </a:r>
            <a:r>
              <a:rPr lang="en-US" dirty="0" smtClean="0"/>
              <a:t>, [</a:t>
            </a:r>
            <a:r>
              <a:rPr lang="en-US" dirty="0" err="1" smtClean="0"/>
              <a:t>ipos</a:t>
            </a:r>
            <a:r>
              <a:rPr lang="en-US" dirty="0" smtClean="0"/>
              <a:t>, site] in enumerate(zip(</a:t>
            </a:r>
            <a:r>
              <a:rPr lang="en-US" dirty="0" err="1" smtClean="0"/>
              <a:t>gwpos</a:t>
            </a:r>
            <a:r>
              <a:rPr lang="en-US" dirty="0" smtClean="0"/>
              <a:t>, </a:t>
            </a:r>
            <a:r>
              <a:rPr lang="en-US" dirty="0" err="1" smtClean="0"/>
              <a:t>gwsites</a:t>
            </a:r>
            <a:r>
              <a:rPr lang="en-US" dirty="0" smtClean="0"/>
              <a:t>)):</a:t>
            </a:r>
          </a:p>
          <a:p>
            <a:r>
              <a:rPr lang="en-US" dirty="0" smtClean="0"/>
              <a:t>    print('getting data for...{0}'.format(site))</a:t>
            </a:r>
          </a:p>
          <a:p>
            <a:r>
              <a:rPr lang="en-US" dirty="0" smtClean="0"/>
              <a:t>    fs, d, v = </a:t>
            </a:r>
            <a:r>
              <a:rPr lang="en-US" dirty="0" err="1" smtClean="0"/>
              <a:t>smp</a:t>
            </a:r>
            <a:r>
              <a:rPr lang="en-US" dirty="0" smtClean="0"/>
              <a:t>[</a:t>
            </a:r>
            <a:r>
              <a:rPr lang="en-US" dirty="0" err="1" smtClean="0"/>
              <a:t>idx</a:t>
            </a:r>
            <a:r>
              <a:rPr lang="en-US" dirty="0" smtClean="0"/>
              <a:t>].</a:t>
            </a:r>
            <a:r>
              <a:rPr lang="en-US" dirty="0" err="1" smtClean="0"/>
              <a:t>get_site</a:t>
            </a:r>
            <a:r>
              <a:rPr lang="en-US" dirty="0" smtClean="0"/>
              <a:t>(site)</a:t>
            </a:r>
          </a:p>
          <a:p>
            <a:r>
              <a:rPr lang="en-US" dirty="0" smtClean="0"/>
              <a:t>    </a:t>
            </a:r>
            <a:r>
              <a:rPr lang="en-US" dirty="0" err="1" smtClean="0"/>
              <a:t>ps</a:t>
            </a:r>
            <a:r>
              <a:rPr lang="en-US" dirty="0" smtClean="0"/>
              <a:t> = </a:t>
            </a:r>
            <a:r>
              <a:rPr lang="en-US" dirty="0" err="1" smtClean="0"/>
              <a:t>pd.Series</a:t>
            </a:r>
            <a:r>
              <a:rPr lang="en-US" dirty="0" smtClean="0"/>
              <a:t>(</a:t>
            </a:r>
            <a:r>
              <a:rPr lang="en-US" dirty="0" err="1" smtClean="0"/>
              <a:t>np.nan</a:t>
            </a:r>
            <a:r>
              <a:rPr lang="en-US" dirty="0" smtClean="0"/>
              <a:t>, </a:t>
            </a:r>
            <a:r>
              <a:rPr lang="en-US" dirty="0" err="1" smtClean="0"/>
              <a:t>d_range</a:t>
            </a:r>
            <a:r>
              <a:rPr lang="en-US" dirty="0" smtClean="0"/>
              <a:t>)</a:t>
            </a:r>
          </a:p>
          <a:p>
            <a:r>
              <a:rPr lang="en-US" dirty="0" smtClean="0"/>
              <a:t>    </a:t>
            </a:r>
            <a:r>
              <a:rPr lang="en-US" dirty="0" err="1" smtClean="0"/>
              <a:t>ps</a:t>
            </a:r>
            <a:r>
              <a:rPr lang="en-US" dirty="0" smtClean="0"/>
              <a:t> = </a:t>
            </a:r>
            <a:r>
              <a:rPr lang="en-US" dirty="0" err="1" smtClean="0"/>
              <a:t>ps.combine_first</a:t>
            </a:r>
            <a:r>
              <a:rPr lang="en-US" dirty="0" smtClean="0"/>
              <a:t>(</a:t>
            </a:r>
            <a:r>
              <a:rPr lang="en-US" dirty="0" err="1" smtClean="0"/>
              <a:t>pd.Series</a:t>
            </a:r>
            <a:r>
              <a:rPr lang="en-US" dirty="0" smtClean="0"/>
              <a:t>(v, index=d))</a:t>
            </a:r>
          </a:p>
          <a:p>
            <a:r>
              <a:rPr lang="en-US" dirty="0" smtClean="0"/>
              <a:t>    </a:t>
            </a:r>
            <a:r>
              <a:rPr lang="en-US" dirty="0" err="1" smtClean="0"/>
              <a:t>ps</a:t>
            </a:r>
            <a:r>
              <a:rPr lang="en-US" dirty="0" smtClean="0"/>
              <a:t> = </a:t>
            </a:r>
            <a:r>
              <a:rPr lang="en-US" dirty="0" err="1" smtClean="0"/>
              <a:t>ps.interpolate</a:t>
            </a:r>
            <a:r>
              <a:rPr lang="en-US" dirty="0" smtClean="0"/>
              <a:t>()</a:t>
            </a:r>
          </a:p>
          <a:p>
            <a:r>
              <a:rPr lang="en-US" dirty="0" smtClean="0"/>
              <a:t>    </a:t>
            </a:r>
            <a:r>
              <a:rPr lang="en-US" dirty="0" err="1" smtClean="0"/>
              <a:t>h_nghb</a:t>
            </a:r>
            <a:r>
              <a:rPr lang="en-US" dirty="0" smtClean="0"/>
              <a:t>[:, </a:t>
            </a:r>
            <a:r>
              <a:rPr lang="en-US" dirty="0" err="1" smtClean="0"/>
              <a:t>ipos</a:t>
            </a:r>
            <a:r>
              <a:rPr lang="en-US" dirty="0" smtClean="0"/>
              <a:t>] = </a:t>
            </a:r>
            <a:r>
              <a:rPr lang="en-US" dirty="0" err="1" smtClean="0"/>
              <a:t>np.copy</a:t>
            </a:r>
            <a:r>
              <a:rPr lang="en-US" dirty="0" smtClean="0"/>
              <a:t>(</a:t>
            </a:r>
            <a:r>
              <a:rPr lang="en-US" dirty="0" err="1" smtClean="0"/>
              <a:t>ps</a:t>
            </a:r>
            <a:r>
              <a:rPr lang="en-US" dirty="0" smtClean="0"/>
              <a:t>[0:num_days + 1])</a:t>
            </a:r>
          </a:p>
          <a:p>
            <a:r>
              <a:rPr lang="en-US" dirty="0" smtClean="0"/>
              <a:t># --get surface-water data and fill the appropriate column in </a:t>
            </a:r>
            <a:r>
              <a:rPr lang="en-US" dirty="0" err="1" smtClean="0"/>
              <a:t>h_nghb</a:t>
            </a:r>
            <a:endParaRPr lang="en-US" dirty="0" smtClean="0"/>
          </a:p>
          <a:p>
            <a:r>
              <a:rPr lang="en-US" dirty="0" err="1" smtClean="0"/>
              <a:t>smp</a:t>
            </a:r>
            <a:r>
              <a:rPr lang="en-US" dirty="0" smtClean="0"/>
              <a:t> = []</a:t>
            </a:r>
          </a:p>
          <a:p>
            <a:r>
              <a:rPr lang="en-US" dirty="0" smtClean="0"/>
              <a:t>for </a:t>
            </a:r>
            <a:r>
              <a:rPr lang="en-US" dirty="0" err="1" smtClean="0"/>
              <a:t>fn</a:t>
            </a:r>
            <a:r>
              <a:rPr lang="en-US" dirty="0" smtClean="0"/>
              <a:t> in </a:t>
            </a:r>
            <a:r>
              <a:rPr lang="en-US" dirty="0" err="1" smtClean="0"/>
              <a:t>swfiles</a:t>
            </a:r>
            <a:r>
              <a:rPr lang="en-US" dirty="0" smtClean="0"/>
              <a:t>:</a:t>
            </a:r>
          </a:p>
          <a:p>
            <a:r>
              <a:rPr lang="en-US" dirty="0" smtClean="0"/>
              <a:t>    </a:t>
            </a:r>
            <a:r>
              <a:rPr lang="en-US" dirty="0" err="1" smtClean="0"/>
              <a:t>swsmpfile</a:t>
            </a:r>
            <a:r>
              <a:rPr lang="en-US" dirty="0" smtClean="0"/>
              <a:t> = </a:t>
            </a:r>
            <a:r>
              <a:rPr lang="en-US" dirty="0" err="1" smtClean="0"/>
              <a:t>os.path.join</a:t>
            </a:r>
            <a:r>
              <a:rPr lang="en-US" dirty="0" smtClean="0"/>
              <a:t>(</a:t>
            </a:r>
            <a:r>
              <a:rPr lang="en-US" dirty="0" err="1" smtClean="0"/>
              <a:t>swsmpdir</a:t>
            </a:r>
            <a:r>
              <a:rPr lang="en-US" dirty="0" smtClean="0"/>
              <a:t>, '{0}.</a:t>
            </a:r>
            <a:r>
              <a:rPr lang="en-US" dirty="0" err="1" smtClean="0"/>
              <a:t>smp</a:t>
            </a:r>
            <a:r>
              <a:rPr lang="en-US" dirty="0" smtClean="0"/>
              <a:t>'.format(</a:t>
            </a:r>
            <a:r>
              <a:rPr lang="en-US" dirty="0" err="1" smtClean="0"/>
              <a:t>fn</a:t>
            </a:r>
            <a:r>
              <a:rPr lang="en-US" dirty="0" smtClean="0"/>
              <a:t>))</a:t>
            </a:r>
          </a:p>
          <a:p>
            <a:r>
              <a:rPr lang="en-US" dirty="0" smtClean="0"/>
              <a:t>    print('opening...{0}'.format(</a:t>
            </a:r>
            <a:r>
              <a:rPr lang="en-US" dirty="0" err="1" smtClean="0"/>
              <a:t>os.path.basename</a:t>
            </a:r>
            <a:r>
              <a:rPr lang="en-US" dirty="0" smtClean="0"/>
              <a:t>(</a:t>
            </a:r>
            <a:r>
              <a:rPr lang="en-US" dirty="0" err="1" smtClean="0"/>
              <a:t>swsmpfile</a:t>
            </a:r>
            <a:r>
              <a:rPr lang="en-US" dirty="0" smtClean="0"/>
              <a:t>)))</a:t>
            </a:r>
          </a:p>
          <a:p>
            <a:r>
              <a:rPr lang="en-US" dirty="0" smtClean="0"/>
              <a:t>    t = </a:t>
            </a:r>
            <a:r>
              <a:rPr lang="en-US" dirty="0" err="1" smtClean="0"/>
              <a:t>pu.smp</a:t>
            </a:r>
            <a:r>
              <a:rPr lang="en-US" dirty="0" smtClean="0"/>
              <a:t>(</a:t>
            </a:r>
            <a:r>
              <a:rPr lang="en-US" dirty="0" err="1" smtClean="0"/>
              <a:t>swsmpfile</a:t>
            </a:r>
            <a:r>
              <a:rPr lang="en-US" dirty="0" smtClean="0"/>
              <a:t>, load=True, </a:t>
            </a:r>
            <a:r>
              <a:rPr lang="en-US" dirty="0" err="1" smtClean="0"/>
              <a:t>date_fmt</a:t>
            </a:r>
            <a:r>
              <a:rPr lang="en-US" dirty="0" smtClean="0"/>
              <a:t>='%m/%d/%Y')</a:t>
            </a:r>
          </a:p>
          <a:p>
            <a:r>
              <a:rPr lang="en-US" dirty="0" smtClean="0"/>
              <a:t>    </a:t>
            </a:r>
            <a:r>
              <a:rPr lang="en-US" dirty="0" err="1" smtClean="0"/>
              <a:t>smp.append</a:t>
            </a:r>
            <a:r>
              <a:rPr lang="en-US" dirty="0" smtClean="0"/>
              <a:t>(t)</a:t>
            </a:r>
          </a:p>
          <a:p>
            <a:r>
              <a:rPr lang="en-US" dirty="0" smtClean="0"/>
              <a:t>for </a:t>
            </a:r>
            <a:r>
              <a:rPr lang="en-US" dirty="0" err="1" smtClean="0"/>
              <a:t>idx</a:t>
            </a:r>
            <a:r>
              <a:rPr lang="en-US" dirty="0" smtClean="0"/>
              <a:t>, [</a:t>
            </a:r>
            <a:r>
              <a:rPr lang="en-US" dirty="0" err="1" smtClean="0"/>
              <a:t>ipos</a:t>
            </a:r>
            <a:r>
              <a:rPr lang="en-US" dirty="0" smtClean="0"/>
              <a:t>, site] in enumerate(zip(</a:t>
            </a:r>
            <a:r>
              <a:rPr lang="en-US" dirty="0" err="1" smtClean="0"/>
              <a:t>swpos</a:t>
            </a:r>
            <a:r>
              <a:rPr lang="en-US" dirty="0" smtClean="0"/>
              <a:t>, </a:t>
            </a:r>
            <a:r>
              <a:rPr lang="en-US" dirty="0" err="1" smtClean="0"/>
              <a:t>swsites</a:t>
            </a:r>
            <a:r>
              <a:rPr lang="en-US" dirty="0" smtClean="0"/>
              <a:t>)):</a:t>
            </a:r>
          </a:p>
          <a:p>
            <a:r>
              <a:rPr lang="en-US" dirty="0" smtClean="0"/>
              <a:t>    print('getting data for...{0}'.format(site))</a:t>
            </a:r>
          </a:p>
          <a:p>
            <a:r>
              <a:rPr lang="en-US" dirty="0" smtClean="0"/>
              <a:t>    fs, d, v = </a:t>
            </a:r>
            <a:r>
              <a:rPr lang="en-US" dirty="0" err="1" smtClean="0"/>
              <a:t>smp</a:t>
            </a:r>
            <a:r>
              <a:rPr lang="en-US" dirty="0" smtClean="0"/>
              <a:t>[</a:t>
            </a:r>
            <a:r>
              <a:rPr lang="en-US" dirty="0" err="1" smtClean="0"/>
              <a:t>idx</a:t>
            </a:r>
            <a:r>
              <a:rPr lang="en-US" dirty="0" smtClean="0"/>
              <a:t>].</a:t>
            </a:r>
            <a:r>
              <a:rPr lang="en-US" dirty="0" err="1" smtClean="0"/>
              <a:t>get_site</a:t>
            </a:r>
            <a:r>
              <a:rPr lang="en-US" dirty="0" smtClean="0"/>
              <a:t>(site)</a:t>
            </a:r>
          </a:p>
          <a:p>
            <a:r>
              <a:rPr lang="en-US" dirty="0" smtClean="0"/>
              <a:t>    </a:t>
            </a:r>
            <a:r>
              <a:rPr lang="en-US" dirty="0" err="1" smtClean="0"/>
              <a:t>ps</a:t>
            </a:r>
            <a:r>
              <a:rPr lang="en-US" dirty="0" smtClean="0"/>
              <a:t> = </a:t>
            </a:r>
            <a:r>
              <a:rPr lang="en-US" dirty="0" err="1" smtClean="0"/>
              <a:t>pd.Series</a:t>
            </a:r>
            <a:r>
              <a:rPr lang="en-US" dirty="0" smtClean="0"/>
              <a:t>(</a:t>
            </a:r>
            <a:r>
              <a:rPr lang="en-US" dirty="0" err="1" smtClean="0"/>
              <a:t>np.nan</a:t>
            </a:r>
            <a:r>
              <a:rPr lang="en-US" dirty="0" smtClean="0"/>
              <a:t>, </a:t>
            </a:r>
            <a:r>
              <a:rPr lang="en-US" dirty="0" err="1" smtClean="0"/>
              <a:t>d_range</a:t>
            </a:r>
            <a:r>
              <a:rPr lang="en-US" dirty="0" smtClean="0"/>
              <a:t>)</a:t>
            </a:r>
          </a:p>
          <a:p>
            <a:r>
              <a:rPr lang="en-US" dirty="0" smtClean="0"/>
              <a:t>    </a:t>
            </a:r>
            <a:r>
              <a:rPr lang="en-US" dirty="0" err="1" smtClean="0"/>
              <a:t>ps</a:t>
            </a:r>
            <a:r>
              <a:rPr lang="en-US" dirty="0" smtClean="0"/>
              <a:t> = </a:t>
            </a:r>
            <a:r>
              <a:rPr lang="en-US" dirty="0" err="1" smtClean="0"/>
              <a:t>ps.combine_first</a:t>
            </a:r>
            <a:r>
              <a:rPr lang="en-US" dirty="0" smtClean="0"/>
              <a:t>(</a:t>
            </a:r>
            <a:r>
              <a:rPr lang="en-US" dirty="0" err="1" smtClean="0"/>
              <a:t>pd.Series</a:t>
            </a:r>
            <a:r>
              <a:rPr lang="en-US" dirty="0" smtClean="0"/>
              <a:t>(v, index=d))</a:t>
            </a:r>
          </a:p>
          <a:p>
            <a:r>
              <a:rPr lang="en-US" dirty="0" smtClean="0"/>
              <a:t>    </a:t>
            </a:r>
            <a:r>
              <a:rPr lang="en-US" dirty="0" err="1" smtClean="0"/>
              <a:t>ps</a:t>
            </a:r>
            <a:r>
              <a:rPr lang="en-US" dirty="0" smtClean="0"/>
              <a:t> = </a:t>
            </a:r>
            <a:r>
              <a:rPr lang="en-US" dirty="0" err="1" smtClean="0"/>
              <a:t>ps.interpolate</a:t>
            </a:r>
            <a:r>
              <a:rPr lang="en-US" dirty="0" smtClean="0"/>
              <a:t>()</a:t>
            </a:r>
          </a:p>
          <a:p>
            <a:r>
              <a:rPr lang="en-US" dirty="0" smtClean="0"/>
              <a:t>    </a:t>
            </a:r>
            <a:r>
              <a:rPr lang="en-US" dirty="0" err="1" smtClean="0"/>
              <a:t>h_nghb</a:t>
            </a:r>
            <a:r>
              <a:rPr lang="en-US" dirty="0" smtClean="0"/>
              <a:t>[:, </a:t>
            </a:r>
            <a:r>
              <a:rPr lang="en-US" dirty="0" err="1" smtClean="0"/>
              <a:t>ipos</a:t>
            </a:r>
            <a:r>
              <a:rPr lang="en-US" dirty="0" smtClean="0"/>
              <a:t>] = </a:t>
            </a:r>
            <a:r>
              <a:rPr lang="en-US" dirty="0" err="1" smtClean="0"/>
              <a:t>np.copy</a:t>
            </a:r>
            <a:r>
              <a:rPr lang="en-US" dirty="0" smtClean="0"/>
              <a:t>(</a:t>
            </a:r>
            <a:r>
              <a:rPr lang="en-US" dirty="0" err="1" smtClean="0"/>
              <a:t>ps</a:t>
            </a:r>
            <a:r>
              <a:rPr lang="en-US" dirty="0" smtClean="0"/>
              <a:t>[0:num_days + 1])</a:t>
            </a:r>
          </a:p>
          <a:p>
            <a:r>
              <a:rPr lang="en-US" dirty="0" smtClean="0"/>
              <a:t>    # --calculate average north boundary </a:t>
            </a:r>
            <a:r>
              <a:rPr lang="en-US" dirty="0" err="1" smtClean="0"/>
              <a:t>ghb</a:t>
            </a:r>
            <a:r>
              <a:rPr lang="en-US" dirty="0" smtClean="0"/>
              <a:t> head</a:t>
            </a:r>
          </a:p>
          <a:p>
            <a:r>
              <a:rPr lang="en-US" dirty="0" smtClean="0"/>
              <a:t>for </a:t>
            </a:r>
            <a:r>
              <a:rPr lang="en-US" dirty="0" err="1" smtClean="0"/>
              <a:t>ipos</a:t>
            </a:r>
            <a:r>
              <a:rPr lang="en-US" dirty="0" smtClean="0"/>
              <a:t> in range(0, </a:t>
            </a:r>
            <a:r>
              <a:rPr lang="en-US" dirty="0" err="1" smtClean="0"/>
              <a:t>len</a:t>
            </a:r>
            <a:r>
              <a:rPr lang="en-US" dirty="0" smtClean="0"/>
              <a:t>(</a:t>
            </a:r>
            <a:r>
              <a:rPr lang="en-US" dirty="0" err="1" smtClean="0"/>
              <a:t>nbndcol</a:t>
            </a:r>
            <a:r>
              <a:rPr lang="en-US" dirty="0" smtClean="0"/>
              <a:t>)):</a:t>
            </a:r>
          </a:p>
          <a:p>
            <a:r>
              <a:rPr lang="en-US" dirty="0" smtClean="0"/>
              <a:t>    </a:t>
            </a:r>
            <a:r>
              <a:rPr lang="en-US" dirty="0" err="1" smtClean="0"/>
              <a:t>h_nghb_avg</a:t>
            </a:r>
            <a:r>
              <a:rPr lang="en-US" dirty="0" smtClean="0"/>
              <a:t>[</a:t>
            </a:r>
            <a:r>
              <a:rPr lang="en-US" dirty="0" err="1" smtClean="0"/>
              <a:t>ipos</a:t>
            </a:r>
            <a:r>
              <a:rPr lang="en-US" dirty="0" smtClean="0"/>
              <a:t>] = </a:t>
            </a:r>
            <a:r>
              <a:rPr lang="en-US" dirty="0" err="1" smtClean="0"/>
              <a:t>np.mean</a:t>
            </a:r>
            <a:r>
              <a:rPr lang="en-US" dirty="0" smtClean="0"/>
              <a:t>(</a:t>
            </a:r>
            <a:r>
              <a:rPr lang="en-US" dirty="0" err="1" smtClean="0"/>
              <a:t>h_nghb</a:t>
            </a:r>
            <a:r>
              <a:rPr lang="en-US" dirty="0" smtClean="0"/>
              <a:t>[:, </a:t>
            </a:r>
            <a:r>
              <a:rPr lang="en-US" dirty="0" err="1" smtClean="0"/>
              <a:t>ipos</a:t>
            </a:r>
            <a:r>
              <a:rPr lang="en-US" dirty="0" smtClean="0"/>
              <a:t>])</a:t>
            </a:r>
          </a:p>
          <a:p>
            <a:r>
              <a:rPr lang="en-US" dirty="0" smtClean="0"/>
              <a:t>    print('average northern boundary stages:\n  ', </a:t>
            </a:r>
            <a:r>
              <a:rPr lang="en-US" dirty="0" err="1" smtClean="0"/>
              <a:t>h_nghb_avg</a:t>
            </a:r>
            <a:r>
              <a:rPr lang="en-US" dirty="0" smtClean="0"/>
              <a:t>)</a:t>
            </a:r>
            <a:endParaRPr lang="en-US" dirty="0"/>
          </a:p>
        </p:txBody>
      </p:sp>
      <p:sp>
        <p:nvSpPr>
          <p:cNvPr id="4" name="Slide Number Placeholder 3"/>
          <p:cNvSpPr>
            <a:spLocks noGrp="1"/>
          </p:cNvSpPr>
          <p:nvPr>
            <p:ph type="sldNum" sz="quarter" idx="10"/>
          </p:nvPr>
        </p:nvSpPr>
        <p:spPr/>
        <p:txBody>
          <a:bodyPr/>
          <a:lstStyle/>
          <a:p>
            <a:fld id="{392FBD42-D711-4723-B618-4B0E700A2555}" type="slidenum">
              <a:rPr lang="en-US" smtClean="0"/>
              <a:t>30</a:t>
            </a:fld>
            <a:endParaRPr lang="en-US"/>
          </a:p>
        </p:txBody>
      </p:sp>
    </p:spTree>
    <p:extLst>
      <p:ext uri="{BB962C8B-B14F-4D97-AF65-F5344CB8AC3E}">
        <p14:creationId xmlns:p14="http://schemas.microsoft.com/office/powerpoint/2010/main" val="2113990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FBD42-D711-4723-B618-4B0E700A2555}" type="slidenum">
              <a:rPr lang="en-US" smtClean="0"/>
              <a:t>31</a:t>
            </a:fld>
            <a:endParaRPr lang="en-US"/>
          </a:p>
        </p:txBody>
      </p:sp>
    </p:spTree>
    <p:extLst>
      <p:ext uri="{BB962C8B-B14F-4D97-AF65-F5344CB8AC3E}">
        <p14:creationId xmlns:p14="http://schemas.microsoft.com/office/powerpoint/2010/main" val="205177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FBD42-D711-4723-B618-4B0E700A2555}" type="slidenum">
              <a:rPr lang="en-US" smtClean="0"/>
              <a:t>10</a:t>
            </a:fld>
            <a:endParaRPr lang="en-US"/>
          </a:p>
        </p:txBody>
      </p:sp>
    </p:spTree>
    <p:extLst>
      <p:ext uri="{BB962C8B-B14F-4D97-AF65-F5344CB8AC3E}">
        <p14:creationId xmlns:p14="http://schemas.microsoft.com/office/powerpoint/2010/main" val="177243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FBD42-D711-4723-B618-4B0E700A2555}" type="slidenum">
              <a:rPr lang="en-US" smtClean="0"/>
              <a:t>11</a:t>
            </a:fld>
            <a:endParaRPr lang="en-US"/>
          </a:p>
        </p:txBody>
      </p:sp>
    </p:spTree>
    <p:extLst>
      <p:ext uri="{BB962C8B-B14F-4D97-AF65-F5344CB8AC3E}">
        <p14:creationId xmlns:p14="http://schemas.microsoft.com/office/powerpoint/2010/main" val="1812857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FBD42-D711-4723-B618-4B0E700A2555}" type="slidenum">
              <a:rPr lang="en-US" smtClean="0"/>
              <a:t>12</a:t>
            </a:fld>
            <a:endParaRPr lang="en-US"/>
          </a:p>
        </p:txBody>
      </p:sp>
    </p:spTree>
    <p:extLst>
      <p:ext uri="{BB962C8B-B14F-4D97-AF65-F5344CB8AC3E}">
        <p14:creationId xmlns:p14="http://schemas.microsoft.com/office/powerpoint/2010/main" val="287425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FBD42-D711-4723-B618-4B0E700A2555}" type="slidenum">
              <a:rPr lang="en-US" smtClean="0"/>
              <a:t>13</a:t>
            </a:fld>
            <a:endParaRPr lang="en-US"/>
          </a:p>
        </p:txBody>
      </p:sp>
    </p:spTree>
    <p:extLst>
      <p:ext uri="{BB962C8B-B14F-4D97-AF65-F5344CB8AC3E}">
        <p14:creationId xmlns:p14="http://schemas.microsoft.com/office/powerpoint/2010/main" val="3145150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FBD42-D711-4723-B618-4B0E700A2555}" type="slidenum">
              <a:rPr lang="en-US" smtClean="0"/>
              <a:t>14</a:t>
            </a:fld>
            <a:endParaRPr lang="en-US"/>
          </a:p>
        </p:txBody>
      </p:sp>
    </p:spTree>
    <p:extLst>
      <p:ext uri="{BB962C8B-B14F-4D97-AF65-F5344CB8AC3E}">
        <p14:creationId xmlns:p14="http://schemas.microsoft.com/office/powerpoint/2010/main" val="11900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FBD42-D711-4723-B618-4B0E700A2555}" type="slidenum">
              <a:rPr lang="en-US" smtClean="0"/>
              <a:t>18</a:t>
            </a:fld>
            <a:endParaRPr lang="en-US"/>
          </a:p>
        </p:txBody>
      </p:sp>
    </p:spTree>
    <p:extLst>
      <p:ext uri="{BB962C8B-B14F-4D97-AF65-F5344CB8AC3E}">
        <p14:creationId xmlns:p14="http://schemas.microsoft.com/office/powerpoint/2010/main" val="4267734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Localized Constructed Analogs </a:t>
            </a:r>
            <a:endParaRPr lang="en-US" dirty="0"/>
          </a:p>
        </p:txBody>
      </p:sp>
      <p:sp>
        <p:nvSpPr>
          <p:cNvPr id="4" name="Slide Number Placeholder 3"/>
          <p:cNvSpPr>
            <a:spLocks noGrp="1"/>
          </p:cNvSpPr>
          <p:nvPr>
            <p:ph type="sldNum" sz="quarter" idx="10"/>
          </p:nvPr>
        </p:nvSpPr>
        <p:spPr/>
        <p:txBody>
          <a:bodyPr/>
          <a:lstStyle/>
          <a:p>
            <a:fld id="{392FBD42-D711-4723-B618-4B0E700A2555}" type="slidenum">
              <a:rPr lang="en-US" smtClean="0"/>
              <a:t>19</a:t>
            </a:fld>
            <a:endParaRPr lang="en-US"/>
          </a:p>
        </p:txBody>
      </p:sp>
    </p:spTree>
    <p:extLst>
      <p:ext uri="{BB962C8B-B14F-4D97-AF65-F5344CB8AC3E}">
        <p14:creationId xmlns:p14="http://schemas.microsoft.com/office/powerpoint/2010/main" val="4229282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FBD42-D711-4723-B618-4B0E700A2555}" type="slidenum">
              <a:rPr lang="en-US" smtClean="0"/>
              <a:t>20</a:t>
            </a:fld>
            <a:endParaRPr lang="en-US"/>
          </a:p>
        </p:txBody>
      </p:sp>
    </p:spTree>
    <p:extLst>
      <p:ext uri="{BB962C8B-B14F-4D97-AF65-F5344CB8AC3E}">
        <p14:creationId xmlns:p14="http://schemas.microsoft.com/office/powerpoint/2010/main" val="631846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8204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270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03B4A7C-8E03-B145-A0F9-2EFC0612F7DE}" type="datetimeFigureOut">
              <a:rPr lang="en-US" smtClean="0"/>
              <a:t>8/13/2019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DCB8A04-2BEC-054F-BB85-AAB3A566A6BC}" type="slidenum">
              <a:rPr lang="en-US" smtClean="0"/>
              <a:t>‹#›</a:t>
            </a:fld>
            <a:endParaRPr lang="en-US" dirty="0"/>
          </a:p>
        </p:txBody>
      </p:sp>
    </p:spTree>
    <p:extLst>
      <p:ext uri="{BB962C8B-B14F-4D97-AF65-F5344CB8AC3E}">
        <p14:creationId xmlns:p14="http://schemas.microsoft.com/office/powerpoint/2010/main" val="20620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atin typeface="Helvetica Neue"/>
              </a:defRPr>
            </a:lvl1pPr>
          </a:lstStyle>
          <a:p>
            <a:r>
              <a:rPr lang="en-US" dirty="0"/>
              <a:t>Click to edit Master title style</a:t>
            </a:r>
          </a:p>
        </p:txBody>
      </p:sp>
      <p:sp>
        <p:nvSpPr>
          <p:cNvPr id="3" name="Content Placeholder 2"/>
          <p:cNvSpPr>
            <a:spLocks noGrp="1"/>
          </p:cNvSpPr>
          <p:nvPr>
            <p:ph idx="1"/>
          </p:nvPr>
        </p:nvSpPr>
        <p:spPr/>
        <p:txBody>
          <a:bodyPr/>
          <a:lstStyle>
            <a:lvl1pPr>
              <a:defRPr b="1">
                <a:latin typeface="Helvetica Neue"/>
              </a:defRPr>
            </a:lvl1pPr>
            <a:lvl2pPr>
              <a:defRPr b="1">
                <a:latin typeface="Helvetica Neue"/>
              </a:defRPr>
            </a:lvl2pPr>
            <a:lvl3pPr>
              <a:defRPr b="1">
                <a:latin typeface="Helvetica Neue"/>
              </a:defRPr>
            </a:lvl3pPr>
            <a:lvl4pPr>
              <a:defRPr b="1">
                <a:latin typeface="Helvetica Neue"/>
              </a:defRPr>
            </a:lvl4pPr>
            <a:lvl5pPr>
              <a:defRPr b="1">
                <a:latin typeface="Helvetica Neu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2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6705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5461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6451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atin typeface="Helvetica Neue"/>
              </a:defRPr>
            </a:lvl1pPr>
          </a:lstStyle>
          <a:p>
            <a:r>
              <a:rPr lang="en-US" dirty="0"/>
              <a:t>Click to edit Master title style</a:t>
            </a:r>
          </a:p>
        </p:txBody>
      </p:sp>
    </p:spTree>
    <p:extLst>
      <p:ext uri="{BB962C8B-B14F-4D97-AF65-F5344CB8AC3E}">
        <p14:creationId xmlns:p14="http://schemas.microsoft.com/office/powerpoint/2010/main" val="189359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80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53480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84787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B8A04-2BEC-054F-BB85-AAB3A566A6BC}" type="slidenum">
              <a:rPr lang="en-US" smtClean="0"/>
              <a:t>‹#›</a:t>
            </a:fld>
            <a:endParaRPr lang="en-US" dirty="0"/>
          </a:p>
        </p:txBody>
      </p:sp>
      <p:sp>
        <p:nvSpPr>
          <p:cNvPr id="7" name="Rectangle 6"/>
          <p:cNvSpPr>
            <a:spLocks noChangeArrowheads="1"/>
          </p:cNvSpPr>
          <p:nvPr userDrawn="1"/>
        </p:nvSpPr>
        <p:spPr bwMode="auto">
          <a:xfrm>
            <a:off x="0" y="6176963"/>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0425" y="6299839"/>
            <a:ext cx="1825700" cy="421637"/>
          </a:xfrm>
          <a:prstGeom prst="rect">
            <a:avLst/>
          </a:prstGeom>
        </p:spPr>
      </p:pic>
      <p:sp>
        <p:nvSpPr>
          <p:cNvPr id="10" name="Rectangle 9"/>
          <p:cNvSpPr/>
          <p:nvPr userDrawn="1"/>
        </p:nvSpPr>
        <p:spPr>
          <a:xfrm>
            <a:off x="7627400" y="6368767"/>
            <a:ext cx="1402948" cy="369332"/>
          </a:xfrm>
          <a:prstGeom prst="rect">
            <a:avLst/>
          </a:prstGeom>
        </p:spPr>
        <p:txBody>
          <a:bodyPr wrap="none">
            <a:spAutoFit/>
          </a:bodyPr>
          <a:lstStyle/>
          <a:p>
            <a:r>
              <a:rPr lang="en-US" dirty="0">
                <a:solidFill>
                  <a:schemeClr val="bg1"/>
                </a:solidFill>
                <a:latin typeface="Helvetica Neue" charset="0"/>
                <a:ea typeface="Helvetica Neue" charset="0"/>
                <a:cs typeface="Helvetica Neue" charset="0"/>
              </a:rPr>
              <a:t>slsc.fiu.edu </a:t>
            </a:r>
            <a:endParaRPr lang="en-US" dirty="0"/>
          </a:p>
        </p:txBody>
      </p:sp>
    </p:spTree>
    <p:extLst>
      <p:ext uri="{BB962C8B-B14F-4D97-AF65-F5344CB8AC3E}">
        <p14:creationId xmlns:p14="http://schemas.microsoft.com/office/powerpoint/2010/main" val="19988032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alphaModFix amt="85000"/>
            <a:extLst>
              <a:ext uri="{28A0092B-C50C-407E-A947-70E740481C1C}">
                <a14:useLocalDpi xmlns:a14="http://schemas.microsoft.com/office/drawing/2010/main" val="0"/>
              </a:ext>
            </a:extLst>
          </a:blip>
          <a:srcRect l="1338" r="1295"/>
          <a:stretch/>
        </p:blipFill>
        <p:spPr>
          <a:xfrm>
            <a:off x="0" y="889558"/>
            <a:ext cx="9144000" cy="5282642"/>
          </a:xfrm>
          <a:prstGeom prst="rect">
            <a:avLst/>
          </a:prstGeom>
        </p:spPr>
      </p:pic>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96" y="6311342"/>
            <a:ext cx="1829807" cy="40751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6120" y="6292851"/>
            <a:ext cx="1825700" cy="421637"/>
          </a:xfrm>
          <a:prstGeom prst="rect">
            <a:avLst/>
          </a:prstGeom>
        </p:spPr>
      </p:pic>
      <p:grpSp>
        <p:nvGrpSpPr>
          <p:cNvPr id="26" name="Group 25"/>
          <p:cNvGrpSpPr/>
          <p:nvPr/>
        </p:nvGrpSpPr>
        <p:grpSpPr>
          <a:xfrm>
            <a:off x="4603531" y="6261184"/>
            <a:ext cx="4449247" cy="540302"/>
            <a:chOff x="4603531" y="6261184"/>
            <a:chExt cx="4449247" cy="540302"/>
          </a:xfrm>
        </p:grpSpPr>
        <p:sp>
          <p:nvSpPr>
            <p:cNvPr id="9" name="TextBox 8"/>
            <p:cNvSpPr txBox="1"/>
            <p:nvPr/>
          </p:nvSpPr>
          <p:spPr>
            <a:xfrm>
              <a:off x="4603531" y="6261184"/>
              <a:ext cx="4449247"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Web</a:t>
              </a:r>
              <a:r>
                <a:rPr kumimoji="0" lang="en-US" sz="11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inwe.fiu.edu | slsc.fiu.edu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@FIUWater          @FIUWater | @FIUSeaLevel</a:t>
              </a:r>
            </a:p>
          </p:txBody>
        </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5778" y1="29778" x2="64889" y2="20000"/>
                          <a14:foregroundMark x1="64889" y1="19556" x2="38222" y2="21333"/>
                          <a14:foregroundMark x1="49333" y1="61778" x2="49333" y2="35111"/>
                        </a14:backgroundRemoval>
                      </a14:imgEffect>
                    </a14:imgLayer>
                  </a14:imgProps>
                </a:ext>
                <a:ext uri="{28A0092B-C50C-407E-A947-70E740481C1C}">
                  <a14:useLocalDpi xmlns:a14="http://schemas.microsoft.com/office/drawing/2010/main" val="0"/>
                </a:ext>
              </a:extLst>
            </a:blip>
            <a:stretch>
              <a:fillRect/>
            </a:stretch>
          </p:blipFill>
          <p:spPr>
            <a:xfrm>
              <a:off x="5346726" y="6550249"/>
              <a:ext cx="251237" cy="251237"/>
            </a:xfrm>
            <a:prstGeom prst="rect">
              <a:avLst/>
            </a:prstGeom>
          </p:spPr>
        </p:pic>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51111" y1="52444" x2="51111" y2="52444"/>
                          <a14:foregroundMark x1="54667" y1="45778" x2="54667" y2="45778"/>
                          <a14:foregroundMark x1="55111" y1="45778" x2="55111" y2="45778"/>
                          <a14:foregroundMark x1="55111" y1="45778" x2="55111" y2="45778"/>
                          <a14:foregroundMark x1="36889" y1="48444" x2="36889" y2="48444"/>
                          <a14:foregroundMark x1="64000" y1="43111" x2="64000" y2="43111"/>
                          <a14:foregroundMark x1="60889" y1="36000" x2="60889" y2="36000"/>
                          <a14:foregroundMark x1="42222" y1="60889" x2="42222" y2="60889"/>
                          <a14:foregroundMark x1="53333" y1="52444" x2="53333" y2="52444"/>
                        </a14:backgroundRemoval>
                      </a14:imgEffect>
                    </a14:imgLayer>
                  </a14:imgProps>
                </a:ext>
                <a:ext uri="{28A0092B-C50C-407E-A947-70E740481C1C}">
                  <a14:useLocalDpi xmlns:a14="http://schemas.microsoft.com/office/drawing/2010/main" val="0"/>
                </a:ext>
              </a:extLst>
            </a:blip>
            <a:stretch>
              <a:fillRect/>
            </a:stretch>
          </p:blipFill>
          <p:spPr>
            <a:xfrm>
              <a:off x="6843631" y="6521707"/>
              <a:ext cx="251014" cy="251014"/>
            </a:xfrm>
            <a:prstGeom prst="rect">
              <a:avLst/>
            </a:prstGeom>
          </p:spPr>
        </p:pic>
      </p:grpSp>
      <p:pic>
        <p:nvPicPr>
          <p:cNvPr id="12" name="Picture 11"/>
          <p:cNvPicPr>
            <a:picLocks noChangeAspect="1"/>
          </p:cNvPicPr>
          <p:nvPr/>
        </p:nvPicPr>
        <p:blipFill rotWithShape="1">
          <a:blip r:embed="rId9"/>
          <a:srcRect l="-8799" t="49660" r="3829" b="-2876"/>
          <a:stretch/>
        </p:blipFill>
        <p:spPr>
          <a:xfrm>
            <a:off x="-833919" y="0"/>
            <a:ext cx="9965923" cy="6536742"/>
          </a:xfrm>
          <a:prstGeom prst="rect">
            <a:avLst/>
          </a:prstGeom>
        </p:spPr>
      </p:pic>
      <p:pic>
        <p:nvPicPr>
          <p:cNvPr id="5" name="Picture 4"/>
          <p:cNvPicPr>
            <a:picLocks noChangeAspect="1"/>
          </p:cNvPicPr>
          <p:nvPr/>
        </p:nvPicPr>
        <p:blipFill rotWithShape="1">
          <a:blip r:embed="rId9"/>
          <a:srcRect t="10951" b="77705"/>
          <a:stretch/>
        </p:blipFill>
        <p:spPr>
          <a:xfrm>
            <a:off x="702306" y="2827212"/>
            <a:ext cx="7760881" cy="1138990"/>
          </a:xfrm>
          <a:prstGeom prst="rect">
            <a:avLst/>
          </a:prstGeom>
        </p:spPr>
      </p:pic>
      <p:sp>
        <p:nvSpPr>
          <p:cNvPr id="14" name="TextBox 13"/>
          <p:cNvSpPr txBox="1"/>
          <p:nvPr/>
        </p:nvSpPr>
        <p:spPr>
          <a:xfrm>
            <a:off x="702306" y="3966202"/>
            <a:ext cx="7760881" cy="2246769"/>
          </a:xfrm>
          <a:prstGeom prst="rect">
            <a:avLst/>
          </a:prstGeom>
          <a:solidFill>
            <a:schemeClr val="accent1">
              <a:lumMod val="60000"/>
              <a:lumOff val="40000"/>
            </a:schemeClr>
          </a:solidFill>
        </p:spPr>
        <p:txBody>
          <a:bodyPr wrap="square" rtlCol="0">
            <a:spAutoFit/>
          </a:bodyPr>
          <a:lstStyle/>
          <a:p>
            <a:pPr lvl="0" algn="ctr" defTabSz="914400">
              <a:defRPr/>
            </a:pPr>
            <a:r>
              <a:rPr lang="en-US" sz="1600" dirty="0" smtClean="0">
                <a:solidFill>
                  <a:schemeClr val="bg2"/>
                </a:solidFill>
                <a:latin typeface="Helvetica Neue" charset="0"/>
                <a:ea typeface="Helvetica Neue" charset="0"/>
                <a:cs typeface="Helvetica Neue" charset="0"/>
              </a:rPr>
              <a:t>For </a:t>
            </a:r>
            <a:r>
              <a:rPr lang="en-US" sz="1600" dirty="0">
                <a:solidFill>
                  <a:schemeClr val="bg2"/>
                </a:solidFill>
                <a:latin typeface="Helvetica Neue" charset="0"/>
                <a:ea typeface="Helvetica Neue" charset="0"/>
                <a:cs typeface="Helvetica Neue" charset="0"/>
              </a:rPr>
              <a:t>Florida Building Commission, BUILDING (STRUCTURAL)</a:t>
            </a:r>
          </a:p>
          <a:p>
            <a:pPr lvl="0" algn="ctr" defTabSz="914400">
              <a:defRPr/>
            </a:pPr>
            <a:r>
              <a:rPr lang="en-US" sz="1600" dirty="0">
                <a:solidFill>
                  <a:schemeClr val="bg2"/>
                </a:solidFill>
                <a:latin typeface="Helvetica Neue" charset="0"/>
                <a:ea typeface="Helvetica Neue" charset="0"/>
                <a:cs typeface="Helvetica Neue" charset="0"/>
              </a:rPr>
              <a:t>Technical Advisory Committee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schemeClr val="bg2"/>
              </a:solidFill>
              <a:effectLst/>
              <a:uLnTx/>
              <a:uFillTx/>
              <a:latin typeface="Helvetica Neue" charset="0"/>
              <a:ea typeface="Helvetica Neue" charset="0"/>
              <a:cs typeface="Helvetica Neue"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2"/>
                </a:solidFill>
                <a:effectLst/>
                <a:uLnTx/>
                <a:uFillTx/>
                <a:latin typeface="Helvetica Neue" charset="0"/>
                <a:ea typeface="Helvetica Neue" charset="0"/>
                <a:cs typeface="Helvetica Neue" charset="0"/>
              </a:rPr>
              <a:t>Jayantha </a:t>
            </a:r>
            <a:r>
              <a:rPr kumimoji="0" lang="en-US" sz="1600" b="1" i="0" u="none" strike="noStrike" kern="1200" cap="none" spc="0" normalizeH="0" baseline="0" noProof="0" dirty="0">
                <a:ln>
                  <a:noFill/>
                </a:ln>
                <a:solidFill>
                  <a:schemeClr val="bg2"/>
                </a:solidFill>
                <a:effectLst/>
                <a:uLnTx/>
                <a:uFillTx/>
                <a:latin typeface="Helvetica Neue" charset="0"/>
                <a:ea typeface="Helvetica Neue" charset="0"/>
                <a:cs typeface="Helvetica Neue" charset="0"/>
              </a:rPr>
              <a:t>Obeysekera (‘Obey’), </a:t>
            </a:r>
            <a:r>
              <a:rPr kumimoji="0" lang="en-US" sz="1600" b="1" i="0" u="none" strike="noStrike" kern="1200" cap="none" spc="0" normalizeH="0" baseline="0" noProof="0" dirty="0" err="1">
                <a:ln>
                  <a:noFill/>
                </a:ln>
                <a:solidFill>
                  <a:schemeClr val="bg2"/>
                </a:solidFill>
                <a:effectLst/>
                <a:uLnTx/>
                <a:uFillTx/>
                <a:latin typeface="Helvetica Neue" charset="0"/>
                <a:ea typeface="Helvetica Neue" charset="0"/>
                <a:cs typeface="Helvetica Neue" charset="0"/>
              </a:rPr>
              <a:t>Ph.D.,P.E</a:t>
            </a:r>
            <a:r>
              <a:rPr kumimoji="0" lang="en-US" sz="1600" b="1" i="0" u="none" strike="noStrike" kern="1200" cap="none" spc="0" normalizeH="0" baseline="0" noProof="0" dirty="0">
                <a:ln>
                  <a:noFill/>
                </a:ln>
                <a:solidFill>
                  <a:schemeClr val="bg2"/>
                </a:solidFill>
                <a:effectLst/>
                <a:uLnTx/>
                <a:uFillTx/>
                <a:latin typeface="Helvetica Neue" charset="0"/>
                <a:ea typeface="Helvetica Neue" charset="0"/>
                <a:cs typeface="Helvetica Neue" charset="0"/>
              </a:rPr>
              <a:t>., F.EWRI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Helvetica Neue" charset="0"/>
                <a:ea typeface="Helvetica Neue" charset="0"/>
                <a:cs typeface="Helvetica Neue" charset="0"/>
              </a:rPr>
              <a:t>Director, Sea Level Solutions Center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2"/>
                </a:solidFill>
                <a:latin typeface="Helvetica Neue" charset="0"/>
                <a:ea typeface="Helvetica Neue" charset="0"/>
                <a:cs typeface="Helvetica Neue" charset="0"/>
              </a:rPr>
              <a:t>Research Professor, Earth &amp; Environment</a:t>
            </a:r>
            <a:endParaRPr kumimoji="0" lang="en-US" sz="1600" b="1" i="0" u="none" strike="noStrike" kern="1200" cap="none" spc="0" normalizeH="0" baseline="0" noProof="0" dirty="0">
              <a:ln>
                <a:noFill/>
              </a:ln>
              <a:solidFill>
                <a:schemeClr val="bg2"/>
              </a:solidFill>
              <a:effectLst/>
              <a:uLnTx/>
              <a:uFillTx/>
              <a:latin typeface="Helvetica Neue" charset="0"/>
              <a:ea typeface="Helvetica Neue" charset="0"/>
              <a:cs typeface="Helvetica Neue"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2"/>
              </a:solidFill>
              <a:effectLst/>
              <a:uLnTx/>
              <a:uFillTx/>
              <a:latin typeface="Helvetica Neue" charset="0"/>
              <a:ea typeface="Helvetica Neue" charset="0"/>
              <a:cs typeface="Helvetica Neue"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chemeClr val="bg2"/>
              </a:solidFill>
              <a:latin typeface="Helvetica Neue" charset="0"/>
              <a:ea typeface="Helvetica Neue" charset="0"/>
              <a:cs typeface="Helvetica Neue" charset="0"/>
            </a:endParaRPr>
          </a:p>
          <a:p>
            <a:pPr lvl="0" algn="ctr" defTabSz="914400">
              <a:defRPr/>
            </a:pPr>
            <a:r>
              <a:rPr lang="en-US" sz="1400" noProof="0" dirty="0" smtClean="0">
                <a:solidFill>
                  <a:schemeClr val="bg2"/>
                </a:solidFill>
                <a:latin typeface="Helvetica Neue" charset="0"/>
                <a:ea typeface="Helvetica Neue" charset="0"/>
                <a:cs typeface="Helvetica Neue" charset="0"/>
              </a:rPr>
              <a:t>South Florida Hydrologic Society | August 14, 2019</a:t>
            </a:r>
            <a:endParaRPr lang="en-US" sz="1400" noProof="0" dirty="0" smtClean="0">
              <a:solidFill>
                <a:schemeClr val="bg2"/>
              </a:solidFill>
              <a:latin typeface="Helvetica Neue" charset="0"/>
              <a:ea typeface="Helvetica Neue" charset="0"/>
              <a:cs typeface="Helvetica Neue" charset="0"/>
            </a:endParaRPr>
          </a:p>
        </p:txBody>
      </p:sp>
      <p:pic>
        <p:nvPicPr>
          <p:cNvPr id="6" name="Picture 5"/>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1512" y="5038337"/>
            <a:ext cx="1128736" cy="1128736"/>
          </a:xfrm>
          <a:prstGeom prst="rect">
            <a:avLst/>
          </a:prstGeom>
        </p:spPr>
      </p:pic>
    </p:spTree>
    <p:extLst>
      <p:ext uri="{BB962C8B-B14F-4D97-AF65-F5344CB8AC3E}">
        <p14:creationId xmlns:p14="http://schemas.microsoft.com/office/powerpoint/2010/main" val="3010467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DDBF4C-5109-4934-A68F-2A8C3AA5E844}"/>
              </a:ext>
            </a:extLst>
          </p:cNvPr>
          <p:cNvGrpSpPr/>
          <p:nvPr/>
        </p:nvGrpSpPr>
        <p:grpSpPr>
          <a:xfrm>
            <a:off x="3858768" y="998220"/>
            <a:ext cx="5257800" cy="4733927"/>
            <a:chOff x="3858768" y="998220"/>
            <a:chExt cx="5257800" cy="4733927"/>
          </a:xfrm>
        </p:grpSpPr>
        <p:pic>
          <p:nvPicPr>
            <p:cNvPr id="13" name="Picture 12">
              <a:extLst>
                <a:ext uri="{FF2B5EF4-FFF2-40B4-BE49-F238E27FC236}">
                  <a16:creationId xmlns:a16="http://schemas.microsoft.com/office/drawing/2014/main" id="{9F8B09E0-DADC-47F8-A90A-38DC1E4C7A1C}"/>
                </a:ext>
              </a:extLst>
            </p:cNvPr>
            <p:cNvPicPr/>
            <p:nvPr/>
          </p:nvPicPr>
          <p:blipFill rotWithShape="1">
            <a:blip r:embed="rId3">
              <a:extLst>
                <a:ext uri="{28A0092B-C50C-407E-A947-70E740481C1C}">
                  <a14:useLocalDpi xmlns:a14="http://schemas.microsoft.com/office/drawing/2010/main" val="0"/>
                </a:ext>
              </a:extLst>
            </a:blip>
            <a:srcRect l="-83" t="8250" r="4251" b="5465"/>
            <a:stretch/>
          </p:blipFill>
          <p:spPr>
            <a:xfrm>
              <a:off x="3858768" y="998220"/>
              <a:ext cx="5257800" cy="4733927"/>
            </a:xfrm>
            <a:prstGeom prst="rect">
              <a:avLst/>
            </a:prstGeom>
          </p:spPr>
        </p:pic>
        <p:sp>
          <p:nvSpPr>
            <p:cNvPr id="10" name="Rectangle 9">
              <a:extLst>
                <a:ext uri="{FF2B5EF4-FFF2-40B4-BE49-F238E27FC236}">
                  <a16:creationId xmlns:a16="http://schemas.microsoft.com/office/drawing/2014/main" id="{EF625B6C-3E8F-4B76-99AF-D5163EC0FDB2}"/>
                </a:ext>
              </a:extLst>
            </p:cNvPr>
            <p:cNvSpPr/>
            <p:nvPr/>
          </p:nvSpPr>
          <p:spPr>
            <a:xfrm>
              <a:off x="5663381" y="1514167"/>
              <a:ext cx="2354173" cy="2959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FEB57D8-56CC-4F26-B995-6AD9BB7D0CDA}"/>
              </a:ext>
            </a:extLst>
          </p:cNvPr>
          <p:cNvPicPr/>
          <p:nvPr/>
        </p:nvPicPr>
        <p:blipFill rotWithShape="1">
          <a:blip r:embed="rId4">
            <a:extLst>
              <a:ext uri="{28A0092B-C50C-407E-A947-70E740481C1C}">
                <a14:useLocalDpi xmlns:a14="http://schemas.microsoft.com/office/drawing/2010/main" val="0"/>
              </a:ext>
            </a:extLst>
          </a:blip>
          <a:srcRect l="28584" t="8001" r="-83" b="5716"/>
          <a:stretch/>
        </p:blipFill>
        <p:spPr>
          <a:xfrm>
            <a:off x="155448" y="969338"/>
            <a:ext cx="3922776" cy="4733927"/>
          </a:xfrm>
          <a:prstGeom prst="rect">
            <a:avLst/>
          </a:prstGeom>
        </p:spPr>
      </p:pic>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7" name="TextBox 6">
            <a:extLst>
              <a:ext uri="{FF2B5EF4-FFF2-40B4-BE49-F238E27FC236}">
                <a16:creationId xmlns:a16="http://schemas.microsoft.com/office/drawing/2014/main" id="{C77A99B1-BF70-491A-9910-40E186724C29}"/>
              </a:ext>
            </a:extLst>
          </p:cNvPr>
          <p:cNvSpPr txBox="1"/>
          <p:nvPr/>
        </p:nvSpPr>
        <p:spPr>
          <a:xfrm>
            <a:off x="176985" y="59700"/>
            <a:ext cx="3655572" cy="1015663"/>
          </a:xfrm>
          <a:prstGeom prst="rect">
            <a:avLst/>
          </a:prstGeom>
          <a:noFill/>
        </p:spPr>
        <p:txBody>
          <a:bodyPr wrap="square" rtlCol="0">
            <a:spAutoFit/>
          </a:bodyPr>
          <a:lstStyle/>
          <a:p>
            <a:pPr algn="ctr"/>
            <a:r>
              <a:rPr lang="en-US" sz="2000" b="1" dirty="0"/>
              <a:t>100-year hourly rainfall totals</a:t>
            </a:r>
          </a:p>
          <a:p>
            <a:pPr algn="ctr"/>
            <a:r>
              <a:rPr lang="en-US" sz="2000" b="1" u="sng" dirty="0"/>
              <a:t>adjusted by median future change from LOCA (+7.1%)</a:t>
            </a:r>
          </a:p>
        </p:txBody>
      </p:sp>
      <p:sp>
        <p:nvSpPr>
          <p:cNvPr id="11" name="TextBox 10">
            <a:extLst>
              <a:ext uri="{FF2B5EF4-FFF2-40B4-BE49-F238E27FC236}">
                <a16:creationId xmlns:a16="http://schemas.microsoft.com/office/drawing/2014/main" id="{E31A661E-4DBF-4EAD-ACE7-4075A94B313D}"/>
              </a:ext>
            </a:extLst>
          </p:cNvPr>
          <p:cNvSpPr txBox="1"/>
          <p:nvPr/>
        </p:nvSpPr>
        <p:spPr>
          <a:xfrm>
            <a:off x="4572001" y="66428"/>
            <a:ext cx="3869008" cy="1015663"/>
          </a:xfrm>
          <a:prstGeom prst="rect">
            <a:avLst/>
          </a:prstGeom>
          <a:noFill/>
        </p:spPr>
        <p:txBody>
          <a:bodyPr wrap="square" rtlCol="0">
            <a:spAutoFit/>
          </a:bodyPr>
          <a:lstStyle/>
          <a:p>
            <a:pPr algn="ctr"/>
            <a:r>
              <a:rPr lang="en-US" sz="2000" b="1" dirty="0"/>
              <a:t>100-year daily rainfall totals </a:t>
            </a:r>
            <a:r>
              <a:rPr lang="en-US" sz="2000" b="1" u="sng" dirty="0"/>
              <a:t>adjusted by median future change from LOCA (+5.7%)</a:t>
            </a:r>
          </a:p>
        </p:txBody>
      </p:sp>
      <p:sp>
        <p:nvSpPr>
          <p:cNvPr id="14" name="TextBox 13">
            <a:extLst>
              <a:ext uri="{FF2B5EF4-FFF2-40B4-BE49-F238E27FC236}">
                <a16:creationId xmlns:a16="http://schemas.microsoft.com/office/drawing/2014/main" id="{741F95EE-DB04-40EE-82CE-FEBB3B087DA0}"/>
              </a:ext>
            </a:extLst>
          </p:cNvPr>
          <p:cNvSpPr txBox="1"/>
          <p:nvPr/>
        </p:nvSpPr>
        <p:spPr>
          <a:xfrm>
            <a:off x="85055" y="5548865"/>
            <a:ext cx="3560590" cy="646331"/>
          </a:xfrm>
          <a:prstGeom prst="rect">
            <a:avLst/>
          </a:prstGeom>
          <a:noFill/>
        </p:spPr>
        <p:txBody>
          <a:bodyPr wrap="none" rtlCol="0">
            <a:spAutoFit/>
          </a:bodyPr>
          <a:lstStyle/>
          <a:p>
            <a:r>
              <a:rPr lang="en-US" dirty="0"/>
              <a:t>Individual station values: 3.7-8.8 in</a:t>
            </a:r>
          </a:p>
          <a:p>
            <a:r>
              <a:rPr lang="en-US" dirty="0"/>
              <a:t>Generalized surface (TPS): 5.1-6.1 in</a:t>
            </a:r>
          </a:p>
        </p:txBody>
      </p:sp>
      <p:sp>
        <p:nvSpPr>
          <p:cNvPr id="15" name="TextBox 14">
            <a:extLst>
              <a:ext uri="{FF2B5EF4-FFF2-40B4-BE49-F238E27FC236}">
                <a16:creationId xmlns:a16="http://schemas.microsoft.com/office/drawing/2014/main" id="{8BE9516C-59F8-4B40-B361-05FAAD5A3990}"/>
              </a:ext>
            </a:extLst>
          </p:cNvPr>
          <p:cNvSpPr txBox="1"/>
          <p:nvPr/>
        </p:nvSpPr>
        <p:spPr>
          <a:xfrm>
            <a:off x="4651509" y="5549181"/>
            <a:ext cx="3789499" cy="646331"/>
          </a:xfrm>
          <a:prstGeom prst="rect">
            <a:avLst/>
          </a:prstGeom>
          <a:noFill/>
        </p:spPr>
        <p:txBody>
          <a:bodyPr wrap="none" rtlCol="0">
            <a:spAutoFit/>
          </a:bodyPr>
          <a:lstStyle/>
          <a:p>
            <a:r>
              <a:rPr lang="en-US" dirty="0"/>
              <a:t>Individual station values: 8.1-19.2 in</a:t>
            </a:r>
          </a:p>
          <a:p>
            <a:r>
              <a:rPr lang="en-US" dirty="0"/>
              <a:t>Generalized surface (TPS): 8.6-14.5 in</a:t>
            </a:r>
          </a:p>
        </p:txBody>
      </p:sp>
      <p:cxnSp>
        <p:nvCxnSpPr>
          <p:cNvPr id="5" name="Straight Connector 4">
            <a:extLst>
              <a:ext uri="{FF2B5EF4-FFF2-40B4-BE49-F238E27FC236}">
                <a16:creationId xmlns:a16="http://schemas.microsoft.com/office/drawing/2014/main" id="{66B8CDB3-194E-4B4A-9C7D-CD2ABD925A45}"/>
              </a:ext>
            </a:extLst>
          </p:cNvPr>
          <p:cNvCxnSpPr>
            <a:cxnSpLocks/>
          </p:cNvCxnSpPr>
          <p:nvPr/>
        </p:nvCxnSpPr>
        <p:spPr>
          <a:xfrm flipH="1">
            <a:off x="393290" y="1514167"/>
            <a:ext cx="5270092" cy="589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3FAD752-5106-4F66-91B2-99AD52C3E021}"/>
              </a:ext>
            </a:extLst>
          </p:cNvPr>
          <p:cNvCxnSpPr>
            <a:cxnSpLocks/>
          </p:cNvCxnSpPr>
          <p:nvPr/>
        </p:nvCxnSpPr>
        <p:spPr>
          <a:xfrm flipH="1">
            <a:off x="393290" y="4473676"/>
            <a:ext cx="52700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901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pic>
        <p:nvPicPr>
          <p:cNvPr id="8" name="Picture 7">
            <a:extLst>
              <a:ext uri="{FF2B5EF4-FFF2-40B4-BE49-F238E27FC236}">
                <a16:creationId xmlns:a16="http://schemas.microsoft.com/office/drawing/2014/main" id="{28D4E342-4420-487C-94CD-49FBF6392B53}"/>
              </a:ext>
            </a:extLst>
          </p:cNvPr>
          <p:cNvPicPr/>
          <p:nvPr/>
        </p:nvPicPr>
        <p:blipFill rotWithShape="1">
          <a:blip r:embed="rId4">
            <a:extLst>
              <a:ext uri="{28A0092B-C50C-407E-A947-70E740481C1C}">
                <a14:useLocalDpi xmlns:a14="http://schemas.microsoft.com/office/drawing/2010/main" val="0"/>
              </a:ext>
            </a:extLst>
          </a:blip>
          <a:srcRect l="28489" t="8043" b="5599"/>
          <a:stretch/>
        </p:blipFill>
        <p:spPr bwMode="auto">
          <a:xfrm>
            <a:off x="155723" y="990292"/>
            <a:ext cx="3923414" cy="4737972"/>
          </a:xfrm>
          <a:prstGeom prst="rect">
            <a:avLst/>
          </a:prstGeom>
          <a:noFill/>
          <a:ln>
            <a:noFill/>
          </a:ln>
        </p:spPr>
      </p:pic>
      <p:sp>
        <p:nvSpPr>
          <p:cNvPr id="7" name="TextBox 6">
            <a:extLst>
              <a:ext uri="{FF2B5EF4-FFF2-40B4-BE49-F238E27FC236}">
                <a16:creationId xmlns:a16="http://schemas.microsoft.com/office/drawing/2014/main" id="{C77A99B1-BF70-491A-9910-40E186724C29}"/>
              </a:ext>
            </a:extLst>
          </p:cNvPr>
          <p:cNvSpPr txBox="1"/>
          <p:nvPr/>
        </p:nvSpPr>
        <p:spPr>
          <a:xfrm>
            <a:off x="176985" y="488939"/>
            <a:ext cx="3323602" cy="400110"/>
          </a:xfrm>
          <a:prstGeom prst="rect">
            <a:avLst/>
          </a:prstGeom>
          <a:noFill/>
        </p:spPr>
        <p:txBody>
          <a:bodyPr wrap="none" rtlCol="0">
            <a:spAutoFit/>
          </a:bodyPr>
          <a:lstStyle/>
          <a:p>
            <a:pPr algn="ctr"/>
            <a:r>
              <a:rPr lang="en-US" sz="2000" b="1" dirty="0"/>
              <a:t>100-year hourly rainfall totals</a:t>
            </a:r>
          </a:p>
        </p:txBody>
      </p:sp>
      <p:sp>
        <p:nvSpPr>
          <p:cNvPr id="14" name="TextBox 13">
            <a:extLst>
              <a:ext uri="{FF2B5EF4-FFF2-40B4-BE49-F238E27FC236}">
                <a16:creationId xmlns:a16="http://schemas.microsoft.com/office/drawing/2014/main" id="{741F95EE-DB04-40EE-82CE-FEBB3B087DA0}"/>
              </a:ext>
            </a:extLst>
          </p:cNvPr>
          <p:cNvSpPr txBox="1"/>
          <p:nvPr/>
        </p:nvSpPr>
        <p:spPr>
          <a:xfrm>
            <a:off x="85055" y="5539340"/>
            <a:ext cx="3672480" cy="646331"/>
          </a:xfrm>
          <a:prstGeom prst="rect">
            <a:avLst/>
          </a:prstGeom>
          <a:noFill/>
        </p:spPr>
        <p:txBody>
          <a:bodyPr wrap="none" rtlCol="0">
            <a:spAutoFit/>
          </a:bodyPr>
          <a:lstStyle/>
          <a:p>
            <a:r>
              <a:rPr lang="en-US" dirty="0"/>
              <a:t>Individual station values: 3.5-8.2 in</a:t>
            </a:r>
          </a:p>
          <a:p>
            <a:r>
              <a:rPr lang="en-US" dirty="0"/>
              <a:t>Generalized surface (TPS): 4.8-5.7 in</a:t>
            </a:r>
          </a:p>
        </p:txBody>
      </p:sp>
      <p:sp>
        <p:nvSpPr>
          <p:cNvPr id="16" name="TextBox 15">
            <a:extLst>
              <a:ext uri="{FF2B5EF4-FFF2-40B4-BE49-F238E27FC236}">
                <a16:creationId xmlns:a16="http://schemas.microsoft.com/office/drawing/2014/main" id="{9609DF3E-28F0-4922-BF9F-0A8BF7077A2F}"/>
              </a:ext>
            </a:extLst>
          </p:cNvPr>
          <p:cNvSpPr txBox="1"/>
          <p:nvPr/>
        </p:nvSpPr>
        <p:spPr>
          <a:xfrm>
            <a:off x="4593798" y="501628"/>
            <a:ext cx="4016802" cy="1015663"/>
          </a:xfrm>
          <a:prstGeom prst="rect">
            <a:avLst/>
          </a:prstGeom>
          <a:noFill/>
        </p:spPr>
        <p:txBody>
          <a:bodyPr wrap="square" rtlCol="0">
            <a:spAutoFit/>
          </a:bodyPr>
          <a:lstStyle/>
          <a:p>
            <a:r>
              <a:rPr lang="en-US" sz="2000" b="1" dirty="0"/>
              <a:t>100-year hourly rainfall totals from FIGURE 1106.1 FBC</a:t>
            </a:r>
          </a:p>
          <a:p>
            <a:r>
              <a:rPr lang="en-US" sz="2000" b="1" dirty="0"/>
              <a:t> </a:t>
            </a:r>
          </a:p>
        </p:txBody>
      </p:sp>
      <p:sp>
        <p:nvSpPr>
          <p:cNvPr id="24" name="Title 4">
            <a:extLst>
              <a:ext uri="{FF2B5EF4-FFF2-40B4-BE49-F238E27FC236}">
                <a16:creationId xmlns:a16="http://schemas.microsoft.com/office/drawing/2014/main" id="{84993FA6-2B79-4E52-89E6-F81F2D2EDC18}"/>
              </a:ext>
            </a:extLst>
          </p:cNvPr>
          <p:cNvSpPr>
            <a:spLocks noGrp="1"/>
          </p:cNvSpPr>
          <p:nvPr>
            <p:ph type="title"/>
          </p:nvPr>
        </p:nvSpPr>
        <p:spPr>
          <a:xfrm>
            <a:off x="628650" y="-4761"/>
            <a:ext cx="7886700" cy="685800"/>
          </a:xfrm>
        </p:spPr>
        <p:txBody>
          <a:bodyPr>
            <a:noAutofit/>
          </a:bodyPr>
          <a:lstStyle/>
          <a:p>
            <a:r>
              <a:rPr lang="en-US" sz="2800" dirty="0"/>
              <a:t>Comparison to Existing Rainfall Maps</a:t>
            </a:r>
          </a:p>
        </p:txBody>
      </p:sp>
      <p:sp>
        <p:nvSpPr>
          <p:cNvPr id="12" name="Rectangle 11">
            <a:extLst>
              <a:ext uri="{FF2B5EF4-FFF2-40B4-BE49-F238E27FC236}">
                <a16:creationId xmlns:a16="http://schemas.microsoft.com/office/drawing/2014/main" id="{15A088AE-FB89-49C8-AB35-C7CF6B83ADF9}"/>
              </a:ext>
            </a:extLst>
          </p:cNvPr>
          <p:cNvSpPr/>
          <p:nvPr/>
        </p:nvSpPr>
        <p:spPr>
          <a:xfrm>
            <a:off x="4316199" y="5496508"/>
            <a:ext cx="4572000" cy="584775"/>
          </a:xfrm>
          <a:prstGeom prst="rect">
            <a:avLst/>
          </a:prstGeom>
        </p:spPr>
        <p:txBody>
          <a:bodyPr>
            <a:spAutoFit/>
          </a:bodyPr>
          <a:lstStyle/>
          <a:p>
            <a:r>
              <a:rPr lang="en-US" sz="1600" dirty="0"/>
              <a:t>Source: National Weather Service, National Oceanic and Atmospheric Administration, Washington D.C</a:t>
            </a:r>
          </a:p>
        </p:txBody>
      </p:sp>
      <p:cxnSp>
        <p:nvCxnSpPr>
          <p:cNvPr id="5" name="Straight Connector 4"/>
          <p:cNvCxnSpPr/>
          <p:nvPr/>
        </p:nvCxnSpPr>
        <p:spPr>
          <a:xfrm>
            <a:off x="2794958" y="1517291"/>
            <a:ext cx="4917057" cy="2606135"/>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65040B1-366B-4BF1-A85C-A8D291E03D7C}"/>
              </a:ext>
            </a:extLst>
          </p:cNvPr>
          <p:cNvGrpSpPr/>
          <p:nvPr/>
        </p:nvGrpSpPr>
        <p:grpSpPr>
          <a:xfrm>
            <a:off x="1685142" y="1209514"/>
            <a:ext cx="7320716" cy="4095079"/>
            <a:chOff x="1685142" y="1209514"/>
            <a:chExt cx="7320716" cy="4095079"/>
          </a:xfrm>
        </p:grpSpPr>
        <p:pic>
          <p:nvPicPr>
            <p:cNvPr id="10" name="Picture 9">
              <a:extLst>
                <a:ext uri="{FF2B5EF4-FFF2-40B4-BE49-F238E27FC236}">
                  <a16:creationId xmlns:a16="http://schemas.microsoft.com/office/drawing/2014/main" id="{8674848E-5220-4EDD-A24A-00EBFFA1DE8F}"/>
                </a:ext>
              </a:extLst>
            </p:cNvPr>
            <p:cNvPicPr>
              <a:picLocks noChangeAspect="1"/>
            </p:cNvPicPr>
            <p:nvPr/>
          </p:nvPicPr>
          <p:blipFill rotWithShape="1">
            <a:blip r:embed="rId5">
              <a:extLst>
                <a:ext uri="{28A0092B-C50C-407E-A947-70E740481C1C}">
                  <a14:useLocalDpi xmlns:a14="http://schemas.microsoft.com/office/drawing/2010/main" val="0"/>
                </a:ext>
              </a:extLst>
            </a:blip>
            <a:srcRect l="32442" t="72749" r="28200" b="296"/>
            <a:stretch/>
          </p:blipFill>
          <p:spPr>
            <a:xfrm>
              <a:off x="4593798" y="1209514"/>
              <a:ext cx="4412060" cy="4095079"/>
            </a:xfrm>
            <a:prstGeom prst="rect">
              <a:avLst/>
            </a:prstGeom>
          </p:spPr>
        </p:pic>
        <p:sp>
          <p:nvSpPr>
            <p:cNvPr id="2" name="Rectangle 1"/>
            <p:cNvSpPr/>
            <p:nvPr/>
          </p:nvSpPr>
          <p:spPr>
            <a:xfrm>
              <a:off x="7297947" y="4123427"/>
              <a:ext cx="414068" cy="537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cxnSpLocks/>
            </p:cNvCxnSpPr>
            <p:nvPr/>
          </p:nvCxnSpPr>
          <p:spPr>
            <a:xfrm>
              <a:off x="1685142" y="4485827"/>
              <a:ext cx="6026873" cy="154766"/>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607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pic>
        <p:nvPicPr>
          <p:cNvPr id="8" name="Picture 7">
            <a:extLst>
              <a:ext uri="{FF2B5EF4-FFF2-40B4-BE49-F238E27FC236}">
                <a16:creationId xmlns:a16="http://schemas.microsoft.com/office/drawing/2014/main" id="{28D4E342-4420-487C-94CD-49FBF6392B53}"/>
              </a:ext>
            </a:extLst>
          </p:cNvPr>
          <p:cNvPicPr/>
          <p:nvPr/>
        </p:nvPicPr>
        <p:blipFill rotWithShape="1">
          <a:blip r:embed="rId4">
            <a:extLst>
              <a:ext uri="{28A0092B-C50C-407E-A947-70E740481C1C}">
                <a14:useLocalDpi xmlns:a14="http://schemas.microsoft.com/office/drawing/2010/main" val="0"/>
              </a:ext>
            </a:extLst>
          </a:blip>
          <a:srcRect l="28489" t="8043" b="5599"/>
          <a:stretch/>
        </p:blipFill>
        <p:spPr bwMode="auto">
          <a:xfrm>
            <a:off x="155723" y="1000124"/>
            <a:ext cx="3923414" cy="4737972"/>
          </a:xfrm>
          <a:prstGeom prst="rect">
            <a:avLst/>
          </a:prstGeom>
          <a:noFill/>
          <a:ln>
            <a:noFill/>
          </a:ln>
        </p:spPr>
      </p:pic>
      <p:sp>
        <p:nvSpPr>
          <p:cNvPr id="7" name="TextBox 6">
            <a:extLst>
              <a:ext uri="{FF2B5EF4-FFF2-40B4-BE49-F238E27FC236}">
                <a16:creationId xmlns:a16="http://schemas.microsoft.com/office/drawing/2014/main" id="{C77A99B1-BF70-491A-9910-40E186724C29}"/>
              </a:ext>
            </a:extLst>
          </p:cNvPr>
          <p:cNvSpPr txBox="1"/>
          <p:nvPr/>
        </p:nvSpPr>
        <p:spPr>
          <a:xfrm>
            <a:off x="176985" y="488939"/>
            <a:ext cx="3323602" cy="400110"/>
          </a:xfrm>
          <a:prstGeom prst="rect">
            <a:avLst/>
          </a:prstGeom>
          <a:noFill/>
        </p:spPr>
        <p:txBody>
          <a:bodyPr wrap="none" rtlCol="0">
            <a:spAutoFit/>
          </a:bodyPr>
          <a:lstStyle/>
          <a:p>
            <a:pPr algn="ctr"/>
            <a:r>
              <a:rPr lang="en-US" sz="2000" b="1" dirty="0"/>
              <a:t>100-year hourly rainfall totals</a:t>
            </a:r>
          </a:p>
        </p:txBody>
      </p:sp>
      <p:sp>
        <p:nvSpPr>
          <p:cNvPr id="14" name="TextBox 13">
            <a:extLst>
              <a:ext uri="{FF2B5EF4-FFF2-40B4-BE49-F238E27FC236}">
                <a16:creationId xmlns:a16="http://schemas.microsoft.com/office/drawing/2014/main" id="{741F95EE-DB04-40EE-82CE-FEBB3B087DA0}"/>
              </a:ext>
            </a:extLst>
          </p:cNvPr>
          <p:cNvSpPr txBox="1"/>
          <p:nvPr/>
        </p:nvSpPr>
        <p:spPr>
          <a:xfrm>
            <a:off x="85055" y="5539340"/>
            <a:ext cx="3672480" cy="646331"/>
          </a:xfrm>
          <a:prstGeom prst="rect">
            <a:avLst/>
          </a:prstGeom>
          <a:noFill/>
        </p:spPr>
        <p:txBody>
          <a:bodyPr wrap="none" rtlCol="0">
            <a:spAutoFit/>
          </a:bodyPr>
          <a:lstStyle/>
          <a:p>
            <a:r>
              <a:rPr lang="en-US" dirty="0"/>
              <a:t>Individual station values: 3.5-8.2 in</a:t>
            </a:r>
          </a:p>
          <a:p>
            <a:r>
              <a:rPr lang="en-US" dirty="0"/>
              <a:t>Generalized surface (TPS): 4.8-5.7 in</a:t>
            </a:r>
          </a:p>
        </p:txBody>
      </p:sp>
      <p:sp>
        <p:nvSpPr>
          <p:cNvPr id="16" name="TextBox 15">
            <a:extLst>
              <a:ext uri="{FF2B5EF4-FFF2-40B4-BE49-F238E27FC236}">
                <a16:creationId xmlns:a16="http://schemas.microsoft.com/office/drawing/2014/main" id="{9609DF3E-28F0-4922-BF9F-0A8BF7077A2F}"/>
              </a:ext>
            </a:extLst>
          </p:cNvPr>
          <p:cNvSpPr txBox="1"/>
          <p:nvPr/>
        </p:nvSpPr>
        <p:spPr>
          <a:xfrm>
            <a:off x="4593798" y="501628"/>
            <a:ext cx="4016802" cy="707886"/>
          </a:xfrm>
          <a:prstGeom prst="rect">
            <a:avLst/>
          </a:prstGeom>
          <a:noFill/>
        </p:spPr>
        <p:txBody>
          <a:bodyPr wrap="square" rtlCol="0">
            <a:spAutoFit/>
          </a:bodyPr>
          <a:lstStyle/>
          <a:p>
            <a:pPr algn="ctr"/>
            <a:r>
              <a:rPr lang="en-US" sz="2000" b="1" dirty="0"/>
              <a:t>100-year hourly rainfall totals from NOAA Atlas 14 Volume 9</a:t>
            </a:r>
          </a:p>
        </p:txBody>
      </p:sp>
      <p:grpSp>
        <p:nvGrpSpPr>
          <p:cNvPr id="23" name="Group 22">
            <a:extLst>
              <a:ext uri="{FF2B5EF4-FFF2-40B4-BE49-F238E27FC236}">
                <a16:creationId xmlns:a16="http://schemas.microsoft.com/office/drawing/2014/main" id="{EA4B7C83-0182-46AF-B351-9D0554691E77}"/>
              </a:ext>
            </a:extLst>
          </p:cNvPr>
          <p:cNvGrpSpPr/>
          <p:nvPr/>
        </p:nvGrpSpPr>
        <p:grpSpPr>
          <a:xfrm>
            <a:off x="4257675" y="1262779"/>
            <a:ext cx="4393462" cy="4876800"/>
            <a:chOff x="4038600" y="1262779"/>
            <a:chExt cx="4393462" cy="4876800"/>
          </a:xfrm>
        </p:grpSpPr>
        <p:grpSp>
          <p:nvGrpSpPr>
            <p:cNvPr id="13" name="Group 12">
              <a:extLst>
                <a:ext uri="{FF2B5EF4-FFF2-40B4-BE49-F238E27FC236}">
                  <a16:creationId xmlns:a16="http://schemas.microsoft.com/office/drawing/2014/main" id="{F29F4489-BEA3-4E07-9C48-ACEDF2736EF8}"/>
                </a:ext>
              </a:extLst>
            </p:cNvPr>
            <p:cNvGrpSpPr/>
            <p:nvPr/>
          </p:nvGrpSpPr>
          <p:grpSpPr>
            <a:xfrm>
              <a:off x="4038600" y="1262779"/>
              <a:ext cx="4393462" cy="4876800"/>
              <a:chOff x="4038600" y="1262779"/>
              <a:chExt cx="4393462" cy="4876800"/>
            </a:xfrm>
          </p:grpSpPr>
          <p:pic>
            <p:nvPicPr>
              <p:cNvPr id="2" name="Picture 1">
                <a:extLst>
                  <a:ext uri="{FF2B5EF4-FFF2-40B4-BE49-F238E27FC236}">
                    <a16:creationId xmlns:a16="http://schemas.microsoft.com/office/drawing/2014/main" id="{8C7C95D7-BCF9-40F8-BBD2-7DA6CA2032C3}"/>
                  </a:ext>
                </a:extLst>
              </p:cNvPr>
              <p:cNvPicPr>
                <a:picLocks noChangeAspect="1"/>
              </p:cNvPicPr>
              <p:nvPr/>
            </p:nvPicPr>
            <p:blipFill>
              <a:blip r:embed="rId5"/>
              <a:stretch>
                <a:fillRect/>
              </a:stretch>
            </p:blipFill>
            <p:spPr>
              <a:xfrm>
                <a:off x="4079137" y="1262779"/>
                <a:ext cx="4352925" cy="4876800"/>
              </a:xfrm>
              <a:prstGeom prst="rect">
                <a:avLst/>
              </a:prstGeom>
            </p:spPr>
          </p:pic>
          <p:sp>
            <p:nvSpPr>
              <p:cNvPr id="3" name="TextBox 2">
                <a:extLst>
                  <a:ext uri="{FF2B5EF4-FFF2-40B4-BE49-F238E27FC236}">
                    <a16:creationId xmlns:a16="http://schemas.microsoft.com/office/drawing/2014/main" id="{457E97EF-02B0-46E6-B398-8E0115403A5A}"/>
                  </a:ext>
                </a:extLst>
              </p:cNvPr>
              <p:cNvSpPr txBox="1"/>
              <p:nvPr/>
            </p:nvSpPr>
            <p:spPr>
              <a:xfrm>
                <a:off x="4038600" y="4816989"/>
                <a:ext cx="4352925" cy="276999"/>
              </a:xfrm>
              <a:prstGeom prst="rect">
                <a:avLst/>
              </a:prstGeom>
              <a:noFill/>
            </p:spPr>
            <p:txBody>
              <a:bodyPr wrap="square" rtlCol="0">
                <a:spAutoFit/>
              </a:bodyPr>
              <a:lstStyle/>
              <a:p>
                <a:r>
                  <a:rPr lang="en-US" sz="1200" dirty="0"/>
                  <a:t>Source: ftp://hdsc.nws.noaa.gov/pub/hdsc/data/se/fl100y60m.pdf</a:t>
                </a:r>
              </a:p>
            </p:txBody>
          </p:sp>
          <p:sp>
            <p:nvSpPr>
              <p:cNvPr id="6" name="Rectangle 5">
                <a:extLst>
                  <a:ext uri="{FF2B5EF4-FFF2-40B4-BE49-F238E27FC236}">
                    <a16:creationId xmlns:a16="http://schemas.microsoft.com/office/drawing/2014/main" id="{FB6F58BC-14C0-4213-8E27-984F0963502D}"/>
                  </a:ext>
                </a:extLst>
              </p:cNvPr>
              <p:cNvSpPr/>
              <p:nvPr/>
            </p:nvSpPr>
            <p:spPr>
              <a:xfrm>
                <a:off x="6696075" y="5172075"/>
                <a:ext cx="828675" cy="8477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63C9538-07BA-444B-9903-5E7E514F58BB}"/>
                  </a:ext>
                </a:extLst>
              </p:cNvPr>
              <p:cNvSpPr/>
              <p:nvPr/>
            </p:nvSpPr>
            <p:spPr>
              <a:xfrm>
                <a:off x="7524750" y="5172075"/>
                <a:ext cx="828675" cy="423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00B171E8-40ED-4E26-A0E1-27BAD194D63A}"/>
                </a:ext>
              </a:extLst>
            </p:cNvPr>
            <p:cNvSpPr/>
            <p:nvPr/>
          </p:nvSpPr>
          <p:spPr>
            <a:xfrm rot="21440337">
              <a:off x="6083374" y="1562154"/>
              <a:ext cx="1024031" cy="13076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itle 4">
            <a:extLst>
              <a:ext uri="{FF2B5EF4-FFF2-40B4-BE49-F238E27FC236}">
                <a16:creationId xmlns:a16="http://schemas.microsoft.com/office/drawing/2014/main" id="{84993FA6-2B79-4E52-89E6-F81F2D2EDC18}"/>
              </a:ext>
            </a:extLst>
          </p:cNvPr>
          <p:cNvSpPr>
            <a:spLocks noGrp="1"/>
          </p:cNvSpPr>
          <p:nvPr>
            <p:ph type="title"/>
          </p:nvPr>
        </p:nvSpPr>
        <p:spPr>
          <a:xfrm>
            <a:off x="628650" y="-4761"/>
            <a:ext cx="7886700" cy="685800"/>
          </a:xfrm>
        </p:spPr>
        <p:txBody>
          <a:bodyPr>
            <a:noAutofit/>
          </a:bodyPr>
          <a:lstStyle/>
          <a:p>
            <a:r>
              <a:rPr lang="en-US" sz="2800" dirty="0"/>
              <a:t>Comparison to Existing Rainfall Maps</a:t>
            </a:r>
          </a:p>
        </p:txBody>
      </p:sp>
      <p:cxnSp>
        <p:nvCxnSpPr>
          <p:cNvPr id="12" name="Straight Connector 11">
            <a:extLst>
              <a:ext uri="{FF2B5EF4-FFF2-40B4-BE49-F238E27FC236}">
                <a16:creationId xmlns:a16="http://schemas.microsoft.com/office/drawing/2014/main" id="{3218D15B-4E87-465A-AEEA-AFA0EB6E00B5}"/>
              </a:ext>
            </a:extLst>
          </p:cNvPr>
          <p:cNvCxnSpPr>
            <a:cxnSpLocks/>
          </p:cNvCxnSpPr>
          <p:nvPr/>
        </p:nvCxnSpPr>
        <p:spPr>
          <a:xfrm flipH="1">
            <a:off x="383459" y="1612490"/>
            <a:ext cx="588918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17A8531-B0B0-4106-B65C-6FF40CEE5BA6}"/>
              </a:ext>
            </a:extLst>
          </p:cNvPr>
          <p:cNvCxnSpPr>
            <a:cxnSpLocks/>
          </p:cNvCxnSpPr>
          <p:nvPr/>
        </p:nvCxnSpPr>
        <p:spPr>
          <a:xfrm flipH="1">
            <a:off x="383458" y="2892912"/>
            <a:ext cx="5968181" cy="16004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89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134B993-E9C5-4071-AF9A-04A878A546BF}"/>
              </a:ext>
            </a:extLst>
          </p:cNvPr>
          <p:cNvGrpSpPr/>
          <p:nvPr/>
        </p:nvGrpSpPr>
        <p:grpSpPr>
          <a:xfrm>
            <a:off x="4181475" y="1252537"/>
            <a:ext cx="5038725" cy="4886325"/>
            <a:chOff x="4181475" y="1252537"/>
            <a:chExt cx="5038725" cy="4886325"/>
          </a:xfrm>
        </p:grpSpPr>
        <p:grpSp>
          <p:nvGrpSpPr>
            <p:cNvPr id="10" name="Group 9">
              <a:extLst>
                <a:ext uri="{FF2B5EF4-FFF2-40B4-BE49-F238E27FC236}">
                  <a16:creationId xmlns:a16="http://schemas.microsoft.com/office/drawing/2014/main" id="{1D4DE94C-58F1-4CF0-91D5-E8D16F1A8DB8}"/>
                </a:ext>
              </a:extLst>
            </p:cNvPr>
            <p:cNvGrpSpPr/>
            <p:nvPr/>
          </p:nvGrpSpPr>
          <p:grpSpPr>
            <a:xfrm>
              <a:off x="4181475" y="1252537"/>
              <a:ext cx="5038725" cy="4886325"/>
              <a:chOff x="4181475" y="1252537"/>
              <a:chExt cx="5038725" cy="4886325"/>
            </a:xfrm>
          </p:grpSpPr>
          <p:pic>
            <p:nvPicPr>
              <p:cNvPr id="5" name="Picture 4">
                <a:extLst>
                  <a:ext uri="{FF2B5EF4-FFF2-40B4-BE49-F238E27FC236}">
                    <a16:creationId xmlns:a16="http://schemas.microsoft.com/office/drawing/2014/main" id="{C22482F0-C7FB-4F22-9108-8A333215318A}"/>
                  </a:ext>
                </a:extLst>
              </p:cNvPr>
              <p:cNvPicPr>
                <a:picLocks noChangeAspect="1"/>
              </p:cNvPicPr>
              <p:nvPr/>
            </p:nvPicPr>
            <p:blipFill rotWithShape="1">
              <a:blip r:embed="rId3"/>
              <a:srcRect r="3846"/>
              <a:stretch/>
            </p:blipFill>
            <p:spPr>
              <a:xfrm>
                <a:off x="4181475" y="1252537"/>
                <a:ext cx="4762500" cy="4886325"/>
              </a:xfrm>
              <a:prstGeom prst="rect">
                <a:avLst/>
              </a:prstGeom>
            </p:spPr>
          </p:pic>
          <p:sp>
            <p:nvSpPr>
              <p:cNvPr id="3" name="TextBox 2">
                <a:extLst>
                  <a:ext uri="{FF2B5EF4-FFF2-40B4-BE49-F238E27FC236}">
                    <a16:creationId xmlns:a16="http://schemas.microsoft.com/office/drawing/2014/main" id="{457E97EF-02B0-46E6-B398-8E0115403A5A}"/>
                  </a:ext>
                </a:extLst>
              </p:cNvPr>
              <p:cNvSpPr txBox="1"/>
              <p:nvPr/>
            </p:nvSpPr>
            <p:spPr>
              <a:xfrm>
                <a:off x="5275300" y="4816989"/>
                <a:ext cx="3944900" cy="461665"/>
              </a:xfrm>
              <a:prstGeom prst="rect">
                <a:avLst/>
              </a:prstGeom>
              <a:noFill/>
            </p:spPr>
            <p:txBody>
              <a:bodyPr wrap="square" rtlCol="0">
                <a:spAutoFit/>
              </a:bodyPr>
              <a:lstStyle/>
              <a:p>
                <a:r>
                  <a:rPr lang="en-US" sz="1200" dirty="0"/>
                  <a:t>Source: ftp://hdsc.nws.noaa.gov/pub/hdsc/data/se/fl100y24h.pdf</a:t>
                </a:r>
              </a:p>
            </p:txBody>
          </p:sp>
          <p:sp>
            <p:nvSpPr>
              <p:cNvPr id="6" name="Rectangle 5">
                <a:extLst>
                  <a:ext uri="{FF2B5EF4-FFF2-40B4-BE49-F238E27FC236}">
                    <a16:creationId xmlns:a16="http://schemas.microsoft.com/office/drawing/2014/main" id="{FB6F58BC-14C0-4213-8E27-984F0963502D}"/>
                  </a:ext>
                </a:extLst>
              </p:cNvPr>
              <p:cNvSpPr/>
              <p:nvPr/>
            </p:nvSpPr>
            <p:spPr>
              <a:xfrm>
                <a:off x="7075715" y="5349965"/>
                <a:ext cx="868136" cy="6698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63C9538-07BA-444B-9903-5E7E514F58BB}"/>
                  </a:ext>
                </a:extLst>
              </p:cNvPr>
              <p:cNvSpPr/>
              <p:nvPr/>
            </p:nvSpPr>
            <p:spPr>
              <a:xfrm>
                <a:off x="7943850" y="5349965"/>
                <a:ext cx="911679" cy="245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731AF6A-4C13-48D5-B67A-D25BF7E0A434}"/>
                  </a:ext>
                </a:extLst>
              </p:cNvPr>
              <p:cNvSpPr/>
              <p:nvPr/>
            </p:nvSpPr>
            <p:spPr>
              <a:xfrm>
                <a:off x="6164037" y="5775923"/>
                <a:ext cx="911679" cy="245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4F477A5-07F9-4EBA-90D9-B4E23F0F8BB6}"/>
                </a:ext>
              </a:extLst>
            </p:cNvPr>
            <p:cNvSpPr/>
            <p:nvPr/>
          </p:nvSpPr>
          <p:spPr>
            <a:xfrm rot="21440337">
              <a:off x="6080993" y="1567457"/>
              <a:ext cx="1241850" cy="14415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6" name="TextBox 15">
            <a:extLst>
              <a:ext uri="{FF2B5EF4-FFF2-40B4-BE49-F238E27FC236}">
                <a16:creationId xmlns:a16="http://schemas.microsoft.com/office/drawing/2014/main" id="{9609DF3E-28F0-4922-BF9F-0A8BF7077A2F}"/>
              </a:ext>
            </a:extLst>
          </p:cNvPr>
          <p:cNvSpPr txBox="1"/>
          <p:nvPr/>
        </p:nvSpPr>
        <p:spPr>
          <a:xfrm>
            <a:off x="4927173" y="501628"/>
            <a:ext cx="4016802" cy="707886"/>
          </a:xfrm>
          <a:prstGeom prst="rect">
            <a:avLst/>
          </a:prstGeom>
          <a:noFill/>
        </p:spPr>
        <p:txBody>
          <a:bodyPr wrap="square" rtlCol="0">
            <a:spAutoFit/>
          </a:bodyPr>
          <a:lstStyle/>
          <a:p>
            <a:pPr algn="ctr"/>
            <a:r>
              <a:rPr lang="en-US" sz="2000" b="1" dirty="0"/>
              <a:t>100-year daily rainfall totals from NOAA Atlas 14 Volume 9</a:t>
            </a:r>
          </a:p>
        </p:txBody>
      </p:sp>
      <p:sp>
        <p:nvSpPr>
          <p:cNvPr id="24" name="Title 4">
            <a:extLst>
              <a:ext uri="{FF2B5EF4-FFF2-40B4-BE49-F238E27FC236}">
                <a16:creationId xmlns:a16="http://schemas.microsoft.com/office/drawing/2014/main" id="{84993FA6-2B79-4E52-89E6-F81F2D2EDC18}"/>
              </a:ext>
            </a:extLst>
          </p:cNvPr>
          <p:cNvSpPr>
            <a:spLocks noGrp="1"/>
          </p:cNvSpPr>
          <p:nvPr>
            <p:ph type="title"/>
          </p:nvPr>
        </p:nvSpPr>
        <p:spPr>
          <a:xfrm>
            <a:off x="628650" y="-4761"/>
            <a:ext cx="7886700" cy="685800"/>
          </a:xfrm>
        </p:spPr>
        <p:txBody>
          <a:bodyPr>
            <a:noAutofit/>
          </a:bodyPr>
          <a:lstStyle/>
          <a:p>
            <a:r>
              <a:rPr lang="en-US" sz="2800" dirty="0"/>
              <a:t>Comparison to Existing Rainfall Maps</a:t>
            </a:r>
          </a:p>
        </p:txBody>
      </p:sp>
      <p:sp>
        <p:nvSpPr>
          <p:cNvPr id="18" name="TextBox 17">
            <a:extLst>
              <a:ext uri="{FF2B5EF4-FFF2-40B4-BE49-F238E27FC236}">
                <a16:creationId xmlns:a16="http://schemas.microsoft.com/office/drawing/2014/main" id="{A5E88843-6289-4325-9ABD-B8BC78178295}"/>
              </a:ext>
            </a:extLst>
          </p:cNvPr>
          <p:cNvSpPr txBox="1"/>
          <p:nvPr/>
        </p:nvSpPr>
        <p:spPr>
          <a:xfrm>
            <a:off x="1060807" y="501628"/>
            <a:ext cx="3145669" cy="400110"/>
          </a:xfrm>
          <a:prstGeom prst="rect">
            <a:avLst/>
          </a:prstGeom>
          <a:noFill/>
        </p:spPr>
        <p:txBody>
          <a:bodyPr wrap="none" rtlCol="0">
            <a:spAutoFit/>
          </a:bodyPr>
          <a:lstStyle/>
          <a:p>
            <a:pPr algn="ctr"/>
            <a:r>
              <a:rPr lang="en-US" sz="2000" b="1" dirty="0"/>
              <a:t>100-year daily rainfall totals</a:t>
            </a:r>
          </a:p>
        </p:txBody>
      </p:sp>
      <p:cxnSp>
        <p:nvCxnSpPr>
          <p:cNvPr id="21" name="Straight Arrow Connector 20">
            <a:extLst>
              <a:ext uri="{FF2B5EF4-FFF2-40B4-BE49-F238E27FC236}">
                <a16:creationId xmlns:a16="http://schemas.microsoft.com/office/drawing/2014/main" id="{0D257980-87AB-4AAB-89FE-B48ECC2D6E04}"/>
              </a:ext>
            </a:extLst>
          </p:cNvPr>
          <p:cNvCxnSpPr/>
          <p:nvPr/>
        </p:nvCxnSpPr>
        <p:spPr>
          <a:xfrm flipH="1">
            <a:off x="4356183" y="2052104"/>
            <a:ext cx="225263" cy="484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5CA14F8-A70E-469A-BF60-5AB8920B4122}"/>
              </a:ext>
            </a:extLst>
          </p:cNvPr>
          <p:cNvCxnSpPr>
            <a:cxnSpLocks/>
          </p:cNvCxnSpPr>
          <p:nvPr/>
        </p:nvCxnSpPr>
        <p:spPr>
          <a:xfrm>
            <a:off x="2774957" y="3129887"/>
            <a:ext cx="131634" cy="369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FA33D54-D358-43D4-9662-AD07E396A554}"/>
              </a:ext>
            </a:extLst>
          </p:cNvPr>
          <p:cNvGrpSpPr/>
          <p:nvPr/>
        </p:nvGrpSpPr>
        <p:grpSpPr>
          <a:xfrm>
            <a:off x="19050" y="996560"/>
            <a:ext cx="5256250" cy="4747497"/>
            <a:chOff x="19050" y="996560"/>
            <a:chExt cx="5256250" cy="4747497"/>
          </a:xfrm>
        </p:grpSpPr>
        <p:pic>
          <p:nvPicPr>
            <p:cNvPr id="17" name="Picture 16">
              <a:extLst>
                <a:ext uri="{FF2B5EF4-FFF2-40B4-BE49-F238E27FC236}">
                  <a16:creationId xmlns:a16="http://schemas.microsoft.com/office/drawing/2014/main" id="{1D510ECA-0176-43E8-BF5B-C5FB9A92AA3C}"/>
                </a:ext>
              </a:extLst>
            </p:cNvPr>
            <p:cNvPicPr/>
            <p:nvPr/>
          </p:nvPicPr>
          <p:blipFill rotWithShape="1">
            <a:blip r:embed="rId5">
              <a:extLst>
                <a:ext uri="{28A0092B-C50C-407E-A947-70E740481C1C}">
                  <a14:useLocalDpi xmlns:a14="http://schemas.microsoft.com/office/drawing/2010/main" val="0"/>
                </a:ext>
              </a:extLst>
            </a:blip>
            <a:srcRect t="8236" r="4195" b="5232"/>
            <a:stretch/>
          </p:blipFill>
          <p:spPr bwMode="auto">
            <a:xfrm>
              <a:off x="19050" y="996560"/>
              <a:ext cx="5256250" cy="4747497"/>
            </a:xfrm>
            <a:prstGeom prst="rect">
              <a:avLst/>
            </a:prstGeom>
            <a:noFill/>
            <a:ln>
              <a:noFill/>
            </a:ln>
          </p:spPr>
        </p:pic>
        <p:cxnSp>
          <p:nvCxnSpPr>
            <p:cNvPr id="27" name="Straight Arrow Connector 26">
              <a:extLst>
                <a:ext uri="{FF2B5EF4-FFF2-40B4-BE49-F238E27FC236}">
                  <a16:creationId xmlns:a16="http://schemas.microsoft.com/office/drawing/2014/main" id="{7B3EB2EA-7ECB-4E33-A7FB-FBAB9BE81E77}"/>
                </a:ext>
              </a:extLst>
            </p:cNvPr>
            <p:cNvCxnSpPr/>
            <p:nvPr/>
          </p:nvCxnSpPr>
          <p:spPr>
            <a:xfrm flipH="1">
              <a:off x="4346737" y="2016768"/>
              <a:ext cx="225263" cy="484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8942A90-710E-40CB-AEDE-2371CD67EFC6}"/>
                </a:ext>
              </a:extLst>
            </p:cNvPr>
            <p:cNvCxnSpPr>
              <a:cxnSpLocks/>
            </p:cNvCxnSpPr>
            <p:nvPr/>
          </p:nvCxnSpPr>
          <p:spPr>
            <a:xfrm>
              <a:off x="2765511" y="3094551"/>
              <a:ext cx="131634" cy="369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FBFEB03D-D6C6-4D41-A472-0B9789B44240}"/>
              </a:ext>
            </a:extLst>
          </p:cNvPr>
          <p:cNvCxnSpPr>
            <a:cxnSpLocks/>
          </p:cNvCxnSpPr>
          <p:nvPr/>
        </p:nvCxnSpPr>
        <p:spPr>
          <a:xfrm flipH="1" flipV="1">
            <a:off x="1095390" y="1498415"/>
            <a:ext cx="4951993" cy="882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E506D47-6110-43F6-8C27-2D840456E3B1}"/>
              </a:ext>
            </a:extLst>
          </p:cNvPr>
          <p:cNvCxnSpPr>
            <a:cxnSpLocks/>
          </p:cNvCxnSpPr>
          <p:nvPr/>
        </p:nvCxnSpPr>
        <p:spPr>
          <a:xfrm flipH="1">
            <a:off x="1095390" y="3037029"/>
            <a:ext cx="5030987" cy="17203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B1EDB02-DD99-496A-878C-26A4A0E67433}"/>
              </a:ext>
            </a:extLst>
          </p:cNvPr>
          <p:cNvSpPr txBox="1"/>
          <p:nvPr/>
        </p:nvSpPr>
        <p:spPr>
          <a:xfrm>
            <a:off x="810935" y="5536092"/>
            <a:ext cx="3789499" cy="646331"/>
          </a:xfrm>
          <a:prstGeom prst="rect">
            <a:avLst/>
          </a:prstGeom>
          <a:noFill/>
        </p:spPr>
        <p:txBody>
          <a:bodyPr wrap="none" rtlCol="0">
            <a:spAutoFit/>
          </a:bodyPr>
          <a:lstStyle/>
          <a:p>
            <a:r>
              <a:rPr lang="en-US" dirty="0"/>
              <a:t>Individual station values: 7.7-18.2 in</a:t>
            </a:r>
          </a:p>
          <a:p>
            <a:r>
              <a:rPr lang="en-US" dirty="0"/>
              <a:t>Generalized surface (TPS): 8.1-13.7 in</a:t>
            </a:r>
          </a:p>
        </p:txBody>
      </p:sp>
    </p:spTree>
    <p:extLst>
      <p:ext uri="{BB962C8B-B14F-4D97-AF65-F5344CB8AC3E}">
        <p14:creationId xmlns:p14="http://schemas.microsoft.com/office/powerpoint/2010/main" val="2388081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6" name="TextBox 15">
            <a:extLst>
              <a:ext uri="{FF2B5EF4-FFF2-40B4-BE49-F238E27FC236}">
                <a16:creationId xmlns:a16="http://schemas.microsoft.com/office/drawing/2014/main" id="{9609DF3E-28F0-4922-BF9F-0A8BF7077A2F}"/>
              </a:ext>
            </a:extLst>
          </p:cNvPr>
          <p:cNvSpPr txBox="1"/>
          <p:nvPr/>
        </p:nvSpPr>
        <p:spPr>
          <a:xfrm>
            <a:off x="4977973" y="590528"/>
            <a:ext cx="4016802" cy="707886"/>
          </a:xfrm>
          <a:prstGeom prst="rect">
            <a:avLst/>
          </a:prstGeom>
          <a:noFill/>
        </p:spPr>
        <p:txBody>
          <a:bodyPr wrap="square" rtlCol="0">
            <a:spAutoFit/>
          </a:bodyPr>
          <a:lstStyle/>
          <a:p>
            <a:pPr algn="ctr"/>
            <a:r>
              <a:rPr lang="en-US" sz="2000" b="1" dirty="0"/>
              <a:t>100-year daily rainfall totals from SFWMD</a:t>
            </a:r>
          </a:p>
        </p:txBody>
      </p:sp>
      <p:sp>
        <p:nvSpPr>
          <p:cNvPr id="24" name="Title 4">
            <a:extLst>
              <a:ext uri="{FF2B5EF4-FFF2-40B4-BE49-F238E27FC236}">
                <a16:creationId xmlns:a16="http://schemas.microsoft.com/office/drawing/2014/main" id="{84993FA6-2B79-4E52-89E6-F81F2D2EDC18}"/>
              </a:ext>
            </a:extLst>
          </p:cNvPr>
          <p:cNvSpPr>
            <a:spLocks noGrp="1"/>
          </p:cNvSpPr>
          <p:nvPr>
            <p:ph type="title"/>
          </p:nvPr>
        </p:nvSpPr>
        <p:spPr>
          <a:xfrm>
            <a:off x="628650" y="-4761"/>
            <a:ext cx="7886700" cy="685800"/>
          </a:xfrm>
        </p:spPr>
        <p:txBody>
          <a:bodyPr>
            <a:noAutofit/>
          </a:bodyPr>
          <a:lstStyle/>
          <a:p>
            <a:r>
              <a:rPr lang="en-US" sz="2800" dirty="0"/>
              <a:t>Comparison to Existing Rainfall Maps</a:t>
            </a:r>
          </a:p>
        </p:txBody>
      </p:sp>
      <p:sp>
        <p:nvSpPr>
          <p:cNvPr id="18" name="TextBox 17">
            <a:extLst>
              <a:ext uri="{FF2B5EF4-FFF2-40B4-BE49-F238E27FC236}">
                <a16:creationId xmlns:a16="http://schemas.microsoft.com/office/drawing/2014/main" id="{A5E88843-6289-4325-9ABD-B8BC78178295}"/>
              </a:ext>
            </a:extLst>
          </p:cNvPr>
          <p:cNvSpPr txBox="1"/>
          <p:nvPr/>
        </p:nvSpPr>
        <p:spPr>
          <a:xfrm>
            <a:off x="1060807" y="501628"/>
            <a:ext cx="3145669" cy="400110"/>
          </a:xfrm>
          <a:prstGeom prst="rect">
            <a:avLst/>
          </a:prstGeom>
          <a:noFill/>
        </p:spPr>
        <p:txBody>
          <a:bodyPr wrap="none" rtlCol="0">
            <a:spAutoFit/>
          </a:bodyPr>
          <a:lstStyle/>
          <a:p>
            <a:pPr algn="ctr"/>
            <a:r>
              <a:rPr lang="en-US" sz="2000" b="1" dirty="0"/>
              <a:t>100-year daily rainfall totals</a:t>
            </a:r>
          </a:p>
        </p:txBody>
      </p:sp>
      <p:cxnSp>
        <p:nvCxnSpPr>
          <p:cNvPr id="21" name="Straight Arrow Connector 20">
            <a:extLst>
              <a:ext uri="{FF2B5EF4-FFF2-40B4-BE49-F238E27FC236}">
                <a16:creationId xmlns:a16="http://schemas.microsoft.com/office/drawing/2014/main" id="{0D257980-87AB-4AAB-89FE-B48ECC2D6E04}"/>
              </a:ext>
            </a:extLst>
          </p:cNvPr>
          <p:cNvCxnSpPr/>
          <p:nvPr/>
        </p:nvCxnSpPr>
        <p:spPr>
          <a:xfrm flipH="1">
            <a:off x="4356183" y="2052104"/>
            <a:ext cx="225263" cy="484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5CA14F8-A70E-469A-BF60-5AB8920B4122}"/>
              </a:ext>
            </a:extLst>
          </p:cNvPr>
          <p:cNvCxnSpPr>
            <a:cxnSpLocks/>
          </p:cNvCxnSpPr>
          <p:nvPr/>
        </p:nvCxnSpPr>
        <p:spPr>
          <a:xfrm>
            <a:off x="2774957" y="3129887"/>
            <a:ext cx="131634" cy="369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3F0C23D-29E2-4796-B73C-A8EC19E5359D}"/>
              </a:ext>
            </a:extLst>
          </p:cNvPr>
          <p:cNvGrpSpPr/>
          <p:nvPr/>
        </p:nvGrpSpPr>
        <p:grpSpPr>
          <a:xfrm>
            <a:off x="19050" y="996560"/>
            <a:ext cx="5256250" cy="4747497"/>
            <a:chOff x="19050" y="996560"/>
            <a:chExt cx="5256250" cy="4747497"/>
          </a:xfrm>
        </p:grpSpPr>
        <p:pic>
          <p:nvPicPr>
            <p:cNvPr id="17" name="Picture 16">
              <a:extLst>
                <a:ext uri="{FF2B5EF4-FFF2-40B4-BE49-F238E27FC236}">
                  <a16:creationId xmlns:a16="http://schemas.microsoft.com/office/drawing/2014/main" id="{1D510ECA-0176-43E8-BF5B-C5FB9A92AA3C}"/>
                </a:ext>
              </a:extLst>
            </p:cNvPr>
            <p:cNvPicPr/>
            <p:nvPr/>
          </p:nvPicPr>
          <p:blipFill rotWithShape="1">
            <a:blip r:embed="rId4">
              <a:extLst>
                <a:ext uri="{28A0092B-C50C-407E-A947-70E740481C1C}">
                  <a14:useLocalDpi xmlns:a14="http://schemas.microsoft.com/office/drawing/2010/main" val="0"/>
                </a:ext>
              </a:extLst>
            </a:blip>
            <a:srcRect t="8236" r="4195" b="5232"/>
            <a:stretch/>
          </p:blipFill>
          <p:spPr bwMode="auto">
            <a:xfrm>
              <a:off x="19050" y="996560"/>
              <a:ext cx="5256250" cy="4747497"/>
            </a:xfrm>
            <a:prstGeom prst="rect">
              <a:avLst/>
            </a:prstGeom>
            <a:noFill/>
            <a:ln>
              <a:noFill/>
            </a:ln>
          </p:spPr>
        </p:pic>
        <p:cxnSp>
          <p:nvCxnSpPr>
            <p:cNvPr id="27" name="Straight Arrow Connector 26">
              <a:extLst>
                <a:ext uri="{FF2B5EF4-FFF2-40B4-BE49-F238E27FC236}">
                  <a16:creationId xmlns:a16="http://schemas.microsoft.com/office/drawing/2014/main" id="{7B3EB2EA-7ECB-4E33-A7FB-FBAB9BE81E77}"/>
                </a:ext>
              </a:extLst>
            </p:cNvPr>
            <p:cNvCxnSpPr/>
            <p:nvPr/>
          </p:nvCxnSpPr>
          <p:spPr>
            <a:xfrm flipH="1">
              <a:off x="4346737" y="2016768"/>
              <a:ext cx="225263" cy="484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8942A90-710E-40CB-AEDE-2371CD67EFC6}"/>
                </a:ext>
              </a:extLst>
            </p:cNvPr>
            <p:cNvCxnSpPr>
              <a:cxnSpLocks/>
            </p:cNvCxnSpPr>
            <p:nvPr/>
          </p:nvCxnSpPr>
          <p:spPr>
            <a:xfrm>
              <a:off x="2765511" y="3094551"/>
              <a:ext cx="131634" cy="369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 name="Straight Connector 2">
            <a:extLst>
              <a:ext uri="{FF2B5EF4-FFF2-40B4-BE49-F238E27FC236}">
                <a16:creationId xmlns:a16="http://schemas.microsoft.com/office/drawing/2014/main" id="{FAA684D4-7774-41E6-B538-51CFB686F307}"/>
              </a:ext>
            </a:extLst>
          </p:cNvPr>
          <p:cNvCxnSpPr>
            <a:cxnSpLocks/>
          </p:cNvCxnSpPr>
          <p:nvPr/>
        </p:nvCxnSpPr>
        <p:spPr>
          <a:xfrm flipH="1" flipV="1">
            <a:off x="1150374" y="1495175"/>
            <a:ext cx="4199327" cy="123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C62CF4-1A0F-442D-8133-438C876ABEAD}"/>
              </a:ext>
            </a:extLst>
          </p:cNvPr>
          <p:cNvCxnSpPr/>
          <p:nvPr/>
        </p:nvCxnSpPr>
        <p:spPr>
          <a:xfrm flipH="1">
            <a:off x="1465006" y="4709652"/>
            <a:ext cx="397789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61DF96F-5E46-45D7-AC85-B1783DBB00D7}"/>
              </a:ext>
            </a:extLst>
          </p:cNvPr>
          <p:cNvGrpSpPr/>
          <p:nvPr/>
        </p:nvGrpSpPr>
        <p:grpSpPr>
          <a:xfrm>
            <a:off x="5349701" y="1494505"/>
            <a:ext cx="3440339" cy="3893573"/>
            <a:chOff x="5349701" y="1494505"/>
            <a:chExt cx="3440339" cy="3893573"/>
          </a:xfrm>
        </p:grpSpPr>
        <p:pic>
          <p:nvPicPr>
            <p:cNvPr id="23" name="Picture 22">
              <a:extLst>
                <a:ext uri="{FF2B5EF4-FFF2-40B4-BE49-F238E27FC236}">
                  <a16:creationId xmlns:a16="http://schemas.microsoft.com/office/drawing/2014/main" id="{53DEAA05-0173-44C5-8A19-C07E7106F79A}"/>
                </a:ext>
              </a:extLst>
            </p:cNvPr>
            <p:cNvPicPr/>
            <p:nvPr/>
          </p:nvPicPr>
          <p:blipFill rotWithShape="1">
            <a:blip r:embed="rId5"/>
            <a:srcRect l="50874" t="59353" r="18755" b="14672"/>
            <a:stretch/>
          </p:blipFill>
          <p:spPr>
            <a:xfrm>
              <a:off x="5368413" y="1495175"/>
              <a:ext cx="3421627" cy="3892903"/>
            </a:xfrm>
            <a:prstGeom prst="rect">
              <a:avLst/>
            </a:prstGeom>
            <a:ln>
              <a:noFill/>
            </a:ln>
          </p:spPr>
        </p:pic>
        <p:sp>
          <p:nvSpPr>
            <p:cNvPr id="7" name="Rectangle 6">
              <a:extLst>
                <a:ext uri="{FF2B5EF4-FFF2-40B4-BE49-F238E27FC236}">
                  <a16:creationId xmlns:a16="http://schemas.microsoft.com/office/drawing/2014/main" id="{6F05DE5A-4311-4349-936F-69B0BA6FBAF1}"/>
                </a:ext>
              </a:extLst>
            </p:cNvPr>
            <p:cNvSpPr/>
            <p:nvPr/>
          </p:nvSpPr>
          <p:spPr>
            <a:xfrm>
              <a:off x="5349701" y="1494505"/>
              <a:ext cx="3421627" cy="3215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6B1EDB02-DD99-496A-878C-26A4A0E67433}"/>
              </a:ext>
            </a:extLst>
          </p:cNvPr>
          <p:cNvSpPr txBox="1"/>
          <p:nvPr/>
        </p:nvSpPr>
        <p:spPr>
          <a:xfrm>
            <a:off x="810935" y="5536092"/>
            <a:ext cx="3789499" cy="646331"/>
          </a:xfrm>
          <a:prstGeom prst="rect">
            <a:avLst/>
          </a:prstGeom>
          <a:noFill/>
        </p:spPr>
        <p:txBody>
          <a:bodyPr wrap="none" rtlCol="0">
            <a:spAutoFit/>
          </a:bodyPr>
          <a:lstStyle/>
          <a:p>
            <a:r>
              <a:rPr lang="en-US" dirty="0"/>
              <a:t>Individual station values: 7.7-18.2 in</a:t>
            </a:r>
          </a:p>
          <a:p>
            <a:r>
              <a:rPr lang="en-US" dirty="0"/>
              <a:t>Generalized surface (TPS): 8.1-13.7 in</a:t>
            </a:r>
          </a:p>
        </p:txBody>
      </p:sp>
    </p:spTree>
    <p:extLst>
      <p:ext uri="{BB962C8B-B14F-4D97-AF65-F5344CB8AC3E}">
        <p14:creationId xmlns:p14="http://schemas.microsoft.com/office/powerpoint/2010/main" val="3285752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5" name="Title 4">
            <a:extLst>
              <a:ext uri="{FF2B5EF4-FFF2-40B4-BE49-F238E27FC236}">
                <a16:creationId xmlns:a16="http://schemas.microsoft.com/office/drawing/2014/main" id="{A6BA267E-393E-4CB4-9177-7642E86621E0}"/>
              </a:ext>
            </a:extLst>
          </p:cNvPr>
          <p:cNvSpPr>
            <a:spLocks noGrp="1"/>
          </p:cNvSpPr>
          <p:nvPr>
            <p:ph type="title"/>
          </p:nvPr>
        </p:nvSpPr>
        <p:spPr/>
        <p:txBody>
          <a:bodyPr>
            <a:noAutofit/>
          </a:bodyPr>
          <a:lstStyle/>
          <a:p>
            <a:r>
              <a:rPr lang="en-US" sz="2800" dirty="0" smtClean="0"/>
              <a:t>Task: </a:t>
            </a:r>
            <a:r>
              <a:rPr lang="en-US" sz="2800" dirty="0" smtClean="0"/>
              <a:t>Develop </a:t>
            </a:r>
            <a:r>
              <a:rPr lang="en-US" sz="2800" dirty="0"/>
              <a:t>average </a:t>
            </a:r>
            <a:r>
              <a:rPr lang="en-US" sz="2800" dirty="0" smtClean="0"/>
              <a:t>wet-season </a:t>
            </a:r>
            <a:r>
              <a:rPr lang="en-US" sz="2800" dirty="0"/>
              <a:t>groundwater level maps under future sea level rise </a:t>
            </a:r>
            <a:r>
              <a:rPr lang="en-US" sz="2800" dirty="0" smtClean="0"/>
              <a:t>scenarios</a:t>
            </a:r>
            <a:endParaRPr lang="en-US" sz="2800" dirty="0"/>
          </a:p>
        </p:txBody>
      </p:sp>
      <p:sp>
        <p:nvSpPr>
          <p:cNvPr id="8" name="Content Placeholder 2">
            <a:extLst>
              <a:ext uri="{FF2B5EF4-FFF2-40B4-BE49-F238E27FC236}">
                <a16:creationId xmlns:a16="http://schemas.microsoft.com/office/drawing/2014/main" id="{7DAD90E9-62E6-4D9E-BADC-E47FAB3A317D}"/>
              </a:ext>
            </a:extLst>
          </p:cNvPr>
          <p:cNvSpPr>
            <a:spLocks noGrp="1"/>
          </p:cNvSpPr>
          <p:nvPr>
            <p:ph idx="1"/>
          </p:nvPr>
        </p:nvSpPr>
        <p:spPr>
          <a:xfrm>
            <a:off x="628650" y="1825625"/>
            <a:ext cx="7886700" cy="4351338"/>
          </a:xfrm>
        </p:spPr>
        <p:txBody>
          <a:bodyPr>
            <a:normAutofit/>
          </a:bodyPr>
          <a:lstStyle/>
          <a:p>
            <a:pPr lvl="0">
              <a:lnSpc>
                <a:spcPct val="120000"/>
              </a:lnSpc>
            </a:pPr>
            <a:r>
              <a:rPr lang="en-US" dirty="0" smtClean="0"/>
              <a:t>Extend USGS groundwater </a:t>
            </a:r>
            <a:r>
              <a:rPr lang="en-US" dirty="0"/>
              <a:t>model </a:t>
            </a:r>
            <a:r>
              <a:rPr lang="en-US" dirty="0" smtClean="0"/>
              <a:t>to create future wet-season </a:t>
            </a:r>
            <a:r>
              <a:rPr lang="en-US" dirty="0"/>
              <a:t>(May through October) </a:t>
            </a:r>
            <a:r>
              <a:rPr lang="en-US" dirty="0" smtClean="0"/>
              <a:t>GIS maps of water-table elevation </a:t>
            </a:r>
            <a:r>
              <a:rPr lang="en-US" dirty="0"/>
              <a:t> </a:t>
            </a:r>
          </a:p>
          <a:p>
            <a:pPr lvl="0">
              <a:lnSpc>
                <a:spcPct val="120000"/>
              </a:lnSpc>
            </a:pPr>
            <a:r>
              <a:rPr lang="en-US" dirty="0" smtClean="0"/>
              <a:t>Simulate 2060-2069 with current rainfall, </a:t>
            </a:r>
            <a:r>
              <a:rPr lang="en-US" dirty="0"/>
              <a:t>future rainfall </a:t>
            </a:r>
            <a:r>
              <a:rPr lang="en-US" dirty="0" smtClean="0"/>
              <a:t>scenarios, and Unified </a:t>
            </a:r>
            <a:r>
              <a:rPr lang="en-US" dirty="0"/>
              <a:t>Sea Level Rise Projections </a:t>
            </a:r>
            <a:r>
              <a:rPr lang="en-US" dirty="0" smtClean="0"/>
              <a:t>from Southeast </a:t>
            </a:r>
            <a:r>
              <a:rPr lang="en-US" dirty="0"/>
              <a:t>Florida Regional Climate Change </a:t>
            </a:r>
            <a:r>
              <a:rPr lang="en-US" dirty="0" smtClean="0"/>
              <a:t>Compact </a:t>
            </a:r>
            <a:endParaRPr lang="en-US" dirty="0"/>
          </a:p>
          <a:p>
            <a:pPr>
              <a:lnSpc>
                <a:spcPct val="120000"/>
              </a:lnSpc>
            </a:pPr>
            <a:endParaRPr lang="en-US" dirty="0"/>
          </a:p>
        </p:txBody>
      </p:sp>
    </p:spTree>
    <p:extLst>
      <p:ext uri="{BB962C8B-B14F-4D97-AF65-F5344CB8AC3E}">
        <p14:creationId xmlns:p14="http://schemas.microsoft.com/office/powerpoint/2010/main" val="1103488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5" name="Title 4">
            <a:extLst>
              <a:ext uri="{FF2B5EF4-FFF2-40B4-BE49-F238E27FC236}">
                <a16:creationId xmlns:a16="http://schemas.microsoft.com/office/drawing/2014/main" id="{A6BA267E-393E-4CB4-9177-7642E86621E0}"/>
              </a:ext>
            </a:extLst>
          </p:cNvPr>
          <p:cNvSpPr>
            <a:spLocks noGrp="1"/>
          </p:cNvSpPr>
          <p:nvPr>
            <p:ph type="title"/>
          </p:nvPr>
        </p:nvSpPr>
        <p:spPr>
          <a:xfrm>
            <a:off x="628650" y="131206"/>
            <a:ext cx="7886700" cy="1325563"/>
          </a:xfrm>
        </p:spPr>
        <p:txBody>
          <a:bodyPr>
            <a:noAutofit/>
          </a:bodyPr>
          <a:lstStyle/>
          <a:p>
            <a:r>
              <a:rPr lang="en-US" sz="2800" dirty="0" smtClean="0"/>
              <a:t>Task: </a:t>
            </a:r>
            <a:r>
              <a:rPr lang="en-US" sz="2800" dirty="0" smtClean="0"/>
              <a:t>Develop average wet-season groundwater </a:t>
            </a:r>
            <a:r>
              <a:rPr lang="en-US" sz="2800" dirty="0"/>
              <a:t>level maps under future sea level rise </a:t>
            </a:r>
            <a:r>
              <a:rPr lang="en-US" sz="2800" dirty="0" smtClean="0"/>
              <a:t>scenarios</a:t>
            </a:r>
            <a:endParaRPr lang="en-US" sz="2800" dirty="0"/>
          </a:p>
        </p:txBody>
      </p:sp>
      <p:sp>
        <p:nvSpPr>
          <p:cNvPr id="6" name="Content Placeholder 5">
            <a:extLst>
              <a:ext uri="{FF2B5EF4-FFF2-40B4-BE49-F238E27FC236}">
                <a16:creationId xmlns:a16="http://schemas.microsoft.com/office/drawing/2014/main" id="{AE2F0701-E0D6-473B-ACBB-0C4C47B8D2B4}"/>
              </a:ext>
            </a:extLst>
          </p:cNvPr>
          <p:cNvSpPr>
            <a:spLocks noGrp="1"/>
          </p:cNvSpPr>
          <p:nvPr>
            <p:ph idx="1"/>
          </p:nvPr>
        </p:nvSpPr>
        <p:spPr>
          <a:xfrm>
            <a:off x="628649" y="1418732"/>
            <a:ext cx="7994355" cy="4833215"/>
          </a:xfrm>
        </p:spPr>
        <p:txBody>
          <a:bodyPr>
            <a:normAutofit fontScale="92500" lnSpcReduction="20000"/>
          </a:bodyPr>
          <a:lstStyle/>
          <a:p>
            <a:pPr>
              <a:lnSpc>
                <a:spcPct val="120000"/>
              </a:lnSpc>
            </a:pPr>
            <a:r>
              <a:rPr lang="en-US" sz="2000" dirty="0"/>
              <a:t>Two </a:t>
            </a:r>
            <a:r>
              <a:rPr lang="en-US" sz="2000" dirty="0" smtClean="0"/>
              <a:t>2060-2069 scenario </a:t>
            </a:r>
            <a:r>
              <a:rPr lang="en-US" sz="2000" dirty="0"/>
              <a:t>runs and three sensitivity runs </a:t>
            </a:r>
            <a:r>
              <a:rPr lang="en-US" sz="2000" dirty="0" smtClean="0"/>
              <a:t>use common </a:t>
            </a:r>
            <a:r>
              <a:rPr lang="en-US" sz="2000" dirty="0"/>
              <a:t>assumptions:</a:t>
            </a:r>
          </a:p>
          <a:p>
            <a:pPr lvl="1">
              <a:lnSpc>
                <a:spcPct val="120000"/>
              </a:lnSpc>
            </a:pPr>
            <a:r>
              <a:rPr lang="en-US" sz="1800" dirty="0"/>
              <a:t>2030 land use and DCIA, 2018 permitted quarry lakes, calibrated crop coefficients</a:t>
            </a:r>
          </a:p>
          <a:p>
            <a:pPr lvl="1">
              <a:lnSpc>
                <a:spcPct val="120000"/>
              </a:lnSpc>
            </a:pPr>
            <a:r>
              <a:rPr lang="en-US" sz="1800" dirty="0"/>
              <a:t>2010 septic return flow from </a:t>
            </a:r>
            <a:r>
              <a:rPr lang="en-US" sz="1800" dirty="0" smtClean="0"/>
              <a:t>USGS </a:t>
            </a:r>
            <a:r>
              <a:rPr lang="en-US" sz="1800" dirty="0"/>
              <a:t>scenarios </a:t>
            </a:r>
          </a:p>
          <a:p>
            <a:pPr lvl="1">
              <a:lnSpc>
                <a:spcPct val="120000"/>
              </a:lnSpc>
            </a:pPr>
            <a:r>
              <a:rPr lang="en-US" sz="1800" dirty="0" smtClean="0"/>
              <a:t>Western </a:t>
            </a:r>
            <a:r>
              <a:rPr lang="en-US" sz="1800" dirty="0"/>
              <a:t>boundary </a:t>
            </a:r>
            <a:r>
              <a:rPr lang="en-US" sz="1800" dirty="0" smtClean="0"/>
              <a:t>water </a:t>
            </a:r>
            <a:r>
              <a:rPr lang="en-US" sz="1800" dirty="0"/>
              <a:t>levels in Water Conservation Area 3 </a:t>
            </a:r>
            <a:r>
              <a:rPr lang="en-US" sz="1800" dirty="0" smtClean="0"/>
              <a:t>and </a:t>
            </a:r>
            <a:r>
              <a:rPr lang="en-US" sz="1800" dirty="0"/>
              <a:t>Eastern Everglades National Park </a:t>
            </a:r>
            <a:r>
              <a:rPr lang="en-US" sz="1800" dirty="0" smtClean="0"/>
              <a:t>from </a:t>
            </a:r>
            <a:r>
              <a:rPr lang="en-US" sz="1800" dirty="0"/>
              <a:t>CERP0 SFWMM </a:t>
            </a:r>
            <a:r>
              <a:rPr lang="en-US" sz="1800" dirty="0" smtClean="0"/>
              <a:t>run</a:t>
            </a:r>
            <a:endParaRPr lang="en-US" sz="1800" dirty="0"/>
          </a:p>
          <a:p>
            <a:pPr lvl="1">
              <a:lnSpc>
                <a:spcPct val="120000"/>
              </a:lnSpc>
            </a:pPr>
            <a:r>
              <a:rPr lang="en-US" sz="1800" dirty="0" smtClean="0"/>
              <a:t>Surface </a:t>
            </a:r>
            <a:r>
              <a:rPr lang="en-US" sz="1800" dirty="0"/>
              <a:t>water network, structures, and </a:t>
            </a:r>
            <a:r>
              <a:rPr lang="en-US" sz="1800" dirty="0" smtClean="0"/>
              <a:t>effective </a:t>
            </a:r>
            <a:r>
              <a:rPr lang="en-US" sz="1800" dirty="0"/>
              <a:t>gate openings </a:t>
            </a:r>
            <a:r>
              <a:rPr lang="en-US" sz="1800" dirty="0" smtClean="0"/>
              <a:t>same </a:t>
            </a:r>
            <a:r>
              <a:rPr lang="en-US" sz="1800" dirty="0"/>
              <a:t>as </a:t>
            </a:r>
            <a:r>
              <a:rPr lang="en-US" sz="1800" dirty="0" smtClean="0"/>
              <a:t>USGS </a:t>
            </a:r>
            <a:r>
              <a:rPr lang="en-US" sz="1800" dirty="0"/>
              <a:t>1996-2010 </a:t>
            </a:r>
            <a:r>
              <a:rPr lang="en-US" sz="1800" dirty="0" smtClean="0"/>
              <a:t>calibration/verification</a:t>
            </a:r>
            <a:endParaRPr lang="en-US" sz="2000" dirty="0"/>
          </a:p>
          <a:p>
            <a:pPr>
              <a:lnSpc>
                <a:spcPct val="120000"/>
              </a:lnSpc>
            </a:pPr>
            <a:r>
              <a:rPr lang="en-US" sz="2000" dirty="0" smtClean="0"/>
              <a:t>Assumptions varied </a:t>
            </a:r>
            <a:r>
              <a:rPr lang="en-US" sz="2000" dirty="0"/>
              <a:t>between runs:</a:t>
            </a:r>
          </a:p>
          <a:p>
            <a:pPr lvl="1">
              <a:lnSpc>
                <a:spcPct val="120000"/>
              </a:lnSpc>
            </a:pPr>
            <a:r>
              <a:rPr lang="en-US" sz="1800" dirty="0"/>
              <a:t>Future ocean </a:t>
            </a:r>
            <a:r>
              <a:rPr lang="en-US" sz="1800" dirty="0" smtClean="0"/>
              <a:t>tidal </a:t>
            </a:r>
            <a:r>
              <a:rPr lang="en-US" sz="1800" dirty="0"/>
              <a:t>levels shifted along one of two sea level curves – USACE High and IPCC AR5 RCP8.5 Median</a:t>
            </a:r>
          </a:p>
          <a:p>
            <a:pPr lvl="1">
              <a:lnSpc>
                <a:spcPct val="120000"/>
              </a:lnSpc>
            </a:pPr>
            <a:r>
              <a:rPr lang="en-US" sz="1800" dirty="0"/>
              <a:t>Future vs. historical potential rainfall and RET patterns</a:t>
            </a:r>
          </a:p>
          <a:p>
            <a:pPr lvl="1">
              <a:lnSpc>
                <a:spcPct val="120000"/>
              </a:lnSpc>
            </a:pPr>
            <a:r>
              <a:rPr lang="en-US" sz="1800" dirty="0"/>
              <a:t>No </a:t>
            </a:r>
            <a:r>
              <a:rPr lang="en-US" sz="1800" dirty="0" err="1" smtClean="0"/>
              <a:t>pumpage</a:t>
            </a:r>
            <a:r>
              <a:rPr lang="en-US" sz="1800" dirty="0" smtClean="0"/>
              <a:t> </a:t>
            </a:r>
            <a:r>
              <a:rPr lang="en-US" sz="1800" dirty="0"/>
              <a:t>vs. </a:t>
            </a:r>
            <a:r>
              <a:rPr lang="en-US" sz="1800" dirty="0" err="1" smtClean="0"/>
              <a:t>pumpage</a:t>
            </a:r>
            <a:r>
              <a:rPr lang="en-US" sz="1800" dirty="0" smtClean="0"/>
              <a:t> </a:t>
            </a:r>
            <a:r>
              <a:rPr lang="en-US" sz="1800" dirty="0"/>
              <a:t>based on 2030-2040 projections from USGS Scenario </a:t>
            </a:r>
            <a:r>
              <a:rPr lang="en-US" sz="1800" dirty="0" smtClean="0"/>
              <a:t>1</a:t>
            </a:r>
            <a:endParaRPr lang="en-US" sz="1800" dirty="0"/>
          </a:p>
          <a:p>
            <a:pPr lvl="1">
              <a:lnSpc>
                <a:spcPct val="120000"/>
              </a:lnSpc>
            </a:pPr>
            <a:endParaRPr lang="en-US" sz="1800" dirty="0"/>
          </a:p>
          <a:p>
            <a:pPr>
              <a:lnSpc>
                <a:spcPct val="120000"/>
              </a:lnSpc>
            </a:pPr>
            <a:endParaRPr lang="en-US" sz="2400" dirty="0"/>
          </a:p>
        </p:txBody>
      </p:sp>
    </p:spTree>
    <p:extLst>
      <p:ext uri="{BB962C8B-B14F-4D97-AF65-F5344CB8AC3E}">
        <p14:creationId xmlns:p14="http://schemas.microsoft.com/office/powerpoint/2010/main" val="1626737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07655" y="139849"/>
            <a:ext cx="3086055" cy="5817141"/>
          </a:xfrm>
          <a:prstGeom prst="rect">
            <a:avLst/>
          </a:prstGeom>
        </p:spPr>
      </p:pic>
      <p:pic>
        <p:nvPicPr>
          <p:cNvPr id="5" name="Picture 4"/>
          <p:cNvPicPr>
            <a:picLocks noChangeAspect="1"/>
          </p:cNvPicPr>
          <p:nvPr/>
        </p:nvPicPr>
        <p:blipFill>
          <a:blip r:embed="rId3"/>
          <a:stretch>
            <a:fillRect/>
          </a:stretch>
        </p:blipFill>
        <p:spPr>
          <a:xfrm>
            <a:off x="6652188" y="2770092"/>
            <a:ext cx="2417013" cy="1174937"/>
          </a:xfrm>
          <a:prstGeom prst="rect">
            <a:avLst/>
          </a:prstGeom>
        </p:spPr>
      </p:pic>
      <p:pic>
        <p:nvPicPr>
          <p:cNvPr id="7" name="Picture 6"/>
          <p:cNvPicPr>
            <a:picLocks noChangeAspect="1"/>
          </p:cNvPicPr>
          <p:nvPr/>
        </p:nvPicPr>
        <p:blipFill>
          <a:blip r:embed="rId4"/>
          <a:stretch>
            <a:fillRect/>
          </a:stretch>
        </p:blipFill>
        <p:spPr>
          <a:xfrm>
            <a:off x="1048871" y="533280"/>
            <a:ext cx="3197542" cy="5114876"/>
          </a:xfrm>
          <a:prstGeom prst="rect">
            <a:avLst/>
          </a:prstGeom>
        </p:spPr>
      </p:pic>
      <p:sp>
        <p:nvSpPr>
          <p:cNvPr id="8" name="Rectangle 7"/>
          <p:cNvSpPr/>
          <p:nvPr/>
        </p:nvSpPr>
        <p:spPr>
          <a:xfrm>
            <a:off x="7493710" y="4036191"/>
            <a:ext cx="1551622" cy="2031325"/>
          </a:xfrm>
          <a:prstGeom prst="rect">
            <a:avLst/>
          </a:prstGeom>
        </p:spPr>
        <p:txBody>
          <a:bodyPr wrap="square">
            <a:spAutoFit/>
          </a:bodyPr>
          <a:lstStyle/>
          <a:p>
            <a:r>
              <a:rPr lang="en-US" sz="900" dirty="0">
                <a:solidFill>
                  <a:srgbClr val="92D050"/>
                </a:solidFill>
              </a:rPr>
              <a:t>Hughes, J.D., and White, J.T., 2016, Hydrologic conditions in urban Miami-Dade County, Florida, and the effect </a:t>
            </a:r>
            <a:r>
              <a:rPr lang="en-US" sz="900" dirty="0" smtClean="0">
                <a:solidFill>
                  <a:srgbClr val="92D050"/>
                </a:solidFill>
              </a:rPr>
              <a:t>of groundwater </a:t>
            </a:r>
            <a:r>
              <a:rPr lang="en-US" sz="900" dirty="0" err="1">
                <a:solidFill>
                  <a:srgbClr val="92D050"/>
                </a:solidFill>
              </a:rPr>
              <a:t>pumpage</a:t>
            </a:r>
            <a:r>
              <a:rPr lang="en-US" sz="900" dirty="0">
                <a:solidFill>
                  <a:srgbClr val="92D050"/>
                </a:solidFill>
              </a:rPr>
              <a:t> and increased sea level on canal leakage and regional groundwater flow (ver. 1.2, July 2016</a:t>
            </a:r>
            <a:r>
              <a:rPr lang="en-US" sz="900" dirty="0" smtClean="0">
                <a:solidFill>
                  <a:srgbClr val="92D050"/>
                </a:solidFill>
              </a:rPr>
              <a:t>): U.S</a:t>
            </a:r>
            <a:r>
              <a:rPr lang="en-US" sz="900" dirty="0">
                <a:solidFill>
                  <a:srgbClr val="92D050"/>
                </a:solidFill>
              </a:rPr>
              <a:t>. Geological Survey Scientific Investigations Report 2014–5162, 175 p., http://dx.doi.org/10.3133/sir20145162</a:t>
            </a:r>
          </a:p>
        </p:txBody>
      </p:sp>
    </p:spTree>
    <p:extLst>
      <p:ext uri="{BB962C8B-B14F-4D97-AF65-F5344CB8AC3E}">
        <p14:creationId xmlns:p14="http://schemas.microsoft.com/office/powerpoint/2010/main" val="716340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258950" y="394065"/>
            <a:ext cx="8792898" cy="4622517"/>
          </a:xfrm>
          <a:prstGeom prst="rect">
            <a:avLst/>
          </a:prstGeom>
        </p:spPr>
      </p:pic>
      <p:sp>
        <p:nvSpPr>
          <p:cNvPr id="6" name="Circular Arrow 5"/>
          <p:cNvSpPr/>
          <p:nvPr/>
        </p:nvSpPr>
        <p:spPr>
          <a:xfrm rot="14181868" flipH="1">
            <a:off x="4721155" y="2962328"/>
            <a:ext cx="299423" cy="318385"/>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21145762">
            <a:off x="4062491" y="3971690"/>
            <a:ext cx="3086106" cy="379765"/>
          </a:xfrm>
          <a:prstGeom prst="rect">
            <a:avLst/>
          </a:prstGeom>
          <a:noFill/>
        </p:spPr>
        <p:txBody>
          <a:bodyPr wrap="square" lIns="91424" tIns="45712" rIns="91424" bIns="45712" rtlCol="0">
            <a:spAutoFit/>
          </a:bodyPr>
          <a:lstStyle/>
          <a:p>
            <a:r>
              <a:rPr lang="en-US" dirty="0">
                <a:solidFill>
                  <a:srgbClr val="000000"/>
                </a:solidFill>
              </a:rPr>
              <a:t>Most optimistic scenario</a:t>
            </a:r>
          </a:p>
        </p:txBody>
      </p:sp>
      <p:sp>
        <p:nvSpPr>
          <p:cNvPr id="15" name="TextBox 14"/>
          <p:cNvSpPr txBox="1"/>
          <p:nvPr/>
        </p:nvSpPr>
        <p:spPr>
          <a:xfrm rot="19452629">
            <a:off x="5599227" y="1845245"/>
            <a:ext cx="2278686" cy="379765"/>
          </a:xfrm>
          <a:prstGeom prst="rect">
            <a:avLst/>
          </a:prstGeom>
          <a:noFill/>
        </p:spPr>
        <p:txBody>
          <a:bodyPr wrap="square" lIns="91424" tIns="45712" rIns="91424" bIns="45712" rtlCol="0">
            <a:spAutoFit/>
          </a:bodyPr>
          <a:lstStyle/>
          <a:p>
            <a:r>
              <a:rPr lang="en-US" dirty="0">
                <a:solidFill>
                  <a:srgbClr val="000000"/>
                </a:solidFill>
              </a:rPr>
              <a:t>High risk projects</a:t>
            </a:r>
          </a:p>
        </p:txBody>
      </p:sp>
      <p:sp>
        <p:nvSpPr>
          <p:cNvPr id="21" name="TextBox 20"/>
          <p:cNvSpPr txBox="1"/>
          <p:nvPr/>
        </p:nvSpPr>
        <p:spPr>
          <a:xfrm>
            <a:off x="3942323" y="5284848"/>
            <a:ext cx="2485623" cy="646331"/>
          </a:xfrm>
          <a:prstGeom prst="rect">
            <a:avLst/>
          </a:prstGeom>
          <a:noFill/>
          <a:ln>
            <a:solidFill>
              <a:srgbClr val="92D050"/>
            </a:solidFill>
          </a:ln>
        </p:spPr>
        <p:txBody>
          <a:bodyPr wrap="square" rtlCol="0">
            <a:spAutoFit/>
          </a:bodyPr>
          <a:lstStyle/>
          <a:p>
            <a:pPr algn="ctr"/>
            <a:r>
              <a:rPr lang="en-US" dirty="0" smtClean="0"/>
              <a:t>Virginia Key Tide Station Hourly Data</a:t>
            </a:r>
            <a:endParaRPr lang="en-US" dirty="0"/>
          </a:p>
        </p:txBody>
      </p:sp>
      <p:pic>
        <p:nvPicPr>
          <p:cNvPr id="5" name="Picture 4"/>
          <p:cNvPicPr>
            <a:picLocks noChangeAspect="1"/>
          </p:cNvPicPr>
          <p:nvPr/>
        </p:nvPicPr>
        <p:blipFill rotWithShape="1">
          <a:blip r:embed="rId4">
            <a:clrChange>
              <a:clrFrom>
                <a:srgbClr val="FFFFFF"/>
              </a:clrFrom>
              <a:clrTo>
                <a:srgbClr val="FFFFFF">
                  <a:alpha val="0"/>
                </a:srgbClr>
              </a:clrTo>
            </a:clrChange>
          </a:blip>
          <a:srcRect l="16453" t="15287" r="2074" b="15057"/>
          <a:stretch/>
        </p:blipFill>
        <p:spPr>
          <a:xfrm>
            <a:off x="1399735" y="1619576"/>
            <a:ext cx="2542588" cy="4262512"/>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1139354" y="3770050"/>
            <a:ext cx="2322452" cy="759221"/>
          </a:xfrm>
          <a:prstGeom prst="rect">
            <a:avLst/>
          </a:prstGeom>
        </p:spPr>
      </p:pic>
    </p:spTree>
    <p:extLst>
      <p:ext uri="{BB962C8B-B14F-4D97-AF65-F5344CB8AC3E}">
        <p14:creationId xmlns:p14="http://schemas.microsoft.com/office/powerpoint/2010/main" val="257345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graphicFrame>
        <p:nvGraphicFramePr>
          <p:cNvPr id="7" name="Table 6">
            <a:extLst>
              <a:ext uri="{FF2B5EF4-FFF2-40B4-BE49-F238E27FC236}">
                <a16:creationId xmlns:a16="http://schemas.microsoft.com/office/drawing/2014/main" id="{C5A86519-F7CC-4153-984B-1D136A773E5A}"/>
              </a:ext>
            </a:extLst>
          </p:cNvPr>
          <p:cNvGraphicFramePr>
            <a:graphicFrameLocks noGrp="1"/>
          </p:cNvGraphicFramePr>
          <p:nvPr>
            <p:extLst>
              <p:ext uri="{D42A27DB-BD31-4B8C-83A1-F6EECF244321}">
                <p14:modId xmlns:p14="http://schemas.microsoft.com/office/powerpoint/2010/main" val="2136147038"/>
              </p:ext>
            </p:extLst>
          </p:nvPr>
        </p:nvGraphicFramePr>
        <p:xfrm>
          <a:off x="1043683" y="668489"/>
          <a:ext cx="6896840" cy="5463097"/>
        </p:xfrm>
        <a:graphic>
          <a:graphicData uri="http://schemas.openxmlformats.org/drawingml/2006/table">
            <a:tbl>
              <a:tblPr firstRow="1" firstCol="1" bandRow="1">
                <a:tableStyleId>{5940675A-B579-460E-94D1-54222C63F5DA}</a:tableStyleId>
              </a:tblPr>
              <a:tblGrid>
                <a:gridCol w="2502173">
                  <a:extLst>
                    <a:ext uri="{9D8B030D-6E8A-4147-A177-3AD203B41FA5}">
                      <a16:colId xmlns:a16="http://schemas.microsoft.com/office/drawing/2014/main" val="2131396489"/>
                    </a:ext>
                  </a:extLst>
                </a:gridCol>
                <a:gridCol w="838656">
                  <a:extLst>
                    <a:ext uri="{9D8B030D-6E8A-4147-A177-3AD203B41FA5}">
                      <a16:colId xmlns:a16="http://schemas.microsoft.com/office/drawing/2014/main" val="2455454093"/>
                    </a:ext>
                  </a:extLst>
                </a:gridCol>
                <a:gridCol w="838656">
                  <a:extLst>
                    <a:ext uri="{9D8B030D-6E8A-4147-A177-3AD203B41FA5}">
                      <a16:colId xmlns:a16="http://schemas.microsoft.com/office/drawing/2014/main" val="2190736330"/>
                    </a:ext>
                  </a:extLst>
                </a:gridCol>
                <a:gridCol w="844173">
                  <a:extLst>
                    <a:ext uri="{9D8B030D-6E8A-4147-A177-3AD203B41FA5}">
                      <a16:colId xmlns:a16="http://schemas.microsoft.com/office/drawing/2014/main" val="2708328101"/>
                    </a:ext>
                  </a:extLst>
                </a:gridCol>
                <a:gridCol w="936591">
                  <a:extLst>
                    <a:ext uri="{9D8B030D-6E8A-4147-A177-3AD203B41FA5}">
                      <a16:colId xmlns:a16="http://schemas.microsoft.com/office/drawing/2014/main" val="1308959048"/>
                    </a:ext>
                  </a:extLst>
                </a:gridCol>
                <a:gridCol w="936591">
                  <a:extLst>
                    <a:ext uri="{9D8B030D-6E8A-4147-A177-3AD203B41FA5}">
                      <a16:colId xmlns:a16="http://schemas.microsoft.com/office/drawing/2014/main" val="417750311"/>
                    </a:ext>
                  </a:extLst>
                </a:gridCol>
              </a:tblGrid>
              <a:tr h="479780">
                <a:tc>
                  <a:txBody>
                    <a:bodyPr/>
                    <a:lstStyle/>
                    <a:p>
                      <a:pPr marL="0" marR="0" algn="just">
                        <a:spcBef>
                          <a:spcPts val="0"/>
                        </a:spcBef>
                        <a:spcAft>
                          <a:spcPts val="0"/>
                        </a:spcAft>
                      </a:pPr>
                      <a:r>
                        <a:rPr lang="en-US" sz="1200" b="1" dirty="0">
                          <a:effectLst/>
                        </a:rPr>
                        <a:t>Run short-name</a:t>
                      </a:r>
                      <a:endParaRPr lang="en-US" sz="12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just">
                        <a:spcBef>
                          <a:spcPts val="0"/>
                        </a:spcBef>
                        <a:spcAft>
                          <a:spcPts val="0"/>
                        </a:spcAft>
                      </a:pPr>
                      <a:r>
                        <a:rPr lang="en-US" sz="1200" b="1">
                          <a:effectLst/>
                        </a:rPr>
                        <a:t>(1) </a:t>
                      </a:r>
                    </a:p>
                    <a:p>
                      <a:pPr marL="0" marR="0" algn="just">
                        <a:spcBef>
                          <a:spcPts val="0"/>
                        </a:spcBef>
                        <a:spcAft>
                          <a:spcPts val="0"/>
                        </a:spcAft>
                      </a:pPr>
                      <a:r>
                        <a:rPr lang="en-US" sz="1200" b="1">
                          <a:effectLst/>
                        </a:rPr>
                        <a:t>LOW SLR</a:t>
                      </a:r>
                      <a:endParaRPr lang="en-US" sz="1200" b="1">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solidFill>
                      <a:schemeClr val="accent1">
                        <a:lumMod val="40000"/>
                        <a:lumOff val="60000"/>
                      </a:schemeClr>
                    </a:solidFill>
                  </a:tcPr>
                </a:tc>
                <a:tc>
                  <a:txBody>
                    <a:bodyPr/>
                    <a:lstStyle/>
                    <a:p>
                      <a:pPr marL="0" marR="0" algn="just">
                        <a:spcBef>
                          <a:spcPts val="0"/>
                        </a:spcBef>
                        <a:spcAft>
                          <a:spcPts val="0"/>
                        </a:spcAft>
                      </a:pPr>
                      <a:r>
                        <a:rPr lang="en-US" sz="1200" b="1" dirty="0">
                          <a:effectLst/>
                        </a:rPr>
                        <a:t>(2)</a:t>
                      </a:r>
                    </a:p>
                    <a:p>
                      <a:pPr marL="0" marR="0" algn="just">
                        <a:spcBef>
                          <a:spcPts val="0"/>
                        </a:spcBef>
                        <a:spcAft>
                          <a:spcPts val="0"/>
                        </a:spcAft>
                      </a:pPr>
                      <a:r>
                        <a:rPr lang="en-US" sz="1200" b="1" dirty="0">
                          <a:effectLst/>
                        </a:rPr>
                        <a:t>HIGH SLR</a:t>
                      </a:r>
                      <a:endParaRPr lang="en-US" sz="12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solidFill>
                      <a:schemeClr val="accent1">
                        <a:lumMod val="40000"/>
                        <a:lumOff val="60000"/>
                      </a:schemeClr>
                    </a:solidFill>
                  </a:tcPr>
                </a:tc>
                <a:tc>
                  <a:txBody>
                    <a:bodyPr/>
                    <a:lstStyle/>
                    <a:p>
                      <a:pPr marL="0" marR="0" algn="just">
                        <a:spcBef>
                          <a:spcPts val="0"/>
                        </a:spcBef>
                        <a:spcAft>
                          <a:spcPts val="0"/>
                        </a:spcAft>
                      </a:pPr>
                      <a:r>
                        <a:rPr lang="en-US" sz="1200" b="1">
                          <a:effectLst/>
                        </a:rPr>
                        <a:t>(3)</a:t>
                      </a:r>
                    </a:p>
                    <a:p>
                      <a:pPr marL="0" marR="0">
                        <a:spcBef>
                          <a:spcPts val="0"/>
                        </a:spcBef>
                        <a:spcAft>
                          <a:spcPts val="0"/>
                        </a:spcAft>
                      </a:pPr>
                      <a:r>
                        <a:rPr lang="en-US" sz="1200" b="1">
                          <a:effectLst/>
                        </a:rPr>
                        <a:t>HIGH SLR + NO PUMPAGE</a:t>
                      </a:r>
                      <a:endParaRPr lang="en-US" sz="1200" b="1">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solidFill>
                      <a:schemeClr val="accent1">
                        <a:lumMod val="40000"/>
                        <a:lumOff val="60000"/>
                      </a:schemeClr>
                    </a:solidFill>
                  </a:tcPr>
                </a:tc>
                <a:tc>
                  <a:txBody>
                    <a:bodyPr/>
                    <a:lstStyle/>
                    <a:p>
                      <a:pPr marL="0" marR="0" algn="just">
                        <a:spcBef>
                          <a:spcPts val="0"/>
                        </a:spcBef>
                        <a:spcAft>
                          <a:spcPts val="0"/>
                        </a:spcAft>
                      </a:pPr>
                      <a:r>
                        <a:rPr lang="en-US" sz="1200" b="1">
                          <a:effectLst/>
                        </a:rPr>
                        <a:t>(4)</a:t>
                      </a:r>
                    </a:p>
                    <a:p>
                      <a:pPr marL="0" marR="0" algn="just">
                        <a:spcBef>
                          <a:spcPts val="0"/>
                        </a:spcBef>
                        <a:spcAft>
                          <a:spcPts val="0"/>
                        </a:spcAft>
                      </a:pPr>
                      <a:r>
                        <a:rPr lang="en-US" sz="1200" b="1">
                          <a:effectLst/>
                        </a:rPr>
                        <a:t>LOW SLR + HIST RAIN/RET</a:t>
                      </a:r>
                      <a:endParaRPr lang="en-US" sz="1200" b="1">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solidFill>
                      <a:schemeClr val="accent1">
                        <a:lumMod val="40000"/>
                        <a:lumOff val="60000"/>
                      </a:schemeClr>
                    </a:solidFill>
                  </a:tcPr>
                </a:tc>
                <a:tc>
                  <a:txBody>
                    <a:bodyPr/>
                    <a:lstStyle/>
                    <a:p>
                      <a:pPr marL="0" marR="0" algn="just">
                        <a:spcBef>
                          <a:spcPts val="0"/>
                        </a:spcBef>
                        <a:spcAft>
                          <a:spcPts val="0"/>
                        </a:spcAft>
                      </a:pPr>
                      <a:r>
                        <a:rPr lang="en-US" sz="1200" b="1">
                          <a:effectLst/>
                        </a:rPr>
                        <a:t>(5)</a:t>
                      </a:r>
                    </a:p>
                    <a:p>
                      <a:pPr marL="0" marR="0" algn="just">
                        <a:spcBef>
                          <a:spcPts val="0"/>
                        </a:spcBef>
                        <a:spcAft>
                          <a:spcPts val="0"/>
                        </a:spcAft>
                      </a:pPr>
                      <a:r>
                        <a:rPr lang="en-US" sz="1200" b="1">
                          <a:effectLst/>
                        </a:rPr>
                        <a:t>HIGH SLR + HIST RAIN/RET</a:t>
                      </a:r>
                      <a:endParaRPr lang="en-US" sz="1200" b="1">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solidFill>
                      <a:schemeClr val="accent1">
                        <a:lumMod val="40000"/>
                        <a:lumOff val="60000"/>
                      </a:schemeClr>
                    </a:solidFill>
                  </a:tcPr>
                </a:tc>
                <a:extLst>
                  <a:ext uri="{0D108BD9-81ED-4DB2-BD59-A6C34878D82A}">
                    <a16:rowId xmlns:a16="http://schemas.microsoft.com/office/drawing/2014/main" val="1258627580"/>
                  </a:ext>
                </a:extLst>
              </a:tr>
              <a:tr h="159927">
                <a:tc>
                  <a:txBody>
                    <a:bodyPr/>
                    <a:lstStyle/>
                    <a:p>
                      <a:pPr marL="0" marR="0" algn="just">
                        <a:spcBef>
                          <a:spcPts val="0"/>
                        </a:spcBef>
                        <a:spcAft>
                          <a:spcPts val="0"/>
                        </a:spcAft>
                      </a:pPr>
                      <a:r>
                        <a:rPr lang="en-US" sz="1200" b="1" dirty="0">
                          <a:effectLst/>
                        </a:rPr>
                        <a:t>Rainfall and recharge</a:t>
                      </a:r>
                      <a:endParaRPr lang="en-US" sz="12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just">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noFill/>
                  </a:tcPr>
                </a:tc>
                <a:tc>
                  <a:txBody>
                    <a:bodyPr/>
                    <a:lstStyle/>
                    <a:p>
                      <a:pPr marL="0" marR="0" algn="just">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noFill/>
                  </a:tcPr>
                </a:tc>
                <a:tc>
                  <a:txBody>
                    <a:bodyPr/>
                    <a:lstStyle/>
                    <a:p>
                      <a:pPr marL="0" marR="0" algn="just">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noFill/>
                  </a:tcPr>
                </a:tc>
                <a:tc>
                  <a:txBody>
                    <a:bodyPr/>
                    <a:lstStyle/>
                    <a:p>
                      <a:pPr marL="0" marR="0" algn="just">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noFill/>
                  </a:tcPr>
                </a:tc>
                <a:tc>
                  <a:txBody>
                    <a:bodyPr/>
                    <a:lstStyle/>
                    <a:p>
                      <a:pPr marL="0" marR="0" algn="just">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b">
                    <a:noFill/>
                  </a:tcPr>
                </a:tc>
                <a:extLst>
                  <a:ext uri="{0D108BD9-81ED-4DB2-BD59-A6C34878D82A}">
                    <a16:rowId xmlns:a16="http://schemas.microsoft.com/office/drawing/2014/main" val="1764297268"/>
                  </a:ext>
                </a:extLst>
              </a:tr>
              <a:tr h="501200">
                <a:tc>
                  <a:txBody>
                    <a:bodyPr/>
                    <a:lstStyle/>
                    <a:p>
                      <a:pPr marL="0" marR="0" algn="just">
                        <a:spcBef>
                          <a:spcPts val="0"/>
                        </a:spcBef>
                        <a:spcAft>
                          <a:spcPts val="0"/>
                        </a:spcAft>
                      </a:pPr>
                      <a:r>
                        <a:rPr lang="en-US" sz="1200" dirty="0">
                          <a:effectLst/>
                        </a:rPr>
                        <a:t>Bias-corrected LOCA rainfall for 2055-2069 (no correction factor applied)</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extLst>
                  <a:ext uri="{0D108BD9-81ED-4DB2-BD59-A6C34878D82A}">
                    <a16:rowId xmlns:a16="http://schemas.microsoft.com/office/drawing/2014/main" val="1444396624"/>
                  </a:ext>
                </a:extLst>
              </a:tr>
              <a:tr h="501296">
                <a:tc>
                  <a:txBody>
                    <a:bodyPr/>
                    <a:lstStyle/>
                    <a:p>
                      <a:pPr marL="0" marR="0" algn="just">
                        <a:spcBef>
                          <a:spcPts val="0"/>
                        </a:spcBef>
                        <a:spcAft>
                          <a:spcPts val="0"/>
                        </a:spcAft>
                      </a:pPr>
                      <a:r>
                        <a:rPr lang="en-US" sz="1200" dirty="0">
                          <a:effectLst/>
                        </a:rPr>
                        <a:t>1996-2010 NEXRAD rainfall with 1.05 correction factor</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extLst>
                  <a:ext uri="{0D108BD9-81ED-4DB2-BD59-A6C34878D82A}">
                    <a16:rowId xmlns:a16="http://schemas.microsoft.com/office/drawing/2014/main" val="3885303504"/>
                  </a:ext>
                </a:extLst>
              </a:tr>
              <a:tr h="159927">
                <a:tc>
                  <a:txBody>
                    <a:bodyPr/>
                    <a:lstStyle/>
                    <a:p>
                      <a:pPr marL="0" marR="0" algn="just">
                        <a:spcBef>
                          <a:spcPts val="0"/>
                        </a:spcBef>
                        <a:spcAft>
                          <a:spcPts val="0"/>
                        </a:spcAft>
                      </a:pPr>
                      <a:r>
                        <a:rPr lang="en-US" sz="1200" b="1" dirty="0">
                          <a:effectLst/>
                        </a:rPr>
                        <a:t>Reference evapotranspiration (RET)</a:t>
                      </a:r>
                      <a:endParaRPr lang="en-US" sz="12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extLst>
                  <a:ext uri="{0D108BD9-81ED-4DB2-BD59-A6C34878D82A}">
                    <a16:rowId xmlns:a16="http://schemas.microsoft.com/office/drawing/2014/main" val="464815617"/>
                  </a:ext>
                </a:extLst>
              </a:tr>
              <a:tr h="159927">
                <a:tc>
                  <a:txBody>
                    <a:bodyPr/>
                    <a:lstStyle/>
                    <a:p>
                      <a:pPr marL="0" marR="0" algn="just">
                        <a:spcBef>
                          <a:spcPts val="0"/>
                        </a:spcBef>
                        <a:spcAft>
                          <a:spcPts val="0"/>
                        </a:spcAft>
                      </a:pPr>
                      <a:r>
                        <a:rPr lang="en-US" sz="1200" dirty="0">
                          <a:effectLst/>
                        </a:rPr>
                        <a:t>1996-2010 RET from the USGS with 1.05 adjustment factor due to future temperature increase</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extLst>
                  <a:ext uri="{0D108BD9-81ED-4DB2-BD59-A6C34878D82A}">
                    <a16:rowId xmlns:a16="http://schemas.microsoft.com/office/drawing/2014/main" val="2107747587"/>
                  </a:ext>
                </a:extLst>
              </a:tr>
              <a:tr h="493869">
                <a:tc>
                  <a:txBody>
                    <a:bodyPr/>
                    <a:lstStyle/>
                    <a:p>
                      <a:pPr marL="0" marR="0" algn="just">
                        <a:spcBef>
                          <a:spcPts val="0"/>
                        </a:spcBef>
                        <a:spcAft>
                          <a:spcPts val="0"/>
                        </a:spcAft>
                      </a:pPr>
                      <a:r>
                        <a:rPr lang="en-US" sz="1200" dirty="0">
                          <a:effectLst/>
                        </a:rPr>
                        <a:t>1996-2010 RET from the USGS</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extLst>
                  <a:ext uri="{0D108BD9-81ED-4DB2-BD59-A6C34878D82A}">
                    <a16:rowId xmlns:a16="http://schemas.microsoft.com/office/drawing/2014/main" val="2707833013"/>
                  </a:ext>
                </a:extLst>
              </a:tr>
              <a:tr h="159927">
                <a:tc>
                  <a:txBody>
                    <a:bodyPr/>
                    <a:lstStyle/>
                    <a:p>
                      <a:pPr marL="0" marR="0" algn="just">
                        <a:spcBef>
                          <a:spcPts val="0"/>
                        </a:spcBef>
                        <a:spcAft>
                          <a:spcPts val="0"/>
                        </a:spcAft>
                      </a:pPr>
                      <a:r>
                        <a:rPr lang="en-US" sz="1200" b="1" dirty="0">
                          <a:effectLst/>
                        </a:rPr>
                        <a:t>PWS </a:t>
                      </a:r>
                      <a:r>
                        <a:rPr lang="en-US" sz="1200" b="1" dirty="0" err="1">
                          <a:effectLst/>
                        </a:rPr>
                        <a:t>pumpage</a:t>
                      </a:r>
                      <a:endParaRPr lang="en-US" sz="12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extLst>
                  <a:ext uri="{0D108BD9-81ED-4DB2-BD59-A6C34878D82A}">
                    <a16:rowId xmlns:a16="http://schemas.microsoft.com/office/drawing/2014/main" val="3554730517"/>
                  </a:ext>
                </a:extLst>
              </a:tr>
              <a:tr h="476231">
                <a:tc>
                  <a:txBody>
                    <a:bodyPr/>
                    <a:lstStyle/>
                    <a:p>
                      <a:pPr marL="0" marR="0" algn="just">
                        <a:spcBef>
                          <a:spcPts val="0"/>
                        </a:spcBef>
                        <a:spcAft>
                          <a:spcPts val="0"/>
                        </a:spcAft>
                      </a:pPr>
                      <a:r>
                        <a:rPr lang="en-US" sz="1200" dirty="0">
                          <a:effectLst/>
                        </a:rPr>
                        <a:t>No </a:t>
                      </a:r>
                      <a:r>
                        <a:rPr lang="en-US" sz="1200" dirty="0" err="1">
                          <a:effectLst/>
                        </a:rPr>
                        <a:t>pumpage</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extLst>
                  <a:ext uri="{0D108BD9-81ED-4DB2-BD59-A6C34878D82A}">
                    <a16:rowId xmlns:a16="http://schemas.microsoft.com/office/drawing/2014/main" val="1349198082"/>
                  </a:ext>
                </a:extLst>
              </a:tr>
              <a:tr h="417746">
                <a:tc>
                  <a:txBody>
                    <a:bodyPr/>
                    <a:lstStyle/>
                    <a:p>
                      <a:pPr marL="0" marR="0" algn="just">
                        <a:spcBef>
                          <a:spcPts val="0"/>
                        </a:spcBef>
                        <a:spcAft>
                          <a:spcPts val="0"/>
                        </a:spcAft>
                      </a:pPr>
                      <a:r>
                        <a:rPr lang="en-US" sz="1200" dirty="0">
                          <a:effectLst/>
                        </a:rPr>
                        <a:t>Future </a:t>
                      </a:r>
                      <a:r>
                        <a:rPr lang="en-US" sz="1200" dirty="0" err="1">
                          <a:effectLst/>
                        </a:rPr>
                        <a:t>Pumpage</a:t>
                      </a:r>
                      <a:r>
                        <a:rPr lang="en-US" sz="1200" dirty="0">
                          <a:effectLst/>
                        </a:rPr>
                        <a:t> as in USGS </a:t>
                      </a:r>
                      <a:r>
                        <a:rPr lang="en-US" sz="1200" dirty="0" err="1">
                          <a:effectLst/>
                        </a:rPr>
                        <a:t>Scen</a:t>
                      </a:r>
                      <a:r>
                        <a:rPr lang="en-US" sz="1200" dirty="0">
                          <a:effectLst/>
                        </a:rPr>
                        <a:t>. 1 for 2030-2040</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extLst>
                  <a:ext uri="{0D108BD9-81ED-4DB2-BD59-A6C34878D82A}">
                    <a16:rowId xmlns:a16="http://schemas.microsoft.com/office/drawing/2014/main" val="3978746770"/>
                  </a:ext>
                </a:extLst>
              </a:tr>
              <a:tr h="159927">
                <a:tc>
                  <a:txBody>
                    <a:bodyPr/>
                    <a:lstStyle/>
                    <a:p>
                      <a:pPr marL="0" marR="0" algn="just">
                        <a:spcBef>
                          <a:spcPts val="0"/>
                        </a:spcBef>
                        <a:spcAft>
                          <a:spcPts val="0"/>
                        </a:spcAft>
                      </a:pPr>
                      <a:r>
                        <a:rPr lang="en-US" sz="1200" b="1" dirty="0">
                          <a:effectLst/>
                        </a:rPr>
                        <a:t>Tidal boundary condition</a:t>
                      </a:r>
                      <a:endParaRPr lang="en-US" sz="12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noFill/>
                  </a:tcPr>
                </a:tc>
                <a:extLst>
                  <a:ext uri="{0D108BD9-81ED-4DB2-BD59-A6C34878D82A}">
                    <a16:rowId xmlns:a16="http://schemas.microsoft.com/office/drawing/2014/main" val="1791684626"/>
                  </a:ext>
                </a:extLst>
              </a:tr>
              <a:tr h="319853">
                <a:tc>
                  <a:txBody>
                    <a:bodyPr/>
                    <a:lstStyle/>
                    <a:p>
                      <a:pPr marL="0" marR="0" algn="just">
                        <a:spcBef>
                          <a:spcPts val="0"/>
                        </a:spcBef>
                        <a:spcAft>
                          <a:spcPts val="0"/>
                        </a:spcAft>
                      </a:pPr>
                      <a:r>
                        <a:rPr lang="en-US" sz="1200" dirty="0">
                          <a:effectLst/>
                        </a:rPr>
                        <a:t>Predicted sea levels for 2055-2069 + SLR from IPCC AR5 RCP8.5 median curve</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extLst>
                  <a:ext uri="{0D108BD9-81ED-4DB2-BD59-A6C34878D82A}">
                    <a16:rowId xmlns:a16="http://schemas.microsoft.com/office/drawing/2014/main" val="2026383792"/>
                  </a:ext>
                </a:extLst>
              </a:tr>
              <a:tr h="512435">
                <a:tc>
                  <a:txBody>
                    <a:bodyPr/>
                    <a:lstStyle/>
                    <a:p>
                      <a:pPr marL="0" marR="0" algn="just">
                        <a:spcBef>
                          <a:spcPts val="0"/>
                        </a:spcBef>
                        <a:spcAft>
                          <a:spcPts val="0"/>
                        </a:spcAft>
                      </a:pPr>
                      <a:r>
                        <a:rPr lang="en-US" sz="1200" dirty="0">
                          <a:effectLst/>
                        </a:rPr>
                        <a:t>Predicted sea levels for 2055-2069 + SLR from USACE High curve</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tc>
                  <a:txBody>
                    <a:bodyPr/>
                    <a:lstStyle/>
                    <a:p>
                      <a:pPr marL="0" marR="0" algn="ctr">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1">
                        <a:lumMod val="40000"/>
                        <a:lumOff val="60000"/>
                      </a:schemeClr>
                    </a:solidFill>
                  </a:tcPr>
                </a:tc>
                <a:tc>
                  <a:txBody>
                    <a:bodyPr/>
                    <a:lstStyle/>
                    <a:p>
                      <a:pPr marL="0" marR="0" algn="ctr">
                        <a:spcBef>
                          <a:spcPts val="0"/>
                        </a:spcBef>
                        <a:spcAft>
                          <a:spcPts val="0"/>
                        </a:spcAft>
                      </a:pP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9972" marR="59972" marT="0" marB="0" anchor="ctr">
                    <a:solidFill>
                      <a:schemeClr val="accent4">
                        <a:lumMod val="40000"/>
                        <a:lumOff val="60000"/>
                      </a:schemeClr>
                    </a:solidFill>
                  </a:tcPr>
                </a:tc>
                <a:extLst>
                  <a:ext uri="{0D108BD9-81ED-4DB2-BD59-A6C34878D82A}">
                    <a16:rowId xmlns:a16="http://schemas.microsoft.com/office/drawing/2014/main" val="492195999"/>
                  </a:ext>
                </a:extLst>
              </a:tr>
            </a:tbl>
          </a:graphicData>
        </a:graphic>
      </p:graphicFrame>
      <p:sp>
        <p:nvSpPr>
          <p:cNvPr id="10" name="TextBox 9">
            <a:extLst>
              <a:ext uri="{FF2B5EF4-FFF2-40B4-BE49-F238E27FC236}">
                <a16:creationId xmlns:a16="http://schemas.microsoft.com/office/drawing/2014/main" id="{DFDE3AA6-25E5-46A3-A7B9-9A9DD6EFD219}"/>
              </a:ext>
            </a:extLst>
          </p:cNvPr>
          <p:cNvSpPr txBox="1"/>
          <p:nvPr/>
        </p:nvSpPr>
        <p:spPr>
          <a:xfrm>
            <a:off x="1043683" y="167076"/>
            <a:ext cx="6896840" cy="369332"/>
          </a:xfrm>
          <a:prstGeom prst="rect">
            <a:avLst/>
          </a:prstGeom>
          <a:noFill/>
        </p:spPr>
        <p:txBody>
          <a:bodyPr wrap="square" rtlCol="0">
            <a:spAutoFit/>
          </a:bodyPr>
          <a:lstStyle/>
          <a:p>
            <a:pPr algn="ctr"/>
            <a:r>
              <a:rPr lang="en-US" altLang="en-US" b="1" dirty="0">
                <a:latin typeface="Calibri" panose="020F0502020204030204" pitchFamily="34" charset="0"/>
                <a:ea typeface="Cambria" panose="02040503050406030204" pitchFamily="18" charset="0"/>
                <a:cs typeface="Calibri" panose="020F0502020204030204" pitchFamily="34" charset="0"/>
              </a:rPr>
              <a:t>Assumptions for </a:t>
            </a:r>
            <a:r>
              <a:rPr lang="en-US" altLang="en-US" b="1" dirty="0" smtClean="0">
                <a:latin typeface="Calibri" panose="020F0502020204030204" pitchFamily="34" charset="0"/>
                <a:ea typeface="Cambria" panose="02040503050406030204" pitchFamily="18" charset="0"/>
                <a:cs typeface="Calibri" panose="020F0502020204030204" pitchFamily="34" charset="0"/>
              </a:rPr>
              <a:t>main </a:t>
            </a:r>
            <a:r>
              <a:rPr lang="en-US" altLang="en-US" b="1" dirty="0">
                <a:latin typeface="Calibri" panose="020F0502020204030204" pitchFamily="34" charset="0"/>
                <a:ea typeface="Cambria" panose="02040503050406030204" pitchFamily="18" charset="0"/>
                <a:cs typeface="Calibri" panose="020F0502020204030204" pitchFamily="34" charset="0"/>
              </a:rPr>
              <a:t>scenario runs (1 and 2) and </a:t>
            </a:r>
            <a:r>
              <a:rPr lang="en-US" altLang="en-US" b="1" dirty="0" smtClean="0">
                <a:latin typeface="Calibri" panose="020F0502020204030204" pitchFamily="34" charset="0"/>
                <a:ea typeface="Cambria" panose="02040503050406030204" pitchFamily="18" charset="0"/>
                <a:cs typeface="Calibri" panose="020F0502020204030204" pitchFamily="34" charset="0"/>
              </a:rPr>
              <a:t>sensitivity </a:t>
            </a:r>
            <a:r>
              <a:rPr lang="en-US" altLang="en-US" b="1" dirty="0">
                <a:latin typeface="Calibri" panose="020F0502020204030204" pitchFamily="34" charset="0"/>
                <a:ea typeface="Cambria" panose="02040503050406030204" pitchFamily="18" charset="0"/>
                <a:cs typeface="Calibri" panose="020F0502020204030204" pitchFamily="34" charset="0"/>
              </a:rPr>
              <a:t>runs (3-5</a:t>
            </a:r>
            <a:r>
              <a:rPr lang="en-US" altLang="en-US" b="1" dirty="0" smtClean="0">
                <a:latin typeface="Calibri" panose="020F0502020204030204" pitchFamily="34" charset="0"/>
                <a:ea typeface="Cambria" panose="02040503050406030204" pitchFamily="18" charset="0"/>
                <a:cs typeface="Calibri" panose="020F0502020204030204" pitchFamily="34" charset="0"/>
              </a:rPr>
              <a:t>)</a:t>
            </a:r>
            <a:endParaRPr lang="en-US" altLang="en-US" sz="4400" b="1" dirty="0">
              <a:latin typeface="Arial" panose="020B0604020202020204" pitchFamily="34" charset="0"/>
            </a:endParaRPr>
          </a:p>
        </p:txBody>
      </p:sp>
    </p:spTree>
    <p:extLst>
      <p:ext uri="{BB962C8B-B14F-4D97-AF65-F5344CB8AC3E}">
        <p14:creationId xmlns:p14="http://schemas.microsoft.com/office/powerpoint/2010/main" val="1054523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7834"/>
            <a:ext cx="7886700" cy="1325563"/>
          </a:xfrm>
        </p:spPr>
        <p:txBody>
          <a:bodyPr/>
          <a:lstStyle/>
          <a:p>
            <a:r>
              <a:rPr lang="en-US" dirty="0" smtClean="0"/>
              <a:t>Project</a:t>
            </a:r>
            <a:endParaRPr lang="en-US" dirty="0"/>
          </a:p>
        </p:txBody>
      </p:sp>
      <p:sp>
        <p:nvSpPr>
          <p:cNvPr id="3" name="Content Placeholder 2"/>
          <p:cNvSpPr>
            <a:spLocks noGrp="1"/>
          </p:cNvSpPr>
          <p:nvPr>
            <p:ph idx="1"/>
          </p:nvPr>
        </p:nvSpPr>
        <p:spPr>
          <a:xfrm>
            <a:off x="628650" y="1298310"/>
            <a:ext cx="7886700" cy="4666945"/>
          </a:xfrm>
        </p:spPr>
        <p:txBody>
          <a:bodyPr>
            <a:normAutofit fontScale="85000" lnSpcReduction="20000"/>
          </a:bodyPr>
          <a:lstStyle/>
          <a:p>
            <a:pPr marL="0" indent="0">
              <a:buNone/>
            </a:pPr>
            <a:r>
              <a:rPr lang="en-US" sz="2600" dirty="0" smtClean="0"/>
              <a:t>Funding: Florida </a:t>
            </a:r>
            <a:r>
              <a:rPr lang="en-US" sz="2600" dirty="0"/>
              <a:t>Department of Business and Professional </a:t>
            </a:r>
            <a:r>
              <a:rPr lang="en-US" sz="2600" dirty="0" smtClean="0"/>
              <a:t>Regulation</a:t>
            </a:r>
          </a:p>
          <a:p>
            <a:pPr marL="0" indent="0">
              <a:buNone/>
            </a:pPr>
            <a:endParaRPr lang="en-US" sz="2600" dirty="0"/>
          </a:p>
          <a:p>
            <a:pPr lvl="1"/>
            <a:r>
              <a:rPr lang="en-US" sz="2600" dirty="0"/>
              <a:t>Florida Building </a:t>
            </a:r>
            <a:r>
              <a:rPr lang="en-US" sz="2600" dirty="0" smtClean="0"/>
              <a:t>Commission</a:t>
            </a:r>
          </a:p>
          <a:p>
            <a:pPr marL="457200" lvl="1" indent="0">
              <a:buNone/>
            </a:pPr>
            <a:endParaRPr lang="en-US" sz="2600" dirty="0" smtClean="0"/>
          </a:p>
          <a:p>
            <a:pPr marL="0" indent="0">
              <a:buNone/>
            </a:pPr>
            <a:endParaRPr lang="en-US" dirty="0"/>
          </a:p>
          <a:p>
            <a:r>
              <a:rPr lang="en-US" dirty="0" smtClean="0"/>
              <a:t>Task:  </a:t>
            </a:r>
            <a:r>
              <a:rPr lang="en-US" dirty="0"/>
              <a:t>Updating Existing Rainfall </a:t>
            </a:r>
            <a:r>
              <a:rPr lang="en-US" dirty="0" smtClean="0"/>
              <a:t>Maps</a:t>
            </a:r>
          </a:p>
          <a:p>
            <a:endParaRPr lang="en-US" dirty="0"/>
          </a:p>
          <a:p>
            <a:r>
              <a:rPr lang="en-US" dirty="0" smtClean="0"/>
              <a:t>Task</a:t>
            </a:r>
            <a:r>
              <a:rPr lang="en-US" dirty="0"/>
              <a:t>:  Development of average May-October groundwater level maps (used for evaluating flood risks) through groundwater modeling under future sea level rise scenarios</a:t>
            </a:r>
          </a:p>
          <a:p>
            <a:pPr marL="0" indent="0">
              <a:buNone/>
            </a:pPr>
            <a:endParaRPr lang="en-US" dirty="0"/>
          </a:p>
          <a:p>
            <a:r>
              <a:rPr lang="en-US" dirty="0" smtClean="0"/>
              <a:t>Task:  </a:t>
            </a:r>
            <a:r>
              <a:rPr lang="en-US" dirty="0"/>
              <a:t>Evaluation of  FBC-related </a:t>
            </a:r>
            <a:r>
              <a:rPr lang="en-US" dirty="0" smtClean="0"/>
              <a:t>requirements</a:t>
            </a:r>
            <a:endParaRPr lang="en-US" dirty="0"/>
          </a:p>
          <a:p>
            <a:endParaRPr lang="en-US" dirty="0"/>
          </a:p>
        </p:txBody>
      </p:sp>
    </p:spTree>
    <p:extLst>
      <p:ext uri="{BB962C8B-B14F-4D97-AF65-F5344CB8AC3E}">
        <p14:creationId xmlns:p14="http://schemas.microsoft.com/office/powerpoint/2010/main" val="1756626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pic>
        <p:nvPicPr>
          <p:cNvPr id="10" name="Picture 9">
            <a:extLst>
              <a:ext uri="{FF2B5EF4-FFF2-40B4-BE49-F238E27FC236}">
                <a16:creationId xmlns:a16="http://schemas.microsoft.com/office/drawing/2014/main" id="{CA4050EB-B008-4A1D-B3BD-F2ACF8BF8B61}"/>
              </a:ext>
            </a:extLst>
          </p:cNvPr>
          <p:cNvPicPr>
            <a:picLocks noChangeAspect="1"/>
          </p:cNvPicPr>
          <p:nvPr/>
        </p:nvPicPr>
        <p:blipFill rotWithShape="1">
          <a:blip r:embed="rId4"/>
          <a:srcRect r="50351"/>
          <a:stretch/>
        </p:blipFill>
        <p:spPr>
          <a:xfrm>
            <a:off x="1545336" y="164592"/>
            <a:ext cx="3126677" cy="6699883"/>
          </a:xfrm>
          <a:prstGeom prst="rect">
            <a:avLst/>
          </a:prstGeom>
        </p:spPr>
      </p:pic>
      <p:sp>
        <p:nvSpPr>
          <p:cNvPr id="13" name="TextBox 12">
            <a:extLst>
              <a:ext uri="{FF2B5EF4-FFF2-40B4-BE49-F238E27FC236}">
                <a16:creationId xmlns:a16="http://schemas.microsoft.com/office/drawing/2014/main" id="{7125111F-3D6F-41BE-A536-5C58C523A9CF}"/>
              </a:ext>
            </a:extLst>
          </p:cNvPr>
          <p:cNvSpPr txBox="1"/>
          <p:nvPr/>
        </p:nvSpPr>
        <p:spPr>
          <a:xfrm>
            <a:off x="912459" y="79017"/>
            <a:ext cx="7319082" cy="646331"/>
          </a:xfrm>
          <a:prstGeom prst="rect">
            <a:avLst/>
          </a:prstGeom>
          <a:noFill/>
        </p:spPr>
        <p:txBody>
          <a:bodyPr wrap="square" rtlCol="0">
            <a:spAutoFit/>
          </a:bodyPr>
          <a:lstStyle/>
          <a:p>
            <a:pPr algn="ctr"/>
            <a:r>
              <a:rPr lang="en-US" altLang="en-US" b="1" dirty="0">
                <a:latin typeface="Calibri" panose="020F0502020204030204" pitchFamily="34" charset="0"/>
                <a:ea typeface="Cambria" panose="02040503050406030204" pitchFamily="18" charset="0"/>
                <a:cs typeface="Calibri" panose="020F0502020204030204" pitchFamily="34" charset="0"/>
              </a:rPr>
              <a:t>Average wet season heads (ft NAVD88) (</a:t>
            </a:r>
            <a:r>
              <a:rPr lang="en-US" altLang="en-US" b="1" dirty="0" smtClean="0">
                <a:latin typeface="Calibri" panose="020F0502020204030204" pitchFamily="34" charset="0"/>
                <a:ea typeface="Cambria" panose="02040503050406030204" pitchFamily="18" charset="0"/>
                <a:cs typeface="Calibri" panose="020F0502020204030204" pitchFamily="34" charset="0"/>
              </a:rPr>
              <a:t>left) </a:t>
            </a:r>
            <a:r>
              <a:rPr lang="en-US" altLang="en-US" b="1" dirty="0">
                <a:latin typeface="Calibri" panose="020F0502020204030204" pitchFamily="34" charset="0"/>
                <a:ea typeface="Cambria" panose="02040503050406030204" pitchFamily="18" charset="0"/>
                <a:cs typeface="Calibri" panose="020F0502020204030204" pitchFamily="34" charset="0"/>
              </a:rPr>
              <a:t>and </a:t>
            </a:r>
            <a:r>
              <a:rPr lang="en-US" altLang="en-US" b="1" dirty="0" smtClean="0">
                <a:latin typeface="Calibri" panose="020F0502020204030204" pitchFamily="34" charset="0"/>
                <a:ea typeface="Cambria" panose="02040503050406030204" pitchFamily="18" charset="0"/>
                <a:cs typeface="Calibri" panose="020F0502020204030204" pitchFamily="34" charset="0"/>
              </a:rPr>
              <a:t>average </a:t>
            </a:r>
            <a:r>
              <a:rPr lang="en-US" altLang="en-US" b="1" dirty="0">
                <a:latin typeface="Calibri" panose="020F0502020204030204" pitchFamily="34" charset="0"/>
                <a:ea typeface="Cambria" panose="02040503050406030204" pitchFamily="18" charset="0"/>
                <a:cs typeface="Calibri" panose="020F0502020204030204" pitchFamily="34" charset="0"/>
              </a:rPr>
              <a:t>wet season depth to water table (ft) (</a:t>
            </a:r>
            <a:r>
              <a:rPr lang="en-US" altLang="en-US" b="1" dirty="0" smtClean="0">
                <a:latin typeface="Calibri" panose="020F0502020204030204" pitchFamily="34" charset="0"/>
                <a:ea typeface="Cambria" panose="02040503050406030204" pitchFamily="18" charset="0"/>
                <a:cs typeface="Calibri" panose="020F0502020204030204" pitchFamily="34" charset="0"/>
              </a:rPr>
              <a:t>right) </a:t>
            </a:r>
            <a:r>
              <a:rPr lang="en-US" altLang="en-US" b="1" dirty="0">
                <a:latin typeface="Calibri" panose="020F0502020204030204" pitchFamily="34" charset="0"/>
                <a:ea typeface="Cambria" panose="02040503050406030204" pitchFamily="18" charset="0"/>
                <a:cs typeface="Calibri" panose="020F0502020204030204" pitchFamily="34" charset="0"/>
              </a:rPr>
              <a:t>for </a:t>
            </a:r>
            <a:r>
              <a:rPr lang="en-US" altLang="en-US" b="1" dirty="0" smtClean="0">
                <a:latin typeface="Calibri" panose="020F0502020204030204" pitchFamily="34" charset="0"/>
                <a:ea typeface="Cambria" panose="02040503050406030204" pitchFamily="18" charset="0"/>
                <a:cs typeface="Calibri" panose="020F0502020204030204" pitchFamily="34" charset="0"/>
              </a:rPr>
              <a:t>Low </a:t>
            </a:r>
            <a:r>
              <a:rPr lang="en-US" altLang="en-US" b="1" dirty="0">
                <a:latin typeface="Calibri" panose="020F0502020204030204" pitchFamily="34" charset="0"/>
                <a:ea typeface="Cambria" panose="02040503050406030204" pitchFamily="18" charset="0"/>
                <a:cs typeface="Calibri" panose="020F0502020204030204" pitchFamily="34" charset="0"/>
              </a:rPr>
              <a:t>SLR scenario</a:t>
            </a:r>
            <a:endParaRPr lang="en-US" altLang="en-US" sz="4400" b="1" dirty="0">
              <a:latin typeface="Arial" panose="020B0604020202020204" pitchFamily="34" charset="0"/>
            </a:endParaRPr>
          </a:p>
        </p:txBody>
      </p:sp>
      <p:sp>
        <p:nvSpPr>
          <p:cNvPr id="2" name="TextBox 1"/>
          <p:cNvSpPr txBox="1"/>
          <p:nvPr/>
        </p:nvSpPr>
        <p:spPr>
          <a:xfrm rot="18698790">
            <a:off x="5037254" y="3076598"/>
            <a:ext cx="265412" cy="369332"/>
          </a:xfrm>
          <a:prstGeom prst="rect">
            <a:avLst/>
          </a:prstGeom>
          <a:noFill/>
        </p:spPr>
        <p:txBody>
          <a:bodyPr wrap="square" rtlCol="0">
            <a:spAutoFit/>
          </a:bodyPr>
          <a:lstStyle/>
          <a:p>
            <a:r>
              <a:rPr lang="en-US" dirty="0" smtClean="0">
                <a:solidFill>
                  <a:schemeClr val="bg1"/>
                </a:solidFill>
              </a:rPr>
              <a:t>0</a:t>
            </a:r>
            <a:endParaRPr lang="en-US" dirty="0">
              <a:solidFill>
                <a:schemeClr val="bg1"/>
              </a:solidFill>
            </a:endParaRPr>
          </a:p>
        </p:txBody>
      </p:sp>
      <p:sp>
        <p:nvSpPr>
          <p:cNvPr id="7" name="TextBox 6"/>
          <p:cNvSpPr txBox="1"/>
          <p:nvPr/>
        </p:nvSpPr>
        <p:spPr>
          <a:xfrm rot="18698790">
            <a:off x="5206391" y="3294698"/>
            <a:ext cx="524942" cy="369332"/>
          </a:xfrm>
          <a:prstGeom prst="rect">
            <a:avLst/>
          </a:prstGeom>
          <a:noFill/>
        </p:spPr>
        <p:txBody>
          <a:bodyPr wrap="square" rtlCol="0">
            <a:spAutoFit/>
          </a:bodyPr>
          <a:lstStyle/>
          <a:p>
            <a:r>
              <a:rPr lang="en-US" dirty="0" smtClean="0">
                <a:solidFill>
                  <a:schemeClr val="bg1"/>
                </a:solidFill>
              </a:rPr>
              <a:t>2.5</a:t>
            </a:r>
            <a:endParaRPr lang="en-US" dirty="0">
              <a:solidFill>
                <a:schemeClr val="bg1"/>
              </a:solidFill>
            </a:endParaRPr>
          </a:p>
        </p:txBody>
      </p:sp>
      <p:sp>
        <p:nvSpPr>
          <p:cNvPr id="8" name="TextBox 7"/>
          <p:cNvSpPr txBox="1"/>
          <p:nvPr/>
        </p:nvSpPr>
        <p:spPr>
          <a:xfrm rot="18698790">
            <a:off x="5486473" y="3421224"/>
            <a:ext cx="284155" cy="369332"/>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sp>
        <p:nvSpPr>
          <p:cNvPr id="6" name="Circular Arrow 5"/>
          <p:cNvSpPr/>
          <p:nvPr/>
        </p:nvSpPr>
        <p:spPr>
          <a:xfrm rot="14181868" flipH="1">
            <a:off x="5083140" y="3277866"/>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ular Arrow 13"/>
          <p:cNvSpPr/>
          <p:nvPr/>
        </p:nvSpPr>
        <p:spPr>
          <a:xfrm rot="14181868" flipH="1">
            <a:off x="5308540" y="3587101"/>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p:cNvSpPr/>
          <p:nvPr/>
        </p:nvSpPr>
        <p:spPr>
          <a:xfrm rot="14181868" flipH="1">
            <a:off x="5517438" y="3602563"/>
            <a:ext cx="201011"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CA4050EB-B008-4A1D-B3BD-F2ACF8BF8B61}"/>
              </a:ext>
            </a:extLst>
          </p:cNvPr>
          <p:cNvPicPr>
            <a:picLocks noChangeAspect="1"/>
          </p:cNvPicPr>
          <p:nvPr/>
        </p:nvPicPr>
        <p:blipFill rotWithShape="1">
          <a:blip r:embed="rId4"/>
          <a:srcRect l="47905" t="3586" r="2117" b="11399"/>
          <a:stretch/>
        </p:blipFill>
        <p:spPr>
          <a:xfrm>
            <a:off x="4610100" y="391657"/>
            <a:ext cx="3147316" cy="5695950"/>
          </a:xfrm>
          <a:prstGeom prst="rect">
            <a:avLst/>
          </a:prstGeom>
        </p:spPr>
      </p:pic>
      <p:sp>
        <p:nvSpPr>
          <p:cNvPr id="15" name="TextBox 14"/>
          <p:cNvSpPr txBox="1"/>
          <p:nvPr/>
        </p:nvSpPr>
        <p:spPr>
          <a:xfrm rot="18698790">
            <a:off x="5299446" y="3188015"/>
            <a:ext cx="524942" cy="369332"/>
          </a:xfrm>
          <a:prstGeom prst="rect">
            <a:avLst/>
          </a:prstGeom>
          <a:noFill/>
        </p:spPr>
        <p:txBody>
          <a:bodyPr wrap="square" rtlCol="0">
            <a:spAutoFit/>
          </a:bodyPr>
          <a:lstStyle/>
          <a:p>
            <a:r>
              <a:rPr lang="en-US" dirty="0" smtClean="0">
                <a:solidFill>
                  <a:schemeClr val="bg1"/>
                </a:solidFill>
              </a:rPr>
              <a:t>2.5</a:t>
            </a:r>
            <a:endParaRPr lang="en-US" dirty="0">
              <a:solidFill>
                <a:schemeClr val="bg1"/>
              </a:solidFill>
            </a:endParaRPr>
          </a:p>
        </p:txBody>
      </p:sp>
      <p:sp>
        <p:nvSpPr>
          <p:cNvPr id="16" name="TextBox 15"/>
          <p:cNvSpPr txBox="1"/>
          <p:nvPr/>
        </p:nvSpPr>
        <p:spPr>
          <a:xfrm rot="18698790">
            <a:off x="5603216" y="3328136"/>
            <a:ext cx="284155" cy="369332"/>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sp>
        <p:nvSpPr>
          <p:cNvPr id="17" name="Circular Arrow 16"/>
          <p:cNvSpPr/>
          <p:nvPr/>
        </p:nvSpPr>
        <p:spPr>
          <a:xfrm rot="14181868" flipH="1">
            <a:off x="5152730" y="3143867"/>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ircular Arrow 17"/>
          <p:cNvSpPr/>
          <p:nvPr/>
        </p:nvSpPr>
        <p:spPr>
          <a:xfrm rot="14181868" flipH="1">
            <a:off x="5368880" y="3445880"/>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ircular Arrow 18"/>
          <p:cNvSpPr/>
          <p:nvPr/>
        </p:nvSpPr>
        <p:spPr>
          <a:xfrm rot="17097106" flipH="1">
            <a:off x="5700229" y="3509439"/>
            <a:ext cx="141460" cy="193260"/>
          </a:xfrm>
          <a:prstGeom prst="circularArrow">
            <a:avLst>
              <a:gd name="adj1" fmla="val 0"/>
              <a:gd name="adj2" fmla="val 1142319"/>
              <a:gd name="adj3" fmla="val 19162788"/>
              <a:gd name="adj4" fmla="val 14798853"/>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rot="18698790">
            <a:off x="5126828" y="2949294"/>
            <a:ext cx="265412" cy="369332"/>
          </a:xfrm>
          <a:prstGeom prst="rect">
            <a:avLst/>
          </a:prstGeom>
          <a:noFill/>
        </p:spPr>
        <p:txBody>
          <a:bodyPr wrap="square" rtlCol="0">
            <a:spAutoFit/>
          </a:bodyPr>
          <a:lstStyle/>
          <a:p>
            <a:r>
              <a:rPr lang="en-US" dirty="0" smtClean="0">
                <a:solidFill>
                  <a:schemeClr val="bg1"/>
                </a:solidFill>
              </a:rPr>
              <a:t>0</a:t>
            </a:r>
            <a:endParaRPr lang="en-US" dirty="0">
              <a:solidFill>
                <a:schemeClr val="bg1"/>
              </a:solidFill>
            </a:endParaRPr>
          </a:p>
        </p:txBody>
      </p:sp>
    </p:spTree>
    <p:extLst>
      <p:ext uri="{BB962C8B-B14F-4D97-AF65-F5344CB8AC3E}">
        <p14:creationId xmlns:p14="http://schemas.microsoft.com/office/powerpoint/2010/main" val="1277187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3" name="TextBox 12">
            <a:extLst>
              <a:ext uri="{FF2B5EF4-FFF2-40B4-BE49-F238E27FC236}">
                <a16:creationId xmlns:a16="http://schemas.microsoft.com/office/drawing/2014/main" id="{7125111F-3D6F-41BE-A536-5C58C523A9CF}"/>
              </a:ext>
            </a:extLst>
          </p:cNvPr>
          <p:cNvSpPr txBox="1"/>
          <p:nvPr/>
        </p:nvSpPr>
        <p:spPr>
          <a:xfrm>
            <a:off x="956202" y="90876"/>
            <a:ext cx="7319082" cy="646331"/>
          </a:xfrm>
          <a:prstGeom prst="rect">
            <a:avLst/>
          </a:prstGeom>
          <a:noFill/>
        </p:spPr>
        <p:txBody>
          <a:bodyPr wrap="square" rtlCol="0">
            <a:spAutoFit/>
          </a:bodyPr>
          <a:lstStyle/>
          <a:p>
            <a:pPr algn="ctr"/>
            <a:r>
              <a:rPr lang="en-US" altLang="en-US" b="1" dirty="0">
                <a:latin typeface="Calibri" panose="020F0502020204030204" pitchFamily="34" charset="0"/>
                <a:ea typeface="Cambria" panose="02040503050406030204" pitchFamily="18" charset="0"/>
                <a:cs typeface="Calibri" panose="020F0502020204030204" pitchFamily="34" charset="0"/>
              </a:rPr>
              <a:t>Average wet season heads (ft NAVD88) (</a:t>
            </a:r>
            <a:r>
              <a:rPr lang="en-US" altLang="en-US" b="1" dirty="0" smtClean="0">
                <a:latin typeface="Calibri" panose="020F0502020204030204" pitchFamily="34" charset="0"/>
                <a:ea typeface="Cambria" panose="02040503050406030204" pitchFamily="18" charset="0"/>
                <a:cs typeface="Calibri" panose="020F0502020204030204" pitchFamily="34" charset="0"/>
              </a:rPr>
              <a:t>left) </a:t>
            </a:r>
            <a:r>
              <a:rPr lang="en-US" altLang="en-US" b="1" dirty="0">
                <a:latin typeface="Calibri" panose="020F0502020204030204" pitchFamily="34" charset="0"/>
                <a:ea typeface="Cambria" panose="02040503050406030204" pitchFamily="18" charset="0"/>
                <a:cs typeface="Calibri" panose="020F0502020204030204" pitchFamily="34" charset="0"/>
              </a:rPr>
              <a:t>and </a:t>
            </a:r>
            <a:r>
              <a:rPr lang="en-US" altLang="en-US" b="1" dirty="0" smtClean="0">
                <a:latin typeface="Calibri" panose="020F0502020204030204" pitchFamily="34" charset="0"/>
                <a:ea typeface="Cambria" panose="02040503050406030204" pitchFamily="18" charset="0"/>
                <a:cs typeface="Calibri" panose="020F0502020204030204" pitchFamily="34" charset="0"/>
              </a:rPr>
              <a:t>average </a:t>
            </a:r>
            <a:r>
              <a:rPr lang="en-US" altLang="en-US" b="1" dirty="0">
                <a:latin typeface="Calibri" panose="020F0502020204030204" pitchFamily="34" charset="0"/>
                <a:ea typeface="Cambria" panose="02040503050406030204" pitchFamily="18" charset="0"/>
                <a:cs typeface="Calibri" panose="020F0502020204030204" pitchFamily="34" charset="0"/>
              </a:rPr>
              <a:t>wet season depth to water table (ft) (</a:t>
            </a:r>
            <a:r>
              <a:rPr lang="en-US" altLang="en-US" b="1" dirty="0" smtClean="0">
                <a:latin typeface="Calibri" panose="020F0502020204030204" pitchFamily="34" charset="0"/>
                <a:ea typeface="Cambria" panose="02040503050406030204" pitchFamily="18" charset="0"/>
                <a:cs typeface="Calibri" panose="020F0502020204030204" pitchFamily="34" charset="0"/>
              </a:rPr>
              <a:t>right) </a:t>
            </a:r>
            <a:r>
              <a:rPr lang="en-US" altLang="en-US" b="1" dirty="0">
                <a:latin typeface="Calibri" panose="020F0502020204030204" pitchFamily="34" charset="0"/>
                <a:ea typeface="Cambria" panose="02040503050406030204" pitchFamily="18" charset="0"/>
                <a:cs typeface="Calibri" panose="020F0502020204030204" pitchFamily="34" charset="0"/>
              </a:rPr>
              <a:t>for </a:t>
            </a:r>
            <a:r>
              <a:rPr lang="en-US" altLang="en-US" b="1" dirty="0" smtClean="0">
                <a:latin typeface="Calibri" panose="020F0502020204030204" pitchFamily="34" charset="0"/>
                <a:ea typeface="Cambria" panose="02040503050406030204" pitchFamily="18" charset="0"/>
                <a:cs typeface="Calibri" panose="020F0502020204030204" pitchFamily="34" charset="0"/>
              </a:rPr>
              <a:t>HIGH </a:t>
            </a:r>
            <a:r>
              <a:rPr lang="en-US" altLang="en-US" b="1" dirty="0">
                <a:latin typeface="Calibri" panose="020F0502020204030204" pitchFamily="34" charset="0"/>
                <a:ea typeface="Cambria" panose="02040503050406030204" pitchFamily="18" charset="0"/>
                <a:cs typeface="Calibri" panose="020F0502020204030204" pitchFamily="34" charset="0"/>
              </a:rPr>
              <a:t>SLR scenario</a:t>
            </a:r>
            <a:endParaRPr lang="en-US" altLang="en-US" sz="4400" b="1" dirty="0">
              <a:latin typeface="Arial" panose="020B0604020202020204" pitchFamily="34" charset="0"/>
            </a:endParaRPr>
          </a:p>
        </p:txBody>
      </p:sp>
      <p:pic>
        <p:nvPicPr>
          <p:cNvPr id="2" name="Picture 1">
            <a:extLst>
              <a:ext uri="{FF2B5EF4-FFF2-40B4-BE49-F238E27FC236}">
                <a16:creationId xmlns:a16="http://schemas.microsoft.com/office/drawing/2014/main" id="{20974466-EB6C-45FE-9D19-9E329C664B9A}"/>
              </a:ext>
            </a:extLst>
          </p:cNvPr>
          <p:cNvPicPr>
            <a:picLocks noChangeAspect="1"/>
          </p:cNvPicPr>
          <p:nvPr/>
        </p:nvPicPr>
        <p:blipFill rotWithShape="1">
          <a:blip r:embed="rId3"/>
          <a:srcRect b="7981"/>
          <a:stretch/>
        </p:blipFill>
        <p:spPr>
          <a:xfrm>
            <a:off x="1536173" y="732444"/>
            <a:ext cx="6296310" cy="5527719"/>
          </a:xfrm>
          <a:prstGeom prst="rect">
            <a:avLst/>
          </a:prstGeom>
        </p:spPr>
      </p:pic>
      <p:sp>
        <p:nvSpPr>
          <p:cNvPr id="6" name="TextBox 5"/>
          <p:cNvSpPr txBox="1"/>
          <p:nvPr/>
        </p:nvSpPr>
        <p:spPr>
          <a:xfrm rot="18698790">
            <a:off x="5126828" y="2949294"/>
            <a:ext cx="265412" cy="369332"/>
          </a:xfrm>
          <a:prstGeom prst="rect">
            <a:avLst/>
          </a:prstGeom>
          <a:noFill/>
        </p:spPr>
        <p:txBody>
          <a:bodyPr wrap="square" rtlCol="0">
            <a:spAutoFit/>
          </a:bodyPr>
          <a:lstStyle/>
          <a:p>
            <a:r>
              <a:rPr lang="en-US" dirty="0" smtClean="0">
                <a:solidFill>
                  <a:schemeClr val="bg1"/>
                </a:solidFill>
              </a:rPr>
              <a:t>0</a:t>
            </a:r>
            <a:endParaRPr lang="en-US" dirty="0">
              <a:solidFill>
                <a:schemeClr val="bg1"/>
              </a:solidFill>
            </a:endParaRPr>
          </a:p>
        </p:txBody>
      </p:sp>
      <p:sp>
        <p:nvSpPr>
          <p:cNvPr id="7" name="TextBox 6"/>
          <p:cNvSpPr txBox="1"/>
          <p:nvPr/>
        </p:nvSpPr>
        <p:spPr>
          <a:xfrm rot="18698790">
            <a:off x="5299446" y="3188015"/>
            <a:ext cx="524942" cy="369332"/>
          </a:xfrm>
          <a:prstGeom prst="rect">
            <a:avLst/>
          </a:prstGeom>
          <a:noFill/>
        </p:spPr>
        <p:txBody>
          <a:bodyPr wrap="square" rtlCol="0">
            <a:spAutoFit/>
          </a:bodyPr>
          <a:lstStyle/>
          <a:p>
            <a:r>
              <a:rPr lang="en-US" dirty="0" smtClean="0">
                <a:solidFill>
                  <a:schemeClr val="bg1"/>
                </a:solidFill>
              </a:rPr>
              <a:t>2.5</a:t>
            </a:r>
            <a:endParaRPr lang="en-US" dirty="0">
              <a:solidFill>
                <a:schemeClr val="bg1"/>
              </a:solidFill>
            </a:endParaRPr>
          </a:p>
        </p:txBody>
      </p:sp>
      <p:sp>
        <p:nvSpPr>
          <p:cNvPr id="8" name="TextBox 7"/>
          <p:cNvSpPr txBox="1"/>
          <p:nvPr/>
        </p:nvSpPr>
        <p:spPr>
          <a:xfrm rot="18698790">
            <a:off x="5603216" y="3328136"/>
            <a:ext cx="284155" cy="369332"/>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sp>
        <p:nvSpPr>
          <p:cNvPr id="10" name="Circular Arrow 9"/>
          <p:cNvSpPr/>
          <p:nvPr/>
        </p:nvSpPr>
        <p:spPr>
          <a:xfrm rot="14181868" flipH="1">
            <a:off x="5152730" y="3143867"/>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p:cNvSpPr/>
          <p:nvPr/>
        </p:nvSpPr>
        <p:spPr>
          <a:xfrm rot="14181868" flipH="1">
            <a:off x="5368880" y="3445880"/>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rot="17097106" flipH="1">
            <a:off x="5700229" y="3509439"/>
            <a:ext cx="141460" cy="193260"/>
          </a:xfrm>
          <a:prstGeom prst="circularArrow">
            <a:avLst>
              <a:gd name="adj1" fmla="val 0"/>
              <a:gd name="adj2" fmla="val 1142319"/>
              <a:gd name="adj3" fmla="val 19162788"/>
              <a:gd name="adj4" fmla="val 14798853"/>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9458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3" name="TextBox 12">
            <a:extLst>
              <a:ext uri="{FF2B5EF4-FFF2-40B4-BE49-F238E27FC236}">
                <a16:creationId xmlns:a16="http://schemas.microsoft.com/office/drawing/2014/main" id="{7125111F-3D6F-41BE-A536-5C58C523A9CF}"/>
              </a:ext>
            </a:extLst>
          </p:cNvPr>
          <p:cNvSpPr txBox="1"/>
          <p:nvPr/>
        </p:nvSpPr>
        <p:spPr>
          <a:xfrm>
            <a:off x="701143" y="28292"/>
            <a:ext cx="7989902" cy="646331"/>
          </a:xfrm>
          <a:prstGeom prst="rect">
            <a:avLst/>
          </a:prstGeom>
          <a:noFill/>
        </p:spPr>
        <p:txBody>
          <a:bodyPr wrap="square" rtlCol="0">
            <a:spAutoFit/>
          </a:bodyPr>
          <a:lstStyle/>
          <a:p>
            <a:r>
              <a:rPr lang="en-US" altLang="en-US" b="1" dirty="0">
                <a:latin typeface="Calibri" panose="020F0502020204030204" pitchFamily="34" charset="0"/>
                <a:ea typeface="Cambria" panose="02040503050406030204" pitchFamily="18" charset="0"/>
                <a:cs typeface="Calibri" panose="020F0502020204030204" pitchFamily="34" charset="0"/>
              </a:rPr>
              <a:t>Average wet season heads (ft NAVD88) (</a:t>
            </a:r>
            <a:r>
              <a:rPr lang="en-US" altLang="en-US" b="1" dirty="0" smtClean="0">
                <a:latin typeface="Calibri" panose="020F0502020204030204" pitchFamily="34" charset="0"/>
                <a:ea typeface="Cambria" panose="02040503050406030204" pitchFamily="18" charset="0"/>
                <a:cs typeface="Calibri" panose="020F0502020204030204" pitchFamily="34" charset="0"/>
              </a:rPr>
              <a:t>left) </a:t>
            </a:r>
            <a:r>
              <a:rPr lang="en-US" altLang="en-US" b="1" dirty="0">
                <a:latin typeface="Calibri" panose="020F0502020204030204" pitchFamily="34" charset="0"/>
                <a:ea typeface="Cambria" panose="02040503050406030204" pitchFamily="18" charset="0"/>
                <a:cs typeface="Calibri" panose="020F0502020204030204" pitchFamily="34" charset="0"/>
              </a:rPr>
              <a:t>and </a:t>
            </a:r>
            <a:r>
              <a:rPr lang="en-US" altLang="en-US" b="1" dirty="0" smtClean="0">
                <a:latin typeface="Calibri" panose="020F0502020204030204" pitchFamily="34" charset="0"/>
                <a:ea typeface="Cambria" panose="02040503050406030204" pitchFamily="18" charset="0"/>
                <a:cs typeface="Calibri" panose="020F0502020204030204" pitchFamily="34" charset="0"/>
              </a:rPr>
              <a:t>average </a:t>
            </a:r>
            <a:r>
              <a:rPr lang="en-US" altLang="en-US" b="1" dirty="0">
                <a:latin typeface="Calibri" panose="020F0502020204030204" pitchFamily="34" charset="0"/>
                <a:ea typeface="Cambria" panose="02040503050406030204" pitchFamily="18" charset="0"/>
                <a:cs typeface="Calibri" panose="020F0502020204030204" pitchFamily="34" charset="0"/>
              </a:rPr>
              <a:t>wet season depth to water table (ft) (</a:t>
            </a:r>
            <a:r>
              <a:rPr lang="en-US" altLang="en-US" b="1" dirty="0" smtClean="0">
                <a:latin typeface="Calibri" panose="020F0502020204030204" pitchFamily="34" charset="0"/>
                <a:ea typeface="Cambria" panose="02040503050406030204" pitchFamily="18" charset="0"/>
                <a:cs typeface="Calibri" panose="020F0502020204030204" pitchFamily="34" charset="0"/>
              </a:rPr>
              <a:t>right) </a:t>
            </a:r>
            <a:r>
              <a:rPr lang="en-US" altLang="en-US" b="1" dirty="0">
                <a:latin typeface="Calibri" panose="020F0502020204030204" pitchFamily="34" charset="0"/>
                <a:ea typeface="Cambria" panose="02040503050406030204" pitchFamily="18" charset="0"/>
                <a:cs typeface="Calibri" panose="020F0502020204030204" pitchFamily="34" charset="0"/>
              </a:rPr>
              <a:t>for HIGH SLR + NO PUMPAGE sensitivity </a:t>
            </a:r>
            <a:r>
              <a:rPr lang="en-US" altLang="en-US" b="1" dirty="0" smtClean="0">
                <a:latin typeface="Calibri" panose="020F0502020204030204" pitchFamily="34" charset="0"/>
                <a:ea typeface="Cambria" panose="02040503050406030204" pitchFamily="18" charset="0"/>
                <a:cs typeface="Calibri" panose="020F0502020204030204" pitchFamily="34" charset="0"/>
              </a:rPr>
              <a:t>run</a:t>
            </a:r>
            <a:endParaRPr lang="en-US" altLang="en-US" sz="4400" b="1" dirty="0">
              <a:latin typeface="Arial" panose="020B0604020202020204" pitchFamily="34" charset="0"/>
            </a:endParaRPr>
          </a:p>
        </p:txBody>
      </p:sp>
      <p:pic>
        <p:nvPicPr>
          <p:cNvPr id="3" name="Picture 2">
            <a:extLst>
              <a:ext uri="{FF2B5EF4-FFF2-40B4-BE49-F238E27FC236}">
                <a16:creationId xmlns:a16="http://schemas.microsoft.com/office/drawing/2014/main" id="{F56E0FB8-4071-4A21-BDAE-811DC39D0B9D}"/>
              </a:ext>
            </a:extLst>
          </p:cNvPr>
          <p:cNvPicPr>
            <a:picLocks noChangeAspect="1"/>
          </p:cNvPicPr>
          <p:nvPr/>
        </p:nvPicPr>
        <p:blipFill>
          <a:blip r:embed="rId4"/>
          <a:stretch>
            <a:fillRect/>
          </a:stretch>
        </p:blipFill>
        <p:spPr>
          <a:xfrm>
            <a:off x="1526283" y="726375"/>
            <a:ext cx="6301519" cy="6025032"/>
          </a:xfrm>
          <a:prstGeom prst="rect">
            <a:avLst/>
          </a:prstGeom>
        </p:spPr>
      </p:pic>
      <p:sp>
        <p:nvSpPr>
          <p:cNvPr id="6" name="TextBox 5"/>
          <p:cNvSpPr txBox="1"/>
          <p:nvPr/>
        </p:nvSpPr>
        <p:spPr>
          <a:xfrm rot="18698790">
            <a:off x="5179567" y="3021602"/>
            <a:ext cx="265412" cy="369332"/>
          </a:xfrm>
          <a:prstGeom prst="rect">
            <a:avLst/>
          </a:prstGeom>
          <a:noFill/>
        </p:spPr>
        <p:txBody>
          <a:bodyPr wrap="square" rtlCol="0">
            <a:spAutoFit/>
          </a:bodyPr>
          <a:lstStyle/>
          <a:p>
            <a:r>
              <a:rPr lang="en-US" dirty="0" smtClean="0">
                <a:solidFill>
                  <a:schemeClr val="bg1"/>
                </a:solidFill>
              </a:rPr>
              <a:t>0</a:t>
            </a:r>
            <a:endParaRPr lang="en-US" dirty="0">
              <a:solidFill>
                <a:schemeClr val="bg1"/>
              </a:solidFill>
            </a:endParaRPr>
          </a:p>
        </p:txBody>
      </p:sp>
      <p:sp>
        <p:nvSpPr>
          <p:cNvPr id="7" name="TextBox 6"/>
          <p:cNvSpPr txBox="1"/>
          <p:nvPr/>
        </p:nvSpPr>
        <p:spPr>
          <a:xfrm rot="18698790">
            <a:off x="5314826" y="3212290"/>
            <a:ext cx="524942" cy="369332"/>
          </a:xfrm>
          <a:prstGeom prst="rect">
            <a:avLst/>
          </a:prstGeom>
          <a:noFill/>
        </p:spPr>
        <p:txBody>
          <a:bodyPr wrap="square" rtlCol="0">
            <a:spAutoFit/>
          </a:bodyPr>
          <a:lstStyle/>
          <a:p>
            <a:r>
              <a:rPr lang="en-US" dirty="0" smtClean="0">
                <a:solidFill>
                  <a:schemeClr val="bg1"/>
                </a:solidFill>
              </a:rPr>
              <a:t>2.5</a:t>
            </a:r>
            <a:endParaRPr lang="en-US" dirty="0">
              <a:solidFill>
                <a:schemeClr val="bg1"/>
              </a:solidFill>
            </a:endParaRPr>
          </a:p>
        </p:txBody>
      </p:sp>
      <p:sp>
        <p:nvSpPr>
          <p:cNvPr id="8" name="TextBox 7"/>
          <p:cNvSpPr txBox="1"/>
          <p:nvPr/>
        </p:nvSpPr>
        <p:spPr>
          <a:xfrm rot="18698790">
            <a:off x="5601627" y="3386409"/>
            <a:ext cx="284155" cy="369332"/>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sp>
        <p:nvSpPr>
          <p:cNvPr id="10" name="Circular Arrow 9"/>
          <p:cNvSpPr/>
          <p:nvPr/>
        </p:nvSpPr>
        <p:spPr>
          <a:xfrm rot="14181868" flipH="1">
            <a:off x="5205469" y="3216175"/>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p:cNvSpPr/>
          <p:nvPr/>
        </p:nvSpPr>
        <p:spPr>
          <a:xfrm rot="14181868" flipH="1">
            <a:off x="5384260" y="3470155"/>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rot="17201707" flipH="1">
            <a:off x="5633973" y="3531769"/>
            <a:ext cx="201011" cy="273068"/>
          </a:xfrm>
          <a:prstGeom prst="circularArrow">
            <a:avLst>
              <a:gd name="adj1" fmla="val 0"/>
              <a:gd name="adj2" fmla="val 1142319"/>
              <a:gd name="adj3" fmla="val 19162788"/>
              <a:gd name="adj4" fmla="val 14134214"/>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99585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3" name="TextBox 12">
            <a:extLst>
              <a:ext uri="{FF2B5EF4-FFF2-40B4-BE49-F238E27FC236}">
                <a16:creationId xmlns:a16="http://schemas.microsoft.com/office/drawing/2014/main" id="{7125111F-3D6F-41BE-A536-5C58C523A9CF}"/>
              </a:ext>
            </a:extLst>
          </p:cNvPr>
          <p:cNvSpPr txBox="1"/>
          <p:nvPr/>
        </p:nvSpPr>
        <p:spPr>
          <a:xfrm>
            <a:off x="337722" y="183328"/>
            <a:ext cx="2681617" cy="584775"/>
          </a:xfrm>
          <a:prstGeom prst="rect">
            <a:avLst/>
          </a:prstGeom>
          <a:noFill/>
        </p:spPr>
        <p:txBody>
          <a:bodyPr wrap="square" rtlCol="0">
            <a:spAutoFit/>
          </a:bodyPr>
          <a:lstStyle/>
          <a:p>
            <a:r>
              <a:rPr lang="en-US" altLang="en-US" sz="3200" b="1" dirty="0" smtClean="0">
                <a:latin typeface="Calibri" panose="020F0502020204030204" pitchFamily="34" charset="0"/>
                <a:ea typeface="Cambria" panose="02040503050406030204" pitchFamily="18" charset="0"/>
                <a:cs typeface="Calibri" panose="020F0502020204030204" pitchFamily="34" charset="0"/>
              </a:rPr>
              <a:t>Cross-sections</a:t>
            </a:r>
            <a:endParaRPr lang="en-US" altLang="en-US" sz="6600" b="1" dirty="0">
              <a:latin typeface="Arial" panose="020B0604020202020204" pitchFamily="34" charset="0"/>
            </a:endParaRPr>
          </a:p>
        </p:txBody>
      </p:sp>
      <p:sp>
        <p:nvSpPr>
          <p:cNvPr id="6" name="TextBox 5"/>
          <p:cNvSpPr txBox="1"/>
          <p:nvPr/>
        </p:nvSpPr>
        <p:spPr>
          <a:xfrm rot="18698790">
            <a:off x="5198619" y="3035891"/>
            <a:ext cx="265412" cy="369332"/>
          </a:xfrm>
          <a:prstGeom prst="rect">
            <a:avLst/>
          </a:prstGeom>
          <a:noFill/>
        </p:spPr>
        <p:txBody>
          <a:bodyPr wrap="square" rtlCol="0">
            <a:spAutoFit/>
          </a:bodyPr>
          <a:lstStyle/>
          <a:p>
            <a:r>
              <a:rPr lang="en-US" dirty="0" smtClean="0">
                <a:solidFill>
                  <a:schemeClr val="bg1"/>
                </a:solidFill>
              </a:rPr>
              <a:t>0</a:t>
            </a:r>
            <a:endParaRPr lang="en-US" dirty="0">
              <a:solidFill>
                <a:schemeClr val="bg1"/>
              </a:solidFill>
            </a:endParaRPr>
          </a:p>
        </p:txBody>
      </p:sp>
      <p:sp>
        <p:nvSpPr>
          <p:cNvPr id="7" name="TextBox 6"/>
          <p:cNvSpPr txBox="1"/>
          <p:nvPr/>
        </p:nvSpPr>
        <p:spPr>
          <a:xfrm rot="18698790">
            <a:off x="5333878" y="3226579"/>
            <a:ext cx="524942" cy="369332"/>
          </a:xfrm>
          <a:prstGeom prst="rect">
            <a:avLst/>
          </a:prstGeom>
          <a:noFill/>
        </p:spPr>
        <p:txBody>
          <a:bodyPr wrap="square" rtlCol="0">
            <a:spAutoFit/>
          </a:bodyPr>
          <a:lstStyle/>
          <a:p>
            <a:r>
              <a:rPr lang="en-US" dirty="0" smtClean="0">
                <a:solidFill>
                  <a:schemeClr val="bg1"/>
                </a:solidFill>
              </a:rPr>
              <a:t>2.5</a:t>
            </a:r>
            <a:endParaRPr lang="en-US" dirty="0">
              <a:solidFill>
                <a:schemeClr val="bg1"/>
              </a:solidFill>
            </a:endParaRPr>
          </a:p>
        </p:txBody>
      </p:sp>
      <p:sp>
        <p:nvSpPr>
          <p:cNvPr id="8" name="TextBox 7"/>
          <p:cNvSpPr txBox="1"/>
          <p:nvPr/>
        </p:nvSpPr>
        <p:spPr>
          <a:xfrm rot="18698790">
            <a:off x="5661774" y="3364136"/>
            <a:ext cx="284155" cy="369332"/>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sp>
        <p:nvSpPr>
          <p:cNvPr id="10" name="Circular Arrow 9"/>
          <p:cNvSpPr/>
          <p:nvPr/>
        </p:nvSpPr>
        <p:spPr>
          <a:xfrm rot="14181868" flipH="1">
            <a:off x="5224521" y="3230464"/>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p:cNvSpPr/>
          <p:nvPr/>
        </p:nvSpPr>
        <p:spPr>
          <a:xfrm rot="14181868" flipH="1">
            <a:off x="5403312" y="3484444"/>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p:cNvPicPr/>
          <p:nvPr/>
        </p:nvPicPr>
        <p:blipFill>
          <a:blip r:embed="rId3"/>
          <a:stretch>
            <a:fillRect/>
          </a:stretch>
        </p:blipFill>
        <p:spPr>
          <a:xfrm>
            <a:off x="3232674" y="134327"/>
            <a:ext cx="5943600" cy="2880995"/>
          </a:xfrm>
          <a:prstGeom prst="rect">
            <a:avLst/>
          </a:prstGeom>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3200400" y="2998674"/>
            <a:ext cx="5943600" cy="3346450"/>
          </a:xfrm>
          <a:prstGeom prst="rect">
            <a:avLst/>
          </a:prstGeom>
        </p:spPr>
      </p:pic>
      <p:pic>
        <p:nvPicPr>
          <p:cNvPr id="15" name="Picture 14" descr="C:\Users\hrvlv\AppData\Local\Microsoft\Windows\INetCache\Content.MSO\BEC2B2E.tmp"/>
          <p:cNvPicPr/>
          <p:nvPr/>
        </p:nvPicPr>
        <p:blipFill rotWithShape="1">
          <a:blip r:embed="rId5">
            <a:extLst>
              <a:ext uri="{28A0092B-C50C-407E-A947-70E740481C1C}">
                <a14:useLocalDpi xmlns:a14="http://schemas.microsoft.com/office/drawing/2010/main" val="0"/>
              </a:ext>
            </a:extLst>
          </a:blip>
          <a:srcRect t="4533"/>
          <a:stretch/>
        </p:blipFill>
        <p:spPr bwMode="auto">
          <a:xfrm>
            <a:off x="69826" y="907443"/>
            <a:ext cx="2890520" cy="49777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2404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3" name="TextBox 12">
            <a:extLst>
              <a:ext uri="{FF2B5EF4-FFF2-40B4-BE49-F238E27FC236}">
                <a16:creationId xmlns:a16="http://schemas.microsoft.com/office/drawing/2014/main" id="{7125111F-3D6F-41BE-A536-5C58C523A9CF}"/>
              </a:ext>
            </a:extLst>
          </p:cNvPr>
          <p:cNvSpPr txBox="1"/>
          <p:nvPr/>
        </p:nvSpPr>
        <p:spPr>
          <a:xfrm>
            <a:off x="577049" y="162580"/>
            <a:ext cx="7989902" cy="523220"/>
          </a:xfrm>
          <a:prstGeom prst="rect">
            <a:avLst/>
          </a:prstGeom>
          <a:noFill/>
        </p:spPr>
        <p:txBody>
          <a:bodyPr wrap="square" rtlCol="0">
            <a:spAutoFit/>
          </a:bodyPr>
          <a:lstStyle/>
          <a:p>
            <a:pPr algn="ctr"/>
            <a:r>
              <a:rPr lang="en-US" altLang="en-US" sz="2800" b="1" dirty="0" smtClean="0">
                <a:latin typeface="Calibri" panose="020F0502020204030204" pitchFamily="34" charset="0"/>
                <a:ea typeface="Cambria" panose="02040503050406030204" pitchFamily="18" charset="0"/>
                <a:cs typeface="Calibri" panose="020F0502020204030204" pitchFamily="34" charset="0"/>
              </a:rPr>
              <a:t>Illustration of GIS Result Retrieval</a:t>
            </a:r>
            <a:endParaRPr lang="en-US" altLang="en-US" sz="6000" b="1" dirty="0">
              <a:latin typeface="Arial" panose="020B0604020202020204" pitchFamily="34" charset="0"/>
            </a:endParaRPr>
          </a:p>
        </p:txBody>
      </p:sp>
      <p:sp>
        <p:nvSpPr>
          <p:cNvPr id="6" name="TextBox 5"/>
          <p:cNvSpPr txBox="1"/>
          <p:nvPr/>
        </p:nvSpPr>
        <p:spPr>
          <a:xfrm rot="18698790">
            <a:off x="5198619" y="3035891"/>
            <a:ext cx="265412" cy="369332"/>
          </a:xfrm>
          <a:prstGeom prst="rect">
            <a:avLst/>
          </a:prstGeom>
          <a:noFill/>
        </p:spPr>
        <p:txBody>
          <a:bodyPr wrap="square" rtlCol="0">
            <a:spAutoFit/>
          </a:bodyPr>
          <a:lstStyle/>
          <a:p>
            <a:r>
              <a:rPr lang="en-US" dirty="0" smtClean="0">
                <a:solidFill>
                  <a:schemeClr val="bg1"/>
                </a:solidFill>
              </a:rPr>
              <a:t>0</a:t>
            </a:r>
            <a:endParaRPr lang="en-US" dirty="0">
              <a:solidFill>
                <a:schemeClr val="bg1"/>
              </a:solidFill>
            </a:endParaRPr>
          </a:p>
        </p:txBody>
      </p:sp>
      <p:sp>
        <p:nvSpPr>
          <p:cNvPr id="7" name="TextBox 6"/>
          <p:cNvSpPr txBox="1"/>
          <p:nvPr/>
        </p:nvSpPr>
        <p:spPr>
          <a:xfrm rot="18698790">
            <a:off x="5333878" y="3226579"/>
            <a:ext cx="524942" cy="369332"/>
          </a:xfrm>
          <a:prstGeom prst="rect">
            <a:avLst/>
          </a:prstGeom>
          <a:noFill/>
        </p:spPr>
        <p:txBody>
          <a:bodyPr wrap="square" rtlCol="0">
            <a:spAutoFit/>
          </a:bodyPr>
          <a:lstStyle/>
          <a:p>
            <a:r>
              <a:rPr lang="en-US" dirty="0" smtClean="0">
                <a:solidFill>
                  <a:schemeClr val="bg1"/>
                </a:solidFill>
              </a:rPr>
              <a:t>2.5</a:t>
            </a:r>
            <a:endParaRPr lang="en-US" dirty="0">
              <a:solidFill>
                <a:schemeClr val="bg1"/>
              </a:solidFill>
            </a:endParaRPr>
          </a:p>
        </p:txBody>
      </p:sp>
      <p:sp>
        <p:nvSpPr>
          <p:cNvPr id="8" name="TextBox 7"/>
          <p:cNvSpPr txBox="1"/>
          <p:nvPr/>
        </p:nvSpPr>
        <p:spPr>
          <a:xfrm rot="18698790">
            <a:off x="5661774" y="3364136"/>
            <a:ext cx="284155" cy="369332"/>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sp>
        <p:nvSpPr>
          <p:cNvPr id="10" name="Circular Arrow 9"/>
          <p:cNvSpPr/>
          <p:nvPr/>
        </p:nvSpPr>
        <p:spPr>
          <a:xfrm rot="14181868" flipH="1">
            <a:off x="5224521" y="3230464"/>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p:cNvSpPr/>
          <p:nvPr/>
        </p:nvSpPr>
        <p:spPr>
          <a:xfrm rot="14181868" flipH="1">
            <a:off x="5403312" y="3484444"/>
            <a:ext cx="238152" cy="273068"/>
          </a:xfrm>
          <a:prstGeom prst="circularArrow">
            <a:avLst>
              <a:gd name="adj1" fmla="val 0"/>
              <a:gd name="adj2" fmla="val 1142319"/>
              <a:gd name="adj3" fmla="val 19162788"/>
              <a:gd name="adj4" fmla="val 10800000"/>
              <a:gd name="adj5" fmla="val 7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QGIS_demo_wetDTW_highslr_nowe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988360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3" name="TextBox 12">
            <a:extLst>
              <a:ext uri="{FF2B5EF4-FFF2-40B4-BE49-F238E27FC236}">
                <a16:creationId xmlns:a16="http://schemas.microsoft.com/office/drawing/2014/main" id="{7125111F-3D6F-41BE-A536-5C58C523A9CF}"/>
              </a:ext>
            </a:extLst>
          </p:cNvPr>
          <p:cNvSpPr txBox="1"/>
          <p:nvPr/>
        </p:nvSpPr>
        <p:spPr>
          <a:xfrm>
            <a:off x="1202924" y="26061"/>
            <a:ext cx="6738152" cy="646331"/>
          </a:xfrm>
          <a:prstGeom prst="rect">
            <a:avLst/>
          </a:prstGeom>
          <a:noFill/>
        </p:spPr>
        <p:txBody>
          <a:bodyPr wrap="square" rtlCol="0">
            <a:spAutoFit/>
          </a:bodyPr>
          <a:lstStyle/>
          <a:p>
            <a:pPr algn="ctr"/>
            <a:r>
              <a:rPr lang="en-US" altLang="en-US" b="1" dirty="0">
                <a:latin typeface="Calibri" panose="020F0502020204030204" pitchFamily="34" charset="0"/>
                <a:ea typeface="Cambria" panose="02040503050406030204" pitchFamily="18" charset="0"/>
                <a:cs typeface="Calibri" panose="020F0502020204030204" pitchFamily="34" charset="0"/>
              </a:rPr>
              <a:t>Difference in average wet season heads (ft) for LOW SLR (</a:t>
            </a:r>
            <a:r>
              <a:rPr lang="en-US" altLang="en-US" b="1" dirty="0" smtClean="0">
                <a:latin typeface="Calibri" panose="020F0502020204030204" pitchFamily="34" charset="0"/>
                <a:ea typeface="Cambria" panose="02040503050406030204" pitchFamily="18" charset="0"/>
                <a:cs typeface="Calibri" panose="020F0502020204030204" pitchFamily="34" charset="0"/>
              </a:rPr>
              <a:t>left) </a:t>
            </a:r>
            <a:r>
              <a:rPr lang="en-US" altLang="en-US" b="1" dirty="0">
                <a:latin typeface="Calibri" panose="020F0502020204030204" pitchFamily="34" charset="0"/>
                <a:ea typeface="Cambria" panose="02040503050406030204" pitchFamily="18" charset="0"/>
                <a:cs typeface="Calibri" panose="020F0502020204030204" pitchFamily="34" charset="0"/>
              </a:rPr>
              <a:t>and HIGH SLR scenario (</a:t>
            </a:r>
            <a:r>
              <a:rPr lang="en-US" altLang="en-US" b="1" dirty="0" smtClean="0">
                <a:latin typeface="Calibri" panose="020F0502020204030204" pitchFamily="34" charset="0"/>
                <a:ea typeface="Cambria" panose="02040503050406030204" pitchFamily="18" charset="0"/>
                <a:cs typeface="Calibri" panose="020F0502020204030204" pitchFamily="34" charset="0"/>
              </a:rPr>
              <a:t>right)</a:t>
            </a:r>
            <a:endParaRPr lang="en-US" altLang="en-US" sz="4400" b="1" dirty="0">
              <a:latin typeface="Arial" panose="020B0604020202020204" pitchFamily="34" charset="0"/>
            </a:endParaRPr>
          </a:p>
        </p:txBody>
      </p:sp>
      <p:pic>
        <p:nvPicPr>
          <p:cNvPr id="7" name="Picture 6">
            <a:extLst>
              <a:ext uri="{FF2B5EF4-FFF2-40B4-BE49-F238E27FC236}">
                <a16:creationId xmlns:a16="http://schemas.microsoft.com/office/drawing/2014/main" id="{9FB76EC3-8609-423D-950E-9BCB4C48710B}"/>
              </a:ext>
            </a:extLst>
          </p:cNvPr>
          <p:cNvPicPr>
            <a:picLocks noChangeAspect="1"/>
          </p:cNvPicPr>
          <p:nvPr/>
        </p:nvPicPr>
        <p:blipFill>
          <a:blip r:embed="rId4"/>
          <a:stretch>
            <a:fillRect/>
          </a:stretch>
        </p:blipFill>
        <p:spPr>
          <a:xfrm>
            <a:off x="1555194" y="672392"/>
            <a:ext cx="6301519" cy="5894369"/>
          </a:xfrm>
          <a:prstGeom prst="rect">
            <a:avLst/>
          </a:prstGeom>
        </p:spPr>
      </p:pic>
    </p:spTree>
    <p:extLst>
      <p:ext uri="{BB962C8B-B14F-4D97-AF65-F5344CB8AC3E}">
        <p14:creationId xmlns:p14="http://schemas.microsoft.com/office/powerpoint/2010/main" val="1107371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3" name="TextBox 12">
            <a:extLst>
              <a:ext uri="{FF2B5EF4-FFF2-40B4-BE49-F238E27FC236}">
                <a16:creationId xmlns:a16="http://schemas.microsoft.com/office/drawing/2014/main" id="{7125111F-3D6F-41BE-A536-5C58C523A9CF}"/>
              </a:ext>
            </a:extLst>
          </p:cNvPr>
          <p:cNvSpPr txBox="1"/>
          <p:nvPr/>
        </p:nvSpPr>
        <p:spPr>
          <a:xfrm>
            <a:off x="1198485" y="167076"/>
            <a:ext cx="3564651" cy="646331"/>
          </a:xfrm>
          <a:prstGeom prst="rect">
            <a:avLst/>
          </a:prstGeom>
          <a:noFill/>
        </p:spPr>
        <p:txBody>
          <a:bodyPr wrap="square" rtlCol="0">
            <a:spAutoFit/>
          </a:bodyPr>
          <a:lstStyle/>
          <a:p>
            <a:r>
              <a:rPr lang="en-US" altLang="en-US" b="1" dirty="0">
                <a:latin typeface="Calibri" panose="020F0502020204030204" pitchFamily="34" charset="0"/>
                <a:ea typeface="Cambria" panose="02040503050406030204" pitchFamily="18" charset="0"/>
                <a:cs typeface="Calibri" panose="020F0502020204030204" pitchFamily="34" charset="0"/>
              </a:rPr>
              <a:t>Decrease in soil storage </a:t>
            </a:r>
            <a:r>
              <a:rPr lang="en-US" altLang="en-US" b="1" dirty="0" smtClean="0">
                <a:latin typeface="Calibri" panose="020F0502020204030204" pitchFamily="34" charset="0"/>
                <a:ea typeface="Cambria" panose="02040503050406030204" pitchFamily="18" charset="0"/>
                <a:cs typeface="Calibri" panose="020F0502020204030204" pitchFamily="34" charset="0"/>
              </a:rPr>
              <a:t>above </a:t>
            </a:r>
            <a:r>
              <a:rPr lang="en-US" altLang="en-US" b="1" dirty="0">
                <a:latin typeface="Calibri" panose="020F0502020204030204" pitchFamily="34" charset="0"/>
                <a:ea typeface="Cambria" panose="02040503050406030204" pitchFamily="18" charset="0"/>
                <a:cs typeface="Calibri" panose="020F0502020204030204" pitchFamily="34" charset="0"/>
              </a:rPr>
              <a:t>water table for </a:t>
            </a:r>
            <a:r>
              <a:rPr lang="en-US" altLang="en-US" b="1" dirty="0" smtClean="0">
                <a:latin typeface="Calibri" panose="020F0502020204030204" pitchFamily="34" charset="0"/>
                <a:ea typeface="Cambria" panose="02040503050406030204" pitchFamily="18" charset="0"/>
                <a:cs typeface="Calibri" panose="020F0502020204030204" pitchFamily="34" charset="0"/>
              </a:rPr>
              <a:t>high </a:t>
            </a:r>
            <a:r>
              <a:rPr lang="en-US" altLang="en-US" b="1" dirty="0">
                <a:latin typeface="Calibri" panose="020F0502020204030204" pitchFamily="34" charset="0"/>
                <a:ea typeface="Cambria" panose="02040503050406030204" pitchFamily="18" charset="0"/>
                <a:cs typeface="Calibri" panose="020F0502020204030204" pitchFamily="34" charset="0"/>
              </a:rPr>
              <a:t>SLR Scenario</a:t>
            </a:r>
            <a:endParaRPr lang="en-US" altLang="en-US" sz="4400" b="1" dirty="0">
              <a:latin typeface="Arial" panose="020B0604020202020204" pitchFamily="34" charset="0"/>
            </a:endParaRPr>
          </a:p>
        </p:txBody>
      </p:sp>
      <p:pic>
        <p:nvPicPr>
          <p:cNvPr id="2" name="Picture 1">
            <a:extLst>
              <a:ext uri="{FF2B5EF4-FFF2-40B4-BE49-F238E27FC236}">
                <a16:creationId xmlns:a16="http://schemas.microsoft.com/office/drawing/2014/main" id="{C0F4EFBA-2E31-4BF0-B72B-0BEADA8F8314}"/>
              </a:ext>
            </a:extLst>
          </p:cNvPr>
          <p:cNvPicPr>
            <a:picLocks noChangeAspect="1"/>
          </p:cNvPicPr>
          <p:nvPr/>
        </p:nvPicPr>
        <p:blipFill>
          <a:blip r:embed="rId4"/>
          <a:stretch>
            <a:fillRect/>
          </a:stretch>
        </p:blipFill>
        <p:spPr>
          <a:xfrm>
            <a:off x="3692107" y="-163919"/>
            <a:ext cx="6054068" cy="6496688"/>
          </a:xfrm>
          <a:prstGeom prst="rect">
            <a:avLst/>
          </a:prstGeom>
        </p:spPr>
      </p:pic>
      <p:sp>
        <p:nvSpPr>
          <p:cNvPr id="3" name="TextBox 2">
            <a:extLst>
              <a:ext uri="{FF2B5EF4-FFF2-40B4-BE49-F238E27FC236}">
                <a16:creationId xmlns:a16="http://schemas.microsoft.com/office/drawing/2014/main" id="{731B9A63-F6DA-4B1D-A01E-E13A8570CF4D}"/>
              </a:ext>
            </a:extLst>
          </p:cNvPr>
          <p:cNvSpPr txBox="1"/>
          <p:nvPr/>
        </p:nvSpPr>
        <p:spPr>
          <a:xfrm>
            <a:off x="1198485" y="1455939"/>
            <a:ext cx="3564651" cy="1754326"/>
          </a:xfrm>
          <a:prstGeom prst="rect">
            <a:avLst/>
          </a:prstGeom>
          <a:noFill/>
        </p:spPr>
        <p:txBody>
          <a:bodyPr wrap="square" rtlCol="0">
            <a:spAutoFit/>
          </a:bodyPr>
          <a:lstStyle/>
          <a:p>
            <a:r>
              <a:rPr lang="en-US" dirty="0"/>
              <a:t>Loss of soil storage by 2060-2069 calculated </a:t>
            </a:r>
            <a:r>
              <a:rPr lang="en-US" dirty="0" smtClean="0"/>
              <a:t>as </a:t>
            </a:r>
            <a:r>
              <a:rPr lang="en-US" dirty="0"/>
              <a:t>product of specific yield in </a:t>
            </a:r>
            <a:r>
              <a:rPr lang="en-US" dirty="0" smtClean="0"/>
              <a:t>top </a:t>
            </a:r>
            <a:r>
              <a:rPr lang="en-US" dirty="0"/>
              <a:t>layer of the aquifer and </a:t>
            </a:r>
            <a:r>
              <a:rPr lang="en-US" dirty="0" smtClean="0"/>
              <a:t> </a:t>
            </a:r>
            <a:r>
              <a:rPr lang="en-US" dirty="0"/>
              <a:t>net increase in water table elevation from </a:t>
            </a:r>
            <a:r>
              <a:rPr lang="en-US" dirty="0" smtClean="0"/>
              <a:t>calibration </a:t>
            </a:r>
            <a:r>
              <a:rPr lang="en-US" dirty="0"/>
              <a:t>run.</a:t>
            </a:r>
          </a:p>
          <a:p>
            <a:r>
              <a:rPr lang="en-US" dirty="0"/>
              <a:t>(Quarry lake cells masked out)</a:t>
            </a:r>
          </a:p>
        </p:txBody>
      </p:sp>
    </p:spTree>
    <p:extLst>
      <p:ext uri="{BB962C8B-B14F-4D97-AF65-F5344CB8AC3E}">
        <p14:creationId xmlns:p14="http://schemas.microsoft.com/office/powerpoint/2010/main" val="3652154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pic>
        <p:nvPicPr>
          <p:cNvPr id="6" name="Picture 5">
            <a:extLst>
              <a:ext uri="{FF2B5EF4-FFF2-40B4-BE49-F238E27FC236}">
                <a16:creationId xmlns:a16="http://schemas.microsoft.com/office/drawing/2014/main" id="{5AD5972B-D235-499B-9C18-475315C8C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26"/>
          <a:stretch/>
        </p:blipFill>
        <p:spPr>
          <a:xfrm>
            <a:off x="1551371" y="413344"/>
            <a:ext cx="5952480" cy="5692816"/>
          </a:xfrm>
          <a:prstGeom prst="rect">
            <a:avLst/>
          </a:prstGeom>
        </p:spPr>
      </p:pic>
      <p:sp>
        <p:nvSpPr>
          <p:cNvPr id="10" name="TextBox 9">
            <a:extLst>
              <a:ext uri="{FF2B5EF4-FFF2-40B4-BE49-F238E27FC236}">
                <a16:creationId xmlns:a16="http://schemas.microsoft.com/office/drawing/2014/main" id="{6E4DC2D0-6FC1-4840-A7EC-72189EBF96A7}"/>
              </a:ext>
            </a:extLst>
          </p:cNvPr>
          <p:cNvSpPr txBox="1"/>
          <p:nvPr/>
        </p:nvSpPr>
        <p:spPr>
          <a:xfrm>
            <a:off x="1154096" y="104931"/>
            <a:ext cx="7439488" cy="369332"/>
          </a:xfrm>
          <a:prstGeom prst="rect">
            <a:avLst/>
          </a:prstGeom>
          <a:noFill/>
        </p:spPr>
        <p:txBody>
          <a:bodyPr wrap="square" rtlCol="0">
            <a:spAutoFit/>
          </a:bodyPr>
          <a:lstStyle/>
          <a:p>
            <a:r>
              <a:rPr lang="en-US" altLang="en-US" b="1" dirty="0">
                <a:latin typeface="Calibri" panose="020F0502020204030204" pitchFamily="34" charset="0"/>
                <a:ea typeface="Cambria" panose="02040503050406030204" pitchFamily="18" charset="0"/>
                <a:cs typeface="Calibri" panose="020F0502020204030204" pitchFamily="34" charset="0"/>
              </a:rPr>
              <a:t>Current Static Base Flood Elevations (ft NGVD29) in Miami-Dade County</a:t>
            </a:r>
            <a:endParaRPr lang="en-US" altLang="en-US" sz="4400" b="1" dirty="0">
              <a:latin typeface="Arial" panose="020B0604020202020204" pitchFamily="34" charset="0"/>
            </a:endParaRPr>
          </a:p>
        </p:txBody>
      </p:sp>
    </p:spTree>
    <p:extLst>
      <p:ext uri="{BB962C8B-B14F-4D97-AF65-F5344CB8AC3E}">
        <p14:creationId xmlns:p14="http://schemas.microsoft.com/office/powerpoint/2010/main" val="498786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0" name="TextBox 9">
            <a:extLst>
              <a:ext uri="{FF2B5EF4-FFF2-40B4-BE49-F238E27FC236}">
                <a16:creationId xmlns:a16="http://schemas.microsoft.com/office/drawing/2014/main" id="{6E4DC2D0-6FC1-4840-A7EC-72189EBF96A7}"/>
              </a:ext>
            </a:extLst>
          </p:cNvPr>
          <p:cNvSpPr txBox="1"/>
          <p:nvPr/>
        </p:nvSpPr>
        <p:spPr>
          <a:xfrm>
            <a:off x="264863" y="109089"/>
            <a:ext cx="7439488" cy="369332"/>
          </a:xfrm>
          <a:prstGeom prst="rect">
            <a:avLst/>
          </a:prstGeom>
          <a:noFill/>
        </p:spPr>
        <p:txBody>
          <a:bodyPr wrap="square" rtlCol="0">
            <a:spAutoFit/>
          </a:bodyPr>
          <a:lstStyle/>
          <a:p>
            <a:r>
              <a:rPr lang="en-US" altLang="en-US" b="1" dirty="0" smtClean="0">
                <a:latin typeface="Calibri" panose="020F0502020204030204" pitchFamily="34" charset="0"/>
                <a:ea typeface="Cambria" panose="02040503050406030204" pitchFamily="18" charset="0"/>
                <a:cs typeface="Calibri" panose="020F0502020204030204" pitchFamily="34" charset="0"/>
              </a:rPr>
              <a:t>Future: Connect with Broward County/Boundary Conditions</a:t>
            </a:r>
            <a:endParaRPr lang="en-US" altLang="en-US" sz="4400" b="1" dirty="0">
              <a:latin typeface="Arial" panose="020B0604020202020204" pitchFamily="34" charset="0"/>
            </a:endParaRPr>
          </a:p>
        </p:txBody>
      </p:sp>
      <p:sp>
        <p:nvSpPr>
          <p:cNvPr id="2" name="Rectangle 1"/>
          <p:cNvSpPr/>
          <p:nvPr/>
        </p:nvSpPr>
        <p:spPr>
          <a:xfrm>
            <a:off x="264863" y="4870139"/>
            <a:ext cx="2584382" cy="1061829"/>
          </a:xfrm>
          <a:prstGeom prst="rect">
            <a:avLst/>
          </a:prstGeom>
        </p:spPr>
        <p:txBody>
          <a:bodyPr wrap="square">
            <a:spAutoFit/>
          </a:bodyPr>
          <a:lstStyle/>
          <a:p>
            <a:r>
              <a:rPr lang="en-US" sz="900" dirty="0">
                <a:solidFill>
                  <a:srgbClr val="92D050"/>
                </a:solidFill>
              </a:rPr>
              <a:t>Decker, J.D., Hughes, J.D., and Swain, E.D., 2019, Potential for increased inundation in flood-prone regions of southeast Florida in response to climate and sea-level changes in Broward County, Florida, 2060–69: U.S. Geological Survey Scientific Investigations Report 2018–5125, 106 p., https://doi.org/10.3133/sir20185125.</a:t>
            </a:r>
          </a:p>
        </p:txBody>
      </p:sp>
      <p:pic>
        <p:nvPicPr>
          <p:cNvPr id="3" name="Picture 2"/>
          <p:cNvPicPr>
            <a:picLocks noChangeAspect="1"/>
          </p:cNvPicPr>
          <p:nvPr/>
        </p:nvPicPr>
        <p:blipFill>
          <a:blip r:embed="rId3"/>
          <a:stretch>
            <a:fillRect/>
          </a:stretch>
        </p:blipFill>
        <p:spPr>
          <a:xfrm>
            <a:off x="4471262" y="625641"/>
            <a:ext cx="4122322" cy="5306327"/>
          </a:xfrm>
          <a:prstGeom prst="rect">
            <a:avLst/>
          </a:prstGeom>
        </p:spPr>
      </p:pic>
    </p:spTree>
    <p:extLst>
      <p:ext uri="{BB962C8B-B14F-4D97-AF65-F5344CB8AC3E}">
        <p14:creationId xmlns:p14="http://schemas.microsoft.com/office/powerpoint/2010/main" val="264698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0" name="TextBox 9">
            <a:extLst>
              <a:ext uri="{FF2B5EF4-FFF2-40B4-BE49-F238E27FC236}">
                <a16:creationId xmlns:a16="http://schemas.microsoft.com/office/drawing/2014/main" id="{6E4DC2D0-6FC1-4840-A7EC-72189EBF96A7}"/>
              </a:ext>
            </a:extLst>
          </p:cNvPr>
          <p:cNvSpPr txBox="1"/>
          <p:nvPr/>
        </p:nvSpPr>
        <p:spPr>
          <a:xfrm>
            <a:off x="264863" y="109088"/>
            <a:ext cx="4370001" cy="646331"/>
          </a:xfrm>
          <a:prstGeom prst="rect">
            <a:avLst/>
          </a:prstGeom>
          <a:noFill/>
        </p:spPr>
        <p:txBody>
          <a:bodyPr wrap="square" rtlCol="0">
            <a:spAutoFit/>
          </a:bodyPr>
          <a:lstStyle/>
          <a:p>
            <a:r>
              <a:rPr lang="en-US" altLang="en-US" b="1" dirty="0" smtClean="0">
                <a:latin typeface="Calibri" panose="020F0502020204030204" pitchFamily="34" charset="0"/>
                <a:ea typeface="Cambria" panose="02040503050406030204" pitchFamily="18" charset="0"/>
                <a:cs typeface="Calibri" panose="020F0502020204030204" pitchFamily="34" charset="0"/>
              </a:rPr>
              <a:t>Future: Connect with Broward County/Boundary Conditions</a:t>
            </a:r>
            <a:endParaRPr lang="en-US" altLang="en-US" sz="4400" b="1" dirty="0">
              <a:latin typeface="Arial" panose="020B0604020202020204" pitchFamily="34" charset="0"/>
            </a:endParaRPr>
          </a:p>
        </p:txBody>
      </p:sp>
      <p:sp>
        <p:nvSpPr>
          <p:cNvPr id="2" name="Rectangle 1"/>
          <p:cNvSpPr/>
          <p:nvPr/>
        </p:nvSpPr>
        <p:spPr>
          <a:xfrm>
            <a:off x="158818" y="3569436"/>
            <a:ext cx="4249554" cy="2308324"/>
          </a:xfrm>
          <a:prstGeom prst="rect">
            <a:avLst/>
          </a:prstGeom>
        </p:spPr>
        <p:txBody>
          <a:bodyPr wrap="square">
            <a:spAutoFit/>
          </a:bodyPr>
          <a:lstStyle/>
          <a:p>
            <a:r>
              <a:rPr lang="en-US" dirty="0"/>
              <a:t>Decker, J.D., Hughes, J.D., and Swain, E.D., 2019, Potential for increased inundation in flood-prone regions of southeast Florida in response to climate and sea-level changes in Broward County, Florida, 2060–69: U.S. Geological Survey Scientific Investigations Report 2018–5125, 106 p., https://doi.org/10.3133/sir20185125.</a:t>
            </a:r>
          </a:p>
        </p:txBody>
      </p:sp>
      <p:pic>
        <p:nvPicPr>
          <p:cNvPr id="5" name="Picture 4"/>
          <p:cNvPicPr>
            <a:picLocks noChangeAspect="1"/>
          </p:cNvPicPr>
          <p:nvPr/>
        </p:nvPicPr>
        <p:blipFill>
          <a:blip r:embed="rId3"/>
          <a:stretch>
            <a:fillRect/>
          </a:stretch>
        </p:blipFill>
        <p:spPr>
          <a:xfrm>
            <a:off x="4353509" y="162410"/>
            <a:ext cx="4526249" cy="5715349"/>
          </a:xfrm>
          <a:prstGeom prst="rect">
            <a:avLst/>
          </a:prstGeom>
        </p:spPr>
      </p:pic>
    </p:spTree>
    <p:extLst>
      <p:ext uri="{BB962C8B-B14F-4D97-AF65-F5344CB8AC3E}">
        <p14:creationId xmlns:p14="http://schemas.microsoft.com/office/powerpoint/2010/main" val="3087082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74701"/>
          </a:xfrm>
        </p:spPr>
        <p:txBody>
          <a:bodyPr>
            <a:normAutofit fontScale="90000"/>
          </a:bodyPr>
          <a:lstStyle/>
          <a:p>
            <a:r>
              <a:rPr lang="en-US" dirty="0"/>
              <a:t>FIU Project Team</a:t>
            </a:r>
          </a:p>
        </p:txBody>
      </p:sp>
      <p:sp>
        <p:nvSpPr>
          <p:cNvPr id="3" name="Content Placeholder 2"/>
          <p:cNvSpPr>
            <a:spLocks noGrp="1"/>
          </p:cNvSpPr>
          <p:nvPr>
            <p:ph idx="1"/>
          </p:nvPr>
        </p:nvSpPr>
        <p:spPr>
          <a:xfrm>
            <a:off x="628650" y="1196724"/>
            <a:ext cx="7886700" cy="4878591"/>
          </a:xfrm>
        </p:spPr>
        <p:txBody>
          <a:bodyPr>
            <a:normAutofit lnSpcReduction="10000"/>
          </a:bodyPr>
          <a:lstStyle/>
          <a:p>
            <a:r>
              <a:rPr lang="en-US" dirty="0"/>
              <a:t>Dr. Jayantha Obeysekera, P.E., Lead PI</a:t>
            </a:r>
          </a:p>
          <a:p>
            <a:pPr marL="0" indent="0">
              <a:buNone/>
            </a:pPr>
            <a:r>
              <a:rPr lang="en-US" dirty="0"/>
              <a:t>	Director, Sea Level Solutions Center</a:t>
            </a:r>
          </a:p>
          <a:p>
            <a:r>
              <a:rPr lang="en-US" dirty="0"/>
              <a:t>Dr. Mike Sukop, P.G. Co-PI</a:t>
            </a:r>
          </a:p>
          <a:p>
            <a:pPr marL="457200" lvl="1" indent="0">
              <a:buNone/>
            </a:pPr>
            <a:r>
              <a:rPr lang="en-US" dirty="0"/>
              <a:t>	Professor, Department of Earth &amp; Environment</a:t>
            </a:r>
          </a:p>
          <a:p>
            <a:r>
              <a:rPr lang="en-US" dirty="0"/>
              <a:t>Dr. Tiffany Troxler, Co-PI</a:t>
            </a:r>
          </a:p>
          <a:p>
            <a:pPr marL="914400" lvl="2" indent="0">
              <a:buNone/>
            </a:pPr>
            <a:r>
              <a:rPr lang="en-US" sz="2400" dirty="0"/>
              <a:t>Director of Science, Sea Level Solutions Center</a:t>
            </a:r>
          </a:p>
          <a:p>
            <a:r>
              <a:rPr lang="en-US" dirty="0"/>
              <a:t>Michelle Irizarry, P.E.</a:t>
            </a:r>
          </a:p>
          <a:p>
            <a:pPr marL="457200" lvl="1" indent="0">
              <a:buNone/>
            </a:pPr>
            <a:r>
              <a:rPr lang="en-US" dirty="0"/>
              <a:t>	Research Affiliate, Sea Level Solutions Center,</a:t>
            </a:r>
          </a:p>
          <a:p>
            <a:pPr marL="457200" lvl="1" indent="0">
              <a:buNone/>
            </a:pPr>
            <a:r>
              <a:rPr lang="en-US" dirty="0"/>
              <a:t>	Owner, Continuity H2O</a:t>
            </a:r>
          </a:p>
          <a:p>
            <a:r>
              <a:rPr lang="en-US" dirty="0"/>
              <a:t>Martina Rogers</a:t>
            </a:r>
          </a:p>
          <a:p>
            <a:pPr marL="457200" lvl="1" indent="0">
              <a:buNone/>
            </a:pPr>
            <a:r>
              <a:rPr lang="en-US" dirty="0"/>
              <a:t>	Doctoral Student</a:t>
            </a:r>
          </a:p>
          <a:p>
            <a:endParaRPr lang="en-US" dirty="0"/>
          </a:p>
        </p:txBody>
      </p:sp>
    </p:spTree>
    <p:extLst>
      <p:ext uri="{BB962C8B-B14F-4D97-AF65-F5344CB8AC3E}">
        <p14:creationId xmlns:p14="http://schemas.microsoft.com/office/powerpoint/2010/main" val="32833674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0" name="TextBox 9">
            <a:extLst>
              <a:ext uri="{FF2B5EF4-FFF2-40B4-BE49-F238E27FC236}">
                <a16:creationId xmlns:a16="http://schemas.microsoft.com/office/drawing/2014/main" id="{6E4DC2D0-6FC1-4840-A7EC-72189EBF96A7}"/>
              </a:ext>
            </a:extLst>
          </p:cNvPr>
          <p:cNvSpPr txBox="1"/>
          <p:nvPr/>
        </p:nvSpPr>
        <p:spPr>
          <a:xfrm>
            <a:off x="264863" y="109088"/>
            <a:ext cx="7865639" cy="369332"/>
          </a:xfrm>
          <a:prstGeom prst="rect">
            <a:avLst/>
          </a:prstGeom>
          <a:noFill/>
        </p:spPr>
        <p:txBody>
          <a:bodyPr wrap="square" rtlCol="0">
            <a:spAutoFit/>
          </a:bodyPr>
          <a:lstStyle/>
          <a:p>
            <a:r>
              <a:rPr lang="en-US" altLang="en-US" b="1" dirty="0" smtClean="0">
                <a:latin typeface="Calibri" panose="020F0502020204030204" pitchFamily="34" charset="0"/>
                <a:ea typeface="Cambria" panose="02040503050406030204" pitchFamily="18" charset="0"/>
                <a:cs typeface="Calibri" panose="020F0502020204030204" pitchFamily="34" charset="0"/>
              </a:rPr>
              <a:t>Future: Connect with Broward County/Boundary Conditions</a:t>
            </a:r>
            <a:endParaRPr lang="en-US" altLang="en-US" sz="4400" b="1" dirty="0">
              <a:latin typeface="Arial" panose="020B0604020202020204" pitchFamily="34" charset="0"/>
            </a:endParaRPr>
          </a:p>
        </p:txBody>
      </p:sp>
      <p:pic>
        <p:nvPicPr>
          <p:cNvPr id="3" name="Picture 2"/>
          <p:cNvPicPr>
            <a:picLocks noChangeAspect="1"/>
          </p:cNvPicPr>
          <p:nvPr/>
        </p:nvPicPr>
        <p:blipFill>
          <a:blip r:embed="rId4"/>
          <a:stretch>
            <a:fillRect/>
          </a:stretch>
        </p:blipFill>
        <p:spPr>
          <a:xfrm>
            <a:off x="1343507" y="887500"/>
            <a:ext cx="7762875" cy="3505200"/>
          </a:xfrm>
          <a:prstGeom prst="rect">
            <a:avLst/>
          </a:prstGeom>
        </p:spPr>
      </p:pic>
      <p:sp>
        <p:nvSpPr>
          <p:cNvPr id="6" name="Rectangle 5"/>
          <p:cNvSpPr/>
          <p:nvPr/>
        </p:nvSpPr>
        <p:spPr>
          <a:xfrm>
            <a:off x="230150" y="1023420"/>
            <a:ext cx="1844566" cy="1092607"/>
          </a:xfrm>
          <a:prstGeom prst="rect">
            <a:avLst/>
          </a:prstGeom>
        </p:spPr>
        <p:txBody>
          <a:bodyPr wrap="square">
            <a:spAutoFit/>
          </a:bodyPr>
          <a:lstStyle/>
          <a:p>
            <a:r>
              <a:rPr lang="en-US" sz="500" dirty="0" err="1"/>
              <a:t>def</a:t>
            </a:r>
            <a:r>
              <a:rPr lang="en-US" sz="500" dirty="0"/>
              <a:t> </a:t>
            </a:r>
            <a:r>
              <a:rPr lang="en-US" sz="500" dirty="0" err="1"/>
              <a:t>InterpolateToNorthBoundary</a:t>
            </a:r>
            <a:r>
              <a:rPr lang="en-US" sz="500" dirty="0"/>
              <a:t>(</a:t>
            </a:r>
            <a:r>
              <a:rPr lang="en-US" sz="500" dirty="0" err="1"/>
              <a:t>icol</a:t>
            </a:r>
            <a:r>
              <a:rPr lang="en-US" sz="500" dirty="0"/>
              <a:t>, </a:t>
            </a:r>
            <a:r>
              <a:rPr lang="en-US" sz="500" dirty="0" err="1"/>
              <a:t>nbndcol</a:t>
            </a:r>
            <a:r>
              <a:rPr lang="en-US" sz="500" dirty="0"/>
              <a:t>, </a:t>
            </a:r>
            <a:r>
              <a:rPr lang="en-US" sz="500" dirty="0" err="1"/>
              <a:t>r_nbnd</a:t>
            </a:r>
            <a:r>
              <a:rPr lang="en-US" sz="500" dirty="0"/>
              <a:t>):</a:t>
            </a:r>
          </a:p>
          <a:p>
            <a:r>
              <a:rPr lang="en-US" sz="500" dirty="0"/>
              <a:t>    idx0 = 0</a:t>
            </a:r>
          </a:p>
          <a:p>
            <a:r>
              <a:rPr lang="en-US" sz="500" dirty="0"/>
              <a:t>    idx1 = 1</a:t>
            </a:r>
          </a:p>
          <a:p>
            <a:r>
              <a:rPr lang="en-US" sz="500" dirty="0"/>
              <a:t>    for </a:t>
            </a:r>
            <a:r>
              <a:rPr lang="en-US" sz="500" dirty="0" err="1"/>
              <a:t>idx</a:t>
            </a:r>
            <a:r>
              <a:rPr lang="en-US" sz="500" dirty="0"/>
              <a:t>, </a:t>
            </a:r>
            <a:r>
              <a:rPr lang="en-US" sz="500" dirty="0" err="1"/>
              <a:t>tcol</a:t>
            </a:r>
            <a:r>
              <a:rPr lang="en-US" sz="500" dirty="0"/>
              <a:t> in enumerate(</a:t>
            </a:r>
            <a:r>
              <a:rPr lang="en-US" sz="500" dirty="0" err="1"/>
              <a:t>nbndcol</a:t>
            </a:r>
            <a:r>
              <a:rPr lang="en-US" sz="500" dirty="0"/>
              <a:t>):</a:t>
            </a:r>
          </a:p>
          <a:p>
            <a:r>
              <a:rPr lang="en-US" sz="500" dirty="0"/>
              <a:t>        if </a:t>
            </a:r>
            <a:r>
              <a:rPr lang="en-US" sz="500" dirty="0" err="1"/>
              <a:t>tcol</a:t>
            </a:r>
            <a:r>
              <a:rPr lang="en-US" sz="500" dirty="0"/>
              <a:t> &gt;= </a:t>
            </a:r>
            <a:r>
              <a:rPr lang="en-US" sz="500" dirty="0" err="1"/>
              <a:t>icol</a:t>
            </a:r>
            <a:r>
              <a:rPr lang="en-US" sz="500" dirty="0"/>
              <a:t>:</a:t>
            </a:r>
          </a:p>
          <a:p>
            <a:r>
              <a:rPr lang="en-US" sz="500" dirty="0"/>
              <a:t>            idx0 = </a:t>
            </a:r>
            <a:r>
              <a:rPr lang="en-US" sz="500" dirty="0" err="1"/>
              <a:t>idx</a:t>
            </a:r>
            <a:r>
              <a:rPr lang="en-US" sz="500" dirty="0"/>
              <a:t> - 1</a:t>
            </a:r>
          </a:p>
          <a:p>
            <a:r>
              <a:rPr lang="en-US" sz="500" dirty="0"/>
              <a:t>            idx1 = </a:t>
            </a:r>
            <a:r>
              <a:rPr lang="en-US" sz="500" dirty="0" err="1"/>
              <a:t>idx</a:t>
            </a:r>
            <a:endParaRPr lang="en-US" sz="500" dirty="0"/>
          </a:p>
          <a:p>
            <a:r>
              <a:rPr lang="en-US" sz="500" dirty="0"/>
              <a:t>            break</a:t>
            </a:r>
          </a:p>
          <a:p>
            <a:r>
              <a:rPr lang="en-US" sz="500" dirty="0"/>
              <a:t>    icol0 = </a:t>
            </a:r>
            <a:r>
              <a:rPr lang="en-US" sz="500" dirty="0" err="1"/>
              <a:t>nbndcol</a:t>
            </a:r>
            <a:r>
              <a:rPr lang="en-US" sz="500" dirty="0"/>
              <a:t>[idx0]</a:t>
            </a:r>
          </a:p>
          <a:p>
            <a:r>
              <a:rPr lang="en-US" sz="500" dirty="0"/>
              <a:t>    icol1 = </a:t>
            </a:r>
            <a:r>
              <a:rPr lang="en-US" sz="500" dirty="0" err="1"/>
              <a:t>nbndcol</a:t>
            </a:r>
            <a:r>
              <a:rPr lang="en-US" sz="500" dirty="0"/>
              <a:t>[idx1]</a:t>
            </a:r>
          </a:p>
          <a:p>
            <a:r>
              <a:rPr lang="en-US" sz="500" dirty="0"/>
              <a:t>    fact0 = 1.0 - ((float(</a:t>
            </a:r>
            <a:r>
              <a:rPr lang="en-US" sz="500" dirty="0" err="1"/>
              <a:t>icol</a:t>
            </a:r>
            <a:r>
              <a:rPr lang="en-US" sz="500" dirty="0"/>
              <a:t>) - float(icol0)) / float(icol1 - icol0))</a:t>
            </a:r>
          </a:p>
          <a:p>
            <a:r>
              <a:rPr lang="en-US" sz="500" dirty="0"/>
              <a:t>    fact1 = 1.0 - fact0</a:t>
            </a:r>
          </a:p>
          <a:p>
            <a:r>
              <a:rPr lang="en-US" sz="500" dirty="0"/>
              <a:t>    return (</a:t>
            </a:r>
            <a:r>
              <a:rPr lang="en-US" sz="500" dirty="0" err="1"/>
              <a:t>r_nbnd</a:t>
            </a:r>
            <a:r>
              <a:rPr lang="en-US" sz="500" dirty="0"/>
              <a:t>[idx0] * fact0 + </a:t>
            </a:r>
            <a:r>
              <a:rPr lang="en-US" sz="500" dirty="0" err="1"/>
              <a:t>r_nbnd</a:t>
            </a:r>
            <a:r>
              <a:rPr lang="en-US" sz="500" dirty="0"/>
              <a:t>[idx1] * fact1)</a:t>
            </a:r>
          </a:p>
        </p:txBody>
      </p:sp>
      <p:sp>
        <p:nvSpPr>
          <p:cNvPr id="7" name="Rectangle 6"/>
          <p:cNvSpPr/>
          <p:nvPr/>
        </p:nvSpPr>
        <p:spPr>
          <a:xfrm>
            <a:off x="264863" y="2492156"/>
            <a:ext cx="2286000" cy="3400931"/>
          </a:xfrm>
          <a:prstGeom prst="rect">
            <a:avLst/>
          </a:prstGeom>
        </p:spPr>
        <p:txBody>
          <a:bodyPr wrap="square">
            <a:spAutoFit/>
          </a:bodyPr>
          <a:lstStyle/>
          <a:p>
            <a:r>
              <a:rPr lang="en-US" sz="500" dirty="0"/>
              <a:t># --read data for north boundary</a:t>
            </a:r>
          </a:p>
          <a:p>
            <a:r>
              <a:rPr lang="en-US" sz="500" dirty="0" err="1"/>
              <a:t>gwsmpdir</a:t>
            </a:r>
            <a:r>
              <a:rPr lang="en-US" sz="500" dirty="0"/>
              <a:t> = </a:t>
            </a:r>
            <a:r>
              <a:rPr lang="en-US" sz="500" dirty="0" err="1"/>
              <a:t>os.path.join</a:t>
            </a:r>
            <a:r>
              <a:rPr lang="en-US" sz="500" dirty="0"/>
              <a:t>(cpath2mod, '</a:t>
            </a:r>
            <a:r>
              <a:rPr lang="en-US" sz="500" dirty="0" err="1"/>
              <a:t>obsref</a:t>
            </a:r>
            <a:r>
              <a:rPr lang="en-US" sz="500" dirty="0"/>
              <a:t>', 'head')</a:t>
            </a:r>
          </a:p>
          <a:p>
            <a:r>
              <a:rPr lang="en-US" sz="500" dirty="0" err="1"/>
              <a:t>swsmpdir</a:t>
            </a:r>
            <a:r>
              <a:rPr lang="en-US" sz="500" dirty="0"/>
              <a:t> = </a:t>
            </a:r>
            <a:r>
              <a:rPr lang="en-US" sz="500" dirty="0" err="1"/>
              <a:t>os.path.join</a:t>
            </a:r>
            <a:r>
              <a:rPr lang="en-US" sz="500" dirty="0"/>
              <a:t>(cpath2mod, '</a:t>
            </a:r>
            <a:r>
              <a:rPr lang="en-US" sz="500" dirty="0" err="1"/>
              <a:t>obsref</a:t>
            </a:r>
            <a:r>
              <a:rPr lang="en-US" sz="500" dirty="0"/>
              <a:t>', 'stage')</a:t>
            </a:r>
          </a:p>
          <a:p>
            <a:r>
              <a:rPr lang="en-US" sz="500" dirty="0" err="1"/>
              <a:t>gwsites</a:t>
            </a:r>
            <a:r>
              <a:rPr lang="en-US" sz="500" dirty="0"/>
              <a:t> = ['G-2034', 'G-1225', 'G-1473']</a:t>
            </a:r>
          </a:p>
          <a:p>
            <a:r>
              <a:rPr lang="en-US" sz="500" dirty="0" err="1"/>
              <a:t>gwpos</a:t>
            </a:r>
            <a:r>
              <a:rPr lang="en-US" sz="500" dirty="0"/>
              <a:t> = [1, 2, 3]</a:t>
            </a:r>
          </a:p>
          <a:p>
            <a:r>
              <a:rPr lang="en-US" sz="500" dirty="0" err="1"/>
              <a:t>swsites</a:t>
            </a:r>
            <a:r>
              <a:rPr lang="en-US" sz="500" dirty="0"/>
              <a:t> = ['S30_H', </a:t>
            </a:r>
            <a:r>
              <a:rPr lang="en-US" sz="500" dirty="0" err="1"/>
              <a:t>VAKeySite</a:t>
            </a:r>
            <a:r>
              <a:rPr lang="en-US" sz="500" dirty="0"/>
              <a:t>[</a:t>
            </a:r>
            <a:r>
              <a:rPr lang="en-US" sz="500" dirty="0" err="1"/>
              <a:t>VAKey_option</a:t>
            </a:r>
            <a:r>
              <a:rPr lang="en-US" sz="500" dirty="0"/>
              <a:t>]]</a:t>
            </a:r>
          </a:p>
          <a:p>
            <a:r>
              <a:rPr lang="en-US" sz="500" dirty="0" err="1"/>
              <a:t>swfiles</a:t>
            </a:r>
            <a:r>
              <a:rPr lang="en-US" sz="500" dirty="0"/>
              <a:t> = ['S30_H', </a:t>
            </a:r>
            <a:r>
              <a:rPr lang="en-US" sz="500" dirty="0" err="1"/>
              <a:t>VAKeyFiles</a:t>
            </a:r>
            <a:r>
              <a:rPr lang="en-US" sz="500" dirty="0"/>
              <a:t>[</a:t>
            </a:r>
            <a:r>
              <a:rPr lang="en-US" sz="500" dirty="0" err="1"/>
              <a:t>VAKey_option</a:t>
            </a:r>
            <a:r>
              <a:rPr lang="en-US" sz="500" dirty="0"/>
              <a:t>].replace('.</a:t>
            </a:r>
            <a:r>
              <a:rPr lang="en-US" sz="500" dirty="0" err="1"/>
              <a:t>smp</a:t>
            </a:r>
            <a:r>
              <a:rPr lang="en-US" sz="500" dirty="0"/>
              <a:t>', '')]</a:t>
            </a:r>
          </a:p>
          <a:p>
            <a:r>
              <a:rPr lang="en-US" sz="500" dirty="0" err="1"/>
              <a:t>swpos</a:t>
            </a:r>
            <a:r>
              <a:rPr lang="en-US" sz="500" dirty="0"/>
              <a:t> = [0, 4]</a:t>
            </a:r>
          </a:p>
          <a:p>
            <a:r>
              <a:rPr lang="en-US" sz="500" dirty="0" err="1"/>
              <a:t>nbndcol</a:t>
            </a:r>
            <a:r>
              <a:rPr lang="en-US" sz="500" dirty="0"/>
              <a:t> = [32, 44, 75, 90, 98]</a:t>
            </a:r>
          </a:p>
          <a:p>
            <a:r>
              <a:rPr lang="en-US" sz="500" dirty="0" err="1"/>
              <a:t>h_nghb</a:t>
            </a:r>
            <a:r>
              <a:rPr lang="en-US" sz="500" dirty="0"/>
              <a:t> = </a:t>
            </a:r>
            <a:r>
              <a:rPr lang="en-US" sz="500" dirty="0" err="1"/>
              <a:t>np.zeros</a:t>
            </a:r>
            <a:r>
              <a:rPr lang="en-US" sz="500" dirty="0"/>
              <a:t>((</a:t>
            </a:r>
            <a:r>
              <a:rPr lang="en-US" sz="500" dirty="0" err="1"/>
              <a:t>num_days</a:t>
            </a:r>
            <a:r>
              <a:rPr lang="en-US" sz="500" dirty="0"/>
              <a:t> + 1, </a:t>
            </a:r>
            <a:r>
              <a:rPr lang="en-US" sz="500" dirty="0" err="1"/>
              <a:t>len</a:t>
            </a:r>
            <a:r>
              <a:rPr lang="en-US" sz="500" dirty="0"/>
              <a:t>(</a:t>
            </a:r>
            <a:r>
              <a:rPr lang="en-US" sz="500" dirty="0" err="1"/>
              <a:t>nbndcol</a:t>
            </a:r>
            <a:r>
              <a:rPr lang="en-US" sz="500" dirty="0"/>
              <a:t>)), </a:t>
            </a:r>
            <a:r>
              <a:rPr lang="en-US" sz="500" dirty="0" err="1"/>
              <a:t>np.float</a:t>
            </a:r>
            <a:r>
              <a:rPr lang="en-US" sz="500" dirty="0"/>
              <a:t>)</a:t>
            </a:r>
          </a:p>
          <a:p>
            <a:r>
              <a:rPr lang="en-US" sz="500" dirty="0" err="1"/>
              <a:t>h_nghb_avg</a:t>
            </a:r>
            <a:r>
              <a:rPr lang="en-US" sz="500" dirty="0"/>
              <a:t> = </a:t>
            </a:r>
            <a:r>
              <a:rPr lang="en-US" sz="500" dirty="0" err="1"/>
              <a:t>np.zeros</a:t>
            </a:r>
            <a:r>
              <a:rPr lang="en-US" sz="500" dirty="0"/>
              <a:t>((</a:t>
            </a:r>
            <a:r>
              <a:rPr lang="en-US" sz="500" dirty="0" err="1"/>
              <a:t>len</a:t>
            </a:r>
            <a:r>
              <a:rPr lang="en-US" sz="500" dirty="0"/>
              <a:t>(</a:t>
            </a:r>
            <a:r>
              <a:rPr lang="en-US" sz="500" dirty="0" err="1"/>
              <a:t>nbndcol</a:t>
            </a:r>
            <a:r>
              <a:rPr lang="en-US" sz="500" dirty="0"/>
              <a:t>)), </a:t>
            </a:r>
            <a:r>
              <a:rPr lang="en-US" sz="500" dirty="0" err="1"/>
              <a:t>np.float</a:t>
            </a:r>
            <a:r>
              <a:rPr lang="en-US" sz="500" dirty="0"/>
              <a:t>)</a:t>
            </a:r>
          </a:p>
          <a:p>
            <a:r>
              <a:rPr lang="en-US" sz="500" dirty="0"/>
              <a:t># --get groundwater data and fill the appropriate column in </a:t>
            </a:r>
            <a:r>
              <a:rPr lang="en-US" sz="500" dirty="0" err="1"/>
              <a:t>h_nghb</a:t>
            </a:r>
            <a:endParaRPr lang="en-US" sz="500" dirty="0"/>
          </a:p>
          <a:p>
            <a:r>
              <a:rPr lang="en-US" sz="500" dirty="0" err="1"/>
              <a:t>smp</a:t>
            </a:r>
            <a:r>
              <a:rPr lang="en-US" sz="500" dirty="0"/>
              <a:t> = []</a:t>
            </a:r>
          </a:p>
          <a:p>
            <a:r>
              <a:rPr lang="en-US" sz="500" dirty="0"/>
              <a:t>for </a:t>
            </a:r>
            <a:r>
              <a:rPr lang="en-US" sz="500" dirty="0" err="1"/>
              <a:t>fn</a:t>
            </a:r>
            <a:r>
              <a:rPr lang="en-US" sz="500" dirty="0"/>
              <a:t> in </a:t>
            </a:r>
            <a:r>
              <a:rPr lang="en-US" sz="500" dirty="0" err="1"/>
              <a:t>gwsites</a:t>
            </a:r>
            <a:r>
              <a:rPr lang="en-US" sz="500" dirty="0"/>
              <a:t>:</a:t>
            </a:r>
          </a:p>
          <a:p>
            <a:r>
              <a:rPr lang="en-US" sz="500" dirty="0"/>
              <a:t>    </a:t>
            </a:r>
            <a:r>
              <a:rPr lang="en-US" sz="500" dirty="0" err="1"/>
              <a:t>gwsmpfile</a:t>
            </a:r>
            <a:r>
              <a:rPr lang="en-US" sz="500" dirty="0"/>
              <a:t> = </a:t>
            </a:r>
            <a:r>
              <a:rPr lang="en-US" sz="500" dirty="0" err="1"/>
              <a:t>os.path.join</a:t>
            </a:r>
            <a:r>
              <a:rPr lang="en-US" sz="500" dirty="0"/>
              <a:t>(</a:t>
            </a:r>
            <a:r>
              <a:rPr lang="en-US" sz="500" dirty="0" err="1"/>
              <a:t>gwsmpdir</a:t>
            </a:r>
            <a:r>
              <a:rPr lang="en-US" sz="500" dirty="0"/>
              <a:t>, '{0}.</a:t>
            </a:r>
            <a:r>
              <a:rPr lang="en-US" sz="500" dirty="0" err="1"/>
              <a:t>smp</a:t>
            </a:r>
            <a:r>
              <a:rPr lang="en-US" sz="500" dirty="0"/>
              <a:t>'.format(</a:t>
            </a:r>
            <a:r>
              <a:rPr lang="en-US" sz="500" dirty="0" err="1"/>
              <a:t>fn</a:t>
            </a:r>
            <a:r>
              <a:rPr lang="en-US" sz="500" dirty="0"/>
              <a:t>))</a:t>
            </a:r>
          </a:p>
          <a:p>
            <a:r>
              <a:rPr lang="en-US" sz="500" dirty="0"/>
              <a:t>    print('opening...{0}'.format(</a:t>
            </a:r>
            <a:r>
              <a:rPr lang="en-US" sz="500" dirty="0" err="1"/>
              <a:t>os.path.basename</a:t>
            </a:r>
            <a:r>
              <a:rPr lang="en-US" sz="500" dirty="0"/>
              <a:t>(</a:t>
            </a:r>
            <a:r>
              <a:rPr lang="en-US" sz="500" dirty="0" err="1"/>
              <a:t>gwsmpfile</a:t>
            </a:r>
            <a:r>
              <a:rPr lang="en-US" sz="500" dirty="0"/>
              <a:t>)))</a:t>
            </a:r>
          </a:p>
          <a:p>
            <a:r>
              <a:rPr lang="en-US" sz="500" dirty="0"/>
              <a:t>    t = </a:t>
            </a:r>
            <a:r>
              <a:rPr lang="en-US" sz="500" dirty="0" err="1"/>
              <a:t>pu.smp</a:t>
            </a:r>
            <a:r>
              <a:rPr lang="en-US" sz="500" dirty="0"/>
              <a:t>(</a:t>
            </a:r>
            <a:r>
              <a:rPr lang="en-US" sz="500" dirty="0" err="1"/>
              <a:t>gwsmpfile</a:t>
            </a:r>
            <a:r>
              <a:rPr lang="en-US" sz="500" dirty="0"/>
              <a:t>, load=True, </a:t>
            </a:r>
            <a:r>
              <a:rPr lang="en-US" sz="500" dirty="0" err="1"/>
              <a:t>date_fmt</a:t>
            </a:r>
            <a:r>
              <a:rPr lang="en-US" sz="500" dirty="0"/>
              <a:t>='%m/%d/%Y')</a:t>
            </a:r>
          </a:p>
          <a:p>
            <a:r>
              <a:rPr lang="en-US" sz="500" dirty="0"/>
              <a:t>    </a:t>
            </a:r>
            <a:r>
              <a:rPr lang="en-US" sz="500" dirty="0" err="1"/>
              <a:t>smp.append</a:t>
            </a:r>
            <a:r>
              <a:rPr lang="en-US" sz="500" dirty="0"/>
              <a:t>(t)</a:t>
            </a:r>
          </a:p>
          <a:p>
            <a:r>
              <a:rPr lang="en-US" sz="500" dirty="0"/>
              <a:t>for </a:t>
            </a:r>
            <a:r>
              <a:rPr lang="en-US" sz="500" dirty="0" err="1"/>
              <a:t>idx</a:t>
            </a:r>
            <a:r>
              <a:rPr lang="en-US" sz="500" dirty="0"/>
              <a:t>, [</a:t>
            </a:r>
            <a:r>
              <a:rPr lang="en-US" sz="500" dirty="0" err="1"/>
              <a:t>ipos</a:t>
            </a:r>
            <a:r>
              <a:rPr lang="en-US" sz="500" dirty="0"/>
              <a:t>, site] in enumerate(zip(</a:t>
            </a:r>
            <a:r>
              <a:rPr lang="en-US" sz="500" dirty="0" err="1"/>
              <a:t>gwpos</a:t>
            </a:r>
            <a:r>
              <a:rPr lang="en-US" sz="500" dirty="0"/>
              <a:t>, </a:t>
            </a:r>
            <a:r>
              <a:rPr lang="en-US" sz="500" dirty="0" err="1"/>
              <a:t>gwsites</a:t>
            </a:r>
            <a:r>
              <a:rPr lang="en-US" sz="500" dirty="0"/>
              <a:t>)):</a:t>
            </a:r>
          </a:p>
          <a:p>
            <a:r>
              <a:rPr lang="en-US" sz="500" dirty="0"/>
              <a:t>    print('getting data for...{0}'.format(site))</a:t>
            </a:r>
          </a:p>
          <a:p>
            <a:r>
              <a:rPr lang="en-US" sz="500" dirty="0"/>
              <a:t>    fs, d, v = </a:t>
            </a:r>
            <a:r>
              <a:rPr lang="en-US" sz="500" dirty="0" err="1"/>
              <a:t>smp</a:t>
            </a:r>
            <a:r>
              <a:rPr lang="en-US" sz="500" dirty="0"/>
              <a:t>[</a:t>
            </a:r>
            <a:r>
              <a:rPr lang="en-US" sz="500" dirty="0" err="1"/>
              <a:t>idx</a:t>
            </a:r>
            <a:r>
              <a:rPr lang="en-US" sz="500" dirty="0"/>
              <a:t>].</a:t>
            </a:r>
            <a:r>
              <a:rPr lang="en-US" sz="500" dirty="0" err="1"/>
              <a:t>get_site</a:t>
            </a:r>
            <a:r>
              <a:rPr lang="en-US" sz="500" dirty="0"/>
              <a:t>(site)</a:t>
            </a:r>
          </a:p>
          <a:p>
            <a:r>
              <a:rPr lang="en-US" sz="500" dirty="0"/>
              <a:t>    </a:t>
            </a:r>
            <a:r>
              <a:rPr lang="en-US" sz="500" dirty="0" err="1"/>
              <a:t>ps</a:t>
            </a:r>
            <a:r>
              <a:rPr lang="en-US" sz="500" dirty="0"/>
              <a:t> = </a:t>
            </a:r>
            <a:r>
              <a:rPr lang="en-US" sz="500" dirty="0" err="1"/>
              <a:t>pd.Series</a:t>
            </a:r>
            <a:r>
              <a:rPr lang="en-US" sz="500" dirty="0"/>
              <a:t>(</a:t>
            </a:r>
            <a:r>
              <a:rPr lang="en-US" sz="500" dirty="0" err="1"/>
              <a:t>np.nan</a:t>
            </a:r>
            <a:r>
              <a:rPr lang="en-US" sz="500" dirty="0"/>
              <a:t>, </a:t>
            </a:r>
            <a:r>
              <a:rPr lang="en-US" sz="500" dirty="0" err="1"/>
              <a:t>d_range</a:t>
            </a:r>
            <a:r>
              <a:rPr lang="en-US" sz="500" dirty="0"/>
              <a:t>)</a:t>
            </a:r>
          </a:p>
          <a:p>
            <a:r>
              <a:rPr lang="en-US" sz="500" dirty="0"/>
              <a:t>    </a:t>
            </a:r>
            <a:r>
              <a:rPr lang="en-US" sz="500" dirty="0" err="1"/>
              <a:t>ps</a:t>
            </a:r>
            <a:r>
              <a:rPr lang="en-US" sz="500" dirty="0"/>
              <a:t> = </a:t>
            </a:r>
            <a:r>
              <a:rPr lang="en-US" sz="500" dirty="0" err="1"/>
              <a:t>ps.combine_first</a:t>
            </a:r>
            <a:r>
              <a:rPr lang="en-US" sz="500" dirty="0"/>
              <a:t>(</a:t>
            </a:r>
            <a:r>
              <a:rPr lang="en-US" sz="500" dirty="0" err="1"/>
              <a:t>pd.Series</a:t>
            </a:r>
            <a:r>
              <a:rPr lang="en-US" sz="500" dirty="0"/>
              <a:t>(v, index=d))</a:t>
            </a:r>
          </a:p>
          <a:p>
            <a:r>
              <a:rPr lang="en-US" sz="500" dirty="0"/>
              <a:t>    </a:t>
            </a:r>
            <a:r>
              <a:rPr lang="en-US" sz="500" dirty="0" err="1"/>
              <a:t>ps</a:t>
            </a:r>
            <a:r>
              <a:rPr lang="en-US" sz="500" dirty="0"/>
              <a:t> = </a:t>
            </a:r>
            <a:r>
              <a:rPr lang="en-US" sz="500" dirty="0" err="1"/>
              <a:t>ps.interpolate</a:t>
            </a:r>
            <a:r>
              <a:rPr lang="en-US" sz="500" dirty="0"/>
              <a:t>()</a:t>
            </a:r>
          </a:p>
          <a:p>
            <a:r>
              <a:rPr lang="en-US" sz="500" dirty="0"/>
              <a:t>    </a:t>
            </a:r>
            <a:r>
              <a:rPr lang="en-US" sz="500" dirty="0" err="1"/>
              <a:t>h_nghb</a:t>
            </a:r>
            <a:r>
              <a:rPr lang="en-US" sz="500" dirty="0"/>
              <a:t>[:, </a:t>
            </a:r>
            <a:r>
              <a:rPr lang="en-US" sz="500" dirty="0" err="1"/>
              <a:t>ipos</a:t>
            </a:r>
            <a:r>
              <a:rPr lang="en-US" sz="500" dirty="0"/>
              <a:t>] = </a:t>
            </a:r>
            <a:r>
              <a:rPr lang="en-US" sz="500" dirty="0" err="1"/>
              <a:t>np.copy</a:t>
            </a:r>
            <a:r>
              <a:rPr lang="en-US" sz="500" dirty="0"/>
              <a:t>(</a:t>
            </a:r>
            <a:r>
              <a:rPr lang="en-US" sz="500" dirty="0" err="1"/>
              <a:t>ps</a:t>
            </a:r>
            <a:r>
              <a:rPr lang="en-US" sz="500" dirty="0"/>
              <a:t>[0:num_days + 1])</a:t>
            </a:r>
          </a:p>
          <a:p>
            <a:r>
              <a:rPr lang="en-US" sz="500" dirty="0"/>
              <a:t># --get surface-water data and fill the appropriate column in </a:t>
            </a:r>
            <a:r>
              <a:rPr lang="en-US" sz="500" dirty="0" err="1"/>
              <a:t>h_nghb</a:t>
            </a:r>
            <a:endParaRPr lang="en-US" sz="500" dirty="0"/>
          </a:p>
          <a:p>
            <a:r>
              <a:rPr lang="en-US" sz="500" dirty="0" err="1"/>
              <a:t>smp</a:t>
            </a:r>
            <a:r>
              <a:rPr lang="en-US" sz="500" dirty="0"/>
              <a:t> = []</a:t>
            </a:r>
          </a:p>
          <a:p>
            <a:r>
              <a:rPr lang="en-US" sz="500" dirty="0"/>
              <a:t>for </a:t>
            </a:r>
            <a:r>
              <a:rPr lang="en-US" sz="500" dirty="0" err="1"/>
              <a:t>fn</a:t>
            </a:r>
            <a:r>
              <a:rPr lang="en-US" sz="500" dirty="0"/>
              <a:t> in </a:t>
            </a:r>
            <a:r>
              <a:rPr lang="en-US" sz="500" dirty="0" err="1"/>
              <a:t>swfiles</a:t>
            </a:r>
            <a:r>
              <a:rPr lang="en-US" sz="500" dirty="0"/>
              <a:t>:</a:t>
            </a:r>
          </a:p>
          <a:p>
            <a:r>
              <a:rPr lang="en-US" sz="500" dirty="0"/>
              <a:t>    </a:t>
            </a:r>
            <a:r>
              <a:rPr lang="en-US" sz="500" dirty="0" err="1"/>
              <a:t>swsmpfile</a:t>
            </a:r>
            <a:r>
              <a:rPr lang="en-US" sz="500" dirty="0"/>
              <a:t> = </a:t>
            </a:r>
            <a:r>
              <a:rPr lang="en-US" sz="500" dirty="0" err="1"/>
              <a:t>os.path.join</a:t>
            </a:r>
            <a:r>
              <a:rPr lang="en-US" sz="500" dirty="0"/>
              <a:t>(</a:t>
            </a:r>
            <a:r>
              <a:rPr lang="en-US" sz="500" dirty="0" err="1"/>
              <a:t>swsmpdir</a:t>
            </a:r>
            <a:r>
              <a:rPr lang="en-US" sz="500" dirty="0"/>
              <a:t>, '{0}.</a:t>
            </a:r>
            <a:r>
              <a:rPr lang="en-US" sz="500" dirty="0" err="1"/>
              <a:t>smp</a:t>
            </a:r>
            <a:r>
              <a:rPr lang="en-US" sz="500" dirty="0"/>
              <a:t>'.format(</a:t>
            </a:r>
            <a:r>
              <a:rPr lang="en-US" sz="500" dirty="0" err="1"/>
              <a:t>fn</a:t>
            </a:r>
            <a:r>
              <a:rPr lang="en-US" sz="500" dirty="0"/>
              <a:t>))</a:t>
            </a:r>
          </a:p>
          <a:p>
            <a:r>
              <a:rPr lang="en-US" sz="500" dirty="0"/>
              <a:t>    print('opening...{0}'.format(</a:t>
            </a:r>
            <a:r>
              <a:rPr lang="en-US" sz="500" dirty="0" err="1"/>
              <a:t>os.path.basename</a:t>
            </a:r>
            <a:r>
              <a:rPr lang="en-US" sz="500" dirty="0"/>
              <a:t>(</a:t>
            </a:r>
            <a:r>
              <a:rPr lang="en-US" sz="500" dirty="0" err="1"/>
              <a:t>swsmpfile</a:t>
            </a:r>
            <a:r>
              <a:rPr lang="en-US" sz="500" dirty="0"/>
              <a:t>)))</a:t>
            </a:r>
          </a:p>
          <a:p>
            <a:r>
              <a:rPr lang="en-US" sz="500" dirty="0"/>
              <a:t>    t = </a:t>
            </a:r>
            <a:r>
              <a:rPr lang="en-US" sz="500" dirty="0" err="1"/>
              <a:t>pu.smp</a:t>
            </a:r>
            <a:r>
              <a:rPr lang="en-US" sz="500" dirty="0"/>
              <a:t>(</a:t>
            </a:r>
            <a:r>
              <a:rPr lang="en-US" sz="500" dirty="0" err="1"/>
              <a:t>swsmpfile</a:t>
            </a:r>
            <a:r>
              <a:rPr lang="en-US" sz="500" dirty="0"/>
              <a:t>, load=True, </a:t>
            </a:r>
            <a:r>
              <a:rPr lang="en-US" sz="500" dirty="0" err="1"/>
              <a:t>date_fmt</a:t>
            </a:r>
            <a:r>
              <a:rPr lang="en-US" sz="500" dirty="0"/>
              <a:t>='%m/%d/%Y')</a:t>
            </a:r>
          </a:p>
          <a:p>
            <a:r>
              <a:rPr lang="en-US" sz="500" dirty="0"/>
              <a:t>    </a:t>
            </a:r>
            <a:r>
              <a:rPr lang="en-US" sz="500" dirty="0" err="1"/>
              <a:t>smp.append</a:t>
            </a:r>
            <a:r>
              <a:rPr lang="en-US" sz="500" dirty="0"/>
              <a:t>(t)</a:t>
            </a:r>
          </a:p>
          <a:p>
            <a:r>
              <a:rPr lang="en-US" sz="500" dirty="0"/>
              <a:t>for </a:t>
            </a:r>
            <a:r>
              <a:rPr lang="en-US" sz="500" dirty="0" err="1"/>
              <a:t>idx</a:t>
            </a:r>
            <a:r>
              <a:rPr lang="en-US" sz="500" dirty="0"/>
              <a:t>, [</a:t>
            </a:r>
            <a:r>
              <a:rPr lang="en-US" sz="500" dirty="0" err="1"/>
              <a:t>ipos</a:t>
            </a:r>
            <a:r>
              <a:rPr lang="en-US" sz="500" dirty="0"/>
              <a:t>, site] in enumerate(zip(</a:t>
            </a:r>
            <a:r>
              <a:rPr lang="en-US" sz="500" dirty="0" err="1"/>
              <a:t>swpos</a:t>
            </a:r>
            <a:r>
              <a:rPr lang="en-US" sz="500" dirty="0"/>
              <a:t>, </a:t>
            </a:r>
            <a:r>
              <a:rPr lang="en-US" sz="500" dirty="0" err="1"/>
              <a:t>swsites</a:t>
            </a:r>
            <a:r>
              <a:rPr lang="en-US" sz="500" dirty="0"/>
              <a:t>)):</a:t>
            </a:r>
          </a:p>
          <a:p>
            <a:r>
              <a:rPr lang="en-US" sz="500" dirty="0"/>
              <a:t>    print('getting data for...{0}'.format(site))</a:t>
            </a:r>
          </a:p>
          <a:p>
            <a:r>
              <a:rPr lang="en-US" sz="500" dirty="0"/>
              <a:t>    fs, d, v = </a:t>
            </a:r>
            <a:r>
              <a:rPr lang="en-US" sz="500" dirty="0" err="1"/>
              <a:t>smp</a:t>
            </a:r>
            <a:r>
              <a:rPr lang="en-US" sz="500" dirty="0"/>
              <a:t>[</a:t>
            </a:r>
            <a:r>
              <a:rPr lang="en-US" sz="500" dirty="0" err="1"/>
              <a:t>idx</a:t>
            </a:r>
            <a:r>
              <a:rPr lang="en-US" sz="500" dirty="0"/>
              <a:t>].</a:t>
            </a:r>
            <a:r>
              <a:rPr lang="en-US" sz="500" dirty="0" err="1"/>
              <a:t>get_site</a:t>
            </a:r>
            <a:r>
              <a:rPr lang="en-US" sz="500" dirty="0"/>
              <a:t>(site)</a:t>
            </a:r>
          </a:p>
          <a:p>
            <a:r>
              <a:rPr lang="en-US" sz="500" dirty="0"/>
              <a:t>    </a:t>
            </a:r>
            <a:r>
              <a:rPr lang="en-US" sz="500" dirty="0" err="1"/>
              <a:t>ps</a:t>
            </a:r>
            <a:r>
              <a:rPr lang="en-US" sz="500" dirty="0"/>
              <a:t> = </a:t>
            </a:r>
            <a:r>
              <a:rPr lang="en-US" sz="500" dirty="0" err="1"/>
              <a:t>pd.Series</a:t>
            </a:r>
            <a:r>
              <a:rPr lang="en-US" sz="500" dirty="0"/>
              <a:t>(</a:t>
            </a:r>
            <a:r>
              <a:rPr lang="en-US" sz="500" dirty="0" err="1"/>
              <a:t>np.nan</a:t>
            </a:r>
            <a:r>
              <a:rPr lang="en-US" sz="500" dirty="0"/>
              <a:t>, </a:t>
            </a:r>
            <a:r>
              <a:rPr lang="en-US" sz="500" dirty="0" err="1"/>
              <a:t>d_range</a:t>
            </a:r>
            <a:r>
              <a:rPr lang="en-US" sz="500" dirty="0"/>
              <a:t>)</a:t>
            </a:r>
          </a:p>
          <a:p>
            <a:r>
              <a:rPr lang="en-US" sz="500" dirty="0"/>
              <a:t>    </a:t>
            </a:r>
            <a:r>
              <a:rPr lang="en-US" sz="500" dirty="0" err="1"/>
              <a:t>ps</a:t>
            </a:r>
            <a:r>
              <a:rPr lang="en-US" sz="500" dirty="0"/>
              <a:t> = </a:t>
            </a:r>
            <a:r>
              <a:rPr lang="en-US" sz="500" dirty="0" err="1"/>
              <a:t>ps.combine_first</a:t>
            </a:r>
            <a:r>
              <a:rPr lang="en-US" sz="500" dirty="0"/>
              <a:t>(</a:t>
            </a:r>
            <a:r>
              <a:rPr lang="en-US" sz="500" dirty="0" err="1"/>
              <a:t>pd.Series</a:t>
            </a:r>
            <a:r>
              <a:rPr lang="en-US" sz="500" dirty="0"/>
              <a:t>(v, index=d))</a:t>
            </a:r>
          </a:p>
          <a:p>
            <a:r>
              <a:rPr lang="en-US" sz="500" dirty="0"/>
              <a:t>    </a:t>
            </a:r>
            <a:r>
              <a:rPr lang="en-US" sz="500" dirty="0" err="1"/>
              <a:t>ps</a:t>
            </a:r>
            <a:r>
              <a:rPr lang="en-US" sz="500" dirty="0"/>
              <a:t> = </a:t>
            </a:r>
            <a:r>
              <a:rPr lang="en-US" sz="500" dirty="0" err="1"/>
              <a:t>ps.interpolate</a:t>
            </a:r>
            <a:r>
              <a:rPr lang="en-US" sz="500" dirty="0"/>
              <a:t>()</a:t>
            </a:r>
          </a:p>
          <a:p>
            <a:r>
              <a:rPr lang="en-US" sz="500" dirty="0"/>
              <a:t>    </a:t>
            </a:r>
            <a:r>
              <a:rPr lang="en-US" sz="500" dirty="0" err="1"/>
              <a:t>h_nghb</a:t>
            </a:r>
            <a:r>
              <a:rPr lang="en-US" sz="500" dirty="0"/>
              <a:t>[:, </a:t>
            </a:r>
            <a:r>
              <a:rPr lang="en-US" sz="500" dirty="0" err="1"/>
              <a:t>ipos</a:t>
            </a:r>
            <a:r>
              <a:rPr lang="en-US" sz="500" dirty="0"/>
              <a:t>] = </a:t>
            </a:r>
            <a:r>
              <a:rPr lang="en-US" sz="500" dirty="0" err="1"/>
              <a:t>np.copy</a:t>
            </a:r>
            <a:r>
              <a:rPr lang="en-US" sz="500" dirty="0"/>
              <a:t>(</a:t>
            </a:r>
            <a:r>
              <a:rPr lang="en-US" sz="500" dirty="0" err="1"/>
              <a:t>ps</a:t>
            </a:r>
            <a:r>
              <a:rPr lang="en-US" sz="500" dirty="0"/>
              <a:t>[0:num_days + 1])</a:t>
            </a:r>
          </a:p>
          <a:p>
            <a:r>
              <a:rPr lang="en-US" sz="500" dirty="0"/>
              <a:t>    # --calculate average north boundary </a:t>
            </a:r>
            <a:r>
              <a:rPr lang="en-US" sz="500" dirty="0" err="1"/>
              <a:t>ghb</a:t>
            </a:r>
            <a:r>
              <a:rPr lang="en-US" sz="500" dirty="0"/>
              <a:t> head</a:t>
            </a:r>
          </a:p>
          <a:p>
            <a:r>
              <a:rPr lang="en-US" sz="500" dirty="0"/>
              <a:t>for </a:t>
            </a:r>
            <a:r>
              <a:rPr lang="en-US" sz="500" dirty="0" err="1"/>
              <a:t>ipos</a:t>
            </a:r>
            <a:r>
              <a:rPr lang="en-US" sz="500" dirty="0"/>
              <a:t> in range(0, </a:t>
            </a:r>
            <a:r>
              <a:rPr lang="en-US" sz="500" dirty="0" err="1"/>
              <a:t>len</a:t>
            </a:r>
            <a:r>
              <a:rPr lang="en-US" sz="500" dirty="0"/>
              <a:t>(</a:t>
            </a:r>
            <a:r>
              <a:rPr lang="en-US" sz="500" dirty="0" err="1"/>
              <a:t>nbndcol</a:t>
            </a:r>
            <a:r>
              <a:rPr lang="en-US" sz="500" dirty="0"/>
              <a:t>)):</a:t>
            </a:r>
          </a:p>
          <a:p>
            <a:r>
              <a:rPr lang="en-US" sz="500" dirty="0"/>
              <a:t>    </a:t>
            </a:r>
            <a:r>
              <a:rPr lang="en-US" sz="500" dirty="0" err="1"/>
              <a:t>h_nghb_avg</a:t>
            </a:r>
            <a:r>
              <a:rPr lang="en-US" sz="500" dirty="0"/>
              <a:t>[</a:t>
            </a:r>
            <a:r>
              <a:rPr lang="en-US" sz="500" dirty="0" err="1"/>
              <a:t>ipos</a:t>
            </a:r>
            <a:r>
              <a:rPr lang="en-US" sz="500" dirty="0"/>
              <a:t>] = </a:t>
            </a:r>
            <a:r>
              <a:rPr lang="en-US" sz="500" dirty="0" err="1"/>
              <a:t>np.mean</a:t>
            </a:r>
            <a:r>
              <a:rPr lang="en-US" sz="500" dirty="0"/>
              <a:t>(</a:t>
            </a:r>
            <a:r>
              <a:rPr lang="en-US" sz="500" dirty="0" err="1"/>
              <a:t>h_nghb</a:t>
            </a:r>
            <a:r>
              <a:rPr lang="en-US" sz="500" dirty="0"/>
              <a:t>[:, </a:t>
            </a:r>
            <a:r>
              <a:rPr lang="en-US" sz="500" dirty="0" err="1"/>
              <a:t>ipos</a:t>
            </a:r>
            <a:r>
              <a:rPr lang="en-US" sz="500" dirty="0"/>
              <a:t>])</a:t>
            </a:r>
          </a:p>
          <a:p>
            <a:r>
              <a:rPr lang="en-US" sz="500" dirty="0"/>
              <a:t>    print('average northern boundary stages:\n  ', </a:t>
            </a:r>
            <a:r>
              <a:rPr lang="en-US" sz="500" dirty="0" err="1"/>
              <a:t>h_nghb_avg</a:t>
            </a:r>
            <a:r>
              <a:rPr lang="en-US" sz="500" dirty="0"/>
              <a:t>)</a:t>
            </a:r>
          </a:p>
        </p:txBody>
      </p:sp>
      <p:sp>
        <p:nvSpPr>
          <p:cNvPr id="11" name="Rectangle 10"/>
          <p:cNvSpPr/>
          <p:nvPr/>
        </p:nvSpPr>
        <p:spPr>
          <a:xfrm>
            <a:off x="4337770" y="5386312"/>
            <a:ext cx="4630987" cy="646331"/>
          </a:xfrm>
          <a:prstGeom prst="rect">
            <a:avLst/>
          </a:prstGeom>
        </p:spPr>
        <p:txBody>
          <a:bodyPr wrap="square">
            <a:spAutoFit/>
          </a:bodyPr>
          <a:lstStyle/>
          <a:p>
            <a:r>
              <a:rPr lang="en-US" sz="900" dirty="0">
                <a:solidFill>
                  <a:srgbClr val="92D050"/>
                </a:solidFill>
              </a:rPr>
              <a:t>Hughes, J.D., and White, J.T., 2016, Hydrologic conditions in urban Miami-Dade County, Florida, and the effect </a:t>
            </a:r>
            <a:r>
              <a:rPr lang="en-US" sz="900" dirty="0" smtClean="0">
                <a:solidFill>
                  <a:srgbClr val="92D050"/>
                </a:solidFill>
              </a:rPr>
              <a:t>of groundwater </a:t>
            </a:r>
            <a:r>
              <a:rPr lang="en-US" sz="900" dirty="0" err="1">
                <a:solidFill>
                  <a:srgbClr val="92D050"/>
                </a:solidFill>
              </a:rPr>
              <a:t>pumpage</a:t>
            </a:r>
            <a:r>
              <a:rPr lang="en-US" sz="900" dirty="0">
                <a:solidFill>
                  <a:srgbClr val="92D050"/>
                </a:solidFill>
              </a:rPr>
              <a:t> and increased sea level on canal leakage and regional groundwater flow (ver. 1.2, July 2016</a:t>
            </a:r>
            <a:r>
              <a:rPr lang="en-US" sz="900" dirty="0" smtClean="0">
                <a:solidFill>
                  <a:srgbClr val="92D050"/>
                </a:solidFill>
              </a:rPr>
              <a:t>): U.S</a:t>
            </a:r>
            <a:r>
              <a:rPr lang="en-US" sz="900" dirty="0">
                <a:solidFill>
                  <a:srgbClr val="92D050"/>
                </a:solidFill>
              </a:rPr>
              <a:t>. Geological Survey Scientific Investigations Report 2014–5162, 175 p., http://dx.doi.org/10.3133/sir20145162</a:t>
            </a:r>
          </a:p>
        </p:txBody>
      </p:sp>
    </p:spTree>
    <p:extLst>
      <p:ext uri="{BB962C8B-B14F-4D97-AF65-F5344CB8AC3E}">
        <p14:creationId xmlns:p14="http://schemas.microsoft.com/office/powerpoint/2010/main" val="23251645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10" name="TextBox 9">
            <a:extLst>
              <a:ext uri="{FF2B5EF4-FFF2-40B4-BE49-F238E27FC236}">
                <a16:creationId xmlns:a16="http://schemas.microsoft.com/office/drawing/2014/main" id="{6E4DC2D0-6FC1-4840-A7EC-72189EBF96A7}"/>
              </a:ext>
            </a:extLst>
          </p:cNvPr>
          <p:cNvSpPr txBox="1"/>
          <p:nvPr/>
        </p:nvSpPr>
        <p:spPr>
          <a:xfrm>
            <a:off x="264863" y="109088"/>
            <a:ext cx="4262749" cy="646331"/>
          </a:xfrm>
          <a:prstGeom prst="rect">
            <a:avLst/>
          </a:prstGeom>
          <a:noFill/>
        </p:spPr>
        <p:txBody>
          <a:bodyPr wrap="square" rtlCol="0">
            <a:spAutoFit/>
          </a:bodyPr>
          <a:lstStyle/>
          <a:p>
            <a:r>
              <a:rPr lang="en-US" altLang="en-US" b="1" dirty="0" smtClean="0">
                <a:latin typeface="Calibri" panose="020F0502020204030204" pitchFamily="34" charset="0"/>
                <a:ea typeface="Cambria" panose="02040503050406030204" pitchFamily="18" charset="0"/>
                <a:cs typeface="Calibri" panose="020F0502020204030204" pitchFamily="34" charset="0"/>
              </a:rPr>
              <a:t>Future: Connect with Broward County/Boundary Conditions</a:t>
            </a:r>
            <a:endParaRPr lang="en-US" altLang="en-US" sz="4400" b="1" dirty="0">
              <a:latin typeface="Arial" panose="020B0604020202020204" pitchFamily="34" charset="0"/>
            </a:endParaRPr>
          </a:p>
        </p:txBody>
      </p:sp>
      <p:sp>
        <p:nvSpPr>
          <p:cNvPr id="11" name="Rectangle 10"/>
          <p:cNvSpPr/>
          <p:nvPr/>
        </p:nvSpPr>
        <p:spPr>
          <a:xfrm>
            <a:off x="4337770" y="5386312"/>
            <a:ext cx="4630987" cy="646331"/>
          </a:xfrm>
          <a:prstGeom prst="rect">
            <a:avLst/>
          </a:prstGeom>
        </p:spPr>
        <p:txBody>
          <a:bodyPr wrap="square">
            <a:spAutoFit/>
          </a:bodyPr>
          <a:lstStyle/>
          <a:p>
            <a:r>
              <a:rPr lang="en-US" sz="900" dirty="0">
                <a:solidFill>
                  <a:srgbClr val="92D050"/>
                </a:solidFill>
              </a:rPr>
              <a:t>Hughes, J.D., and White, J.T., 2016, Hydrologic conditions in urban Miami-Dade County, Florida, and the effect </a:t>
            </a:r>
            <a:r>
              <a:rPr lang="en-US" sz="900" dirty="0" smtClean="0">
                <a:solidFill>
                  <a:srgbClr val="92D050"/>
                </a:solidFill>
              </a:rPr>
              <a:t>of groundwater </a:t>
            </a:r>
            <a:r>
              <a:rPr lang="en-US" sz="900" dirty="0" err="1">
                <a:solidFill>
                  <a:srgbClr val="92D050"/>
                </a:solidFill>
              </a:rPr>
              <a:t>pumpage</a:t>
            </a:r>
            <a:r>
              <a:rPr lang="en-US" sz="900" dirty="0">
                <a:solidFill>
                  <a:srgbClr val="92D050"/>
                </a:solidFill>
              </a:rPr>
              <a:t> and increased sea level on canal leakage and regional groundwater flow (ver. 1.2, July 2016</a:t>
            </a:r>
            <a:r>
              <a:rPr lang="en-US" sz="900" dirty="0" smtClean="0">
                <a:solidFill>
                  <a:srgbClr val="92D050"/>
                </a:solidFill>
              </a:rPr>
              <a:t>): U.S</a:t>
            </a:r>
            <a:r>
              <a:rPr lang="en-US" sz="900" dirty="0">
                <a:solidFill>
                  <a:srgbClr val="92D050"/>
                </a:solidFill>
              </a:rPr>
              <a:t>. Geological Survey Scientific Investigations Report 2014–5162, 175 p., http://dx.doi.org/10.3133/sir20145162</a:t>
            </a:r>
          </a:p>
        </p:txBody>
      </p:sp>
      <p:pic>
        <p:nvPicPr>
          <p:cNvPr id="2" name="Picture 1"/>
          <p:cNvPicPr>
            <a:picLocks noChangeAspect="1"/>
          </p:cNvPicPr>
          <p:nvPr/>
        </p:nvPicPr>
        <p:blipFill>
          <a:blip r:embed="rId4"/>
          <a:stretch>
            <a:fillRect/>
          </a:stretch>
        </p:blipFill>
        <p:spPr>
          <a:xfrm>
            <a:off x="4408608" y="109088"/>
            <a:ext cx="4641529" cy="6016988"/>
          </a:xfrm>
          <a:prstGeom prst="rect">
            <a:avLst/>
          </a:prstGeom>
        </p:spPr>
      </p:pic>
      <p:sp>
        <p:nvSpPr>
          <p:cNvPr id="5" name="Rectangle 4"/>
          <p:cNvSpPr/>
          <p:nvPr/>
        </p:nvSpPr>
        <p:spPr>
          <a:xfrm>
            <a:off x="408373" y="4855397"/>
            <a:ext cx="3133817" cy="1061829"/>
          </a:xfrm>
          <a:prstGeom prst="rect">
            <a:avLst/>
          </a:prstGeom>
        </p:spPr>
        <p:txBody>
          <a:bodyPr wrap="square">
            <a:spAutoFit/>
          </a:bodyPr>
          <a:lstStyle/>
          <a:p>
            <a:r>
              <a:rPr lang="en-US" sz="900" dirty="0">
                <a:solidFill>
                  <a:srgbClr val="92D050"/>
                </a:solidFill>
              </a:rPr>
              <a:t>Groves, David G., Debra Knopman, Neil Berg, Craig A. Bond, James </a:t>
            </a:r>
            <a:r>
              <a:rPr lang="en-US" sz="900" dirty="0" err="1">
                <a:solidFill>
                  <a:srgbClr val="92D050"/>
                </a:solidFill>
              </a:rPr>
              <a:t>Syme</a:t>
            </a:r>
            <a:r>
              <a:rPr lang="en-US" sz="900" dirty="0">
                <a:solidFill>
                  <a:srgbClr val="92D050"/>
                </a:solidFill>
              </a:rPr>
              <a:t>, and Robert J. Lempert, Adapting Land Use and Water Management Plans to a Changing Climate in Miami-Dade and Broward Counties, Florida. Santa Monica, CA: RAND Corporation, 2018. https://www.rand.org/pubs/research_reports/RR1932.html. Also available in print form.</a:t>
            </a:r>
          </a:p>
        </p:txBody>
      </p:sp>
    </p:spTree>
    <p:extLst>
      <p:ext uri="{BB962C8B-B14F-4D97-AF65-F5344CB8AC3E}">
        <p14:creationId xmlns:p14="http://schemas.microsoft.com/office/powerpoint/2010/main" val="29156660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0838"/>
            <a:ext cx="7886700" cy="992187"/>
          </a:xfrm>
        </p:spPr>
        <p:txBody>
          <a:bodyPr>
            <a:normAutofit/>
          </a:bodyPr>
          <a:lstStyle/>
          <a:p>
            <a:r>
              <a:rPr lang="en-US" sz="2800" dirty="0"/>
              <a:t>Task </a:t>
            </a:r>
            <a:r>
              <a:rPr lang="en-US" sz="2800" dirty="0" smtClean="0"/>
              <a:t>3: </a:t>
            </a:r>
            <a:r>
              <a:rPr lang="en-US" sz="2800" dirty="0"/>
              <a:t>Evaluation of </a:t>
            </a:r>
            <a:r>
              <a:rPr lang="en-US" sz="2800" dirty="0" smtClean="0"/>
              <a:t>Florida Building Code-related </a:t>
            </a:r>
            <a:r>
              <a:rPr lang="en-US" sz="2800" dirty="0"/>
              <a:t>requirements </a:t>
            </a:r>
          </a:p>
        </p:txBody>
      </p:sp>
      <p:sp>
        <p:nvSpPr>
          <p:cNvPr id="3" name="Content Placeholder 2"/>
          <p:cNvSpPr>
            <a:spLocks noGrp="1"/>
          </p:cNvSpPr>
          <p:nvPr>
            <p:ph idx="1"/>
          </p:nvPr>
        </p:nvSpPr>
        <p:spPr>
          <a:xfrm>
            <a:off x="471488" y="1357313"/>
            <a:ext cx="8443912" cy="4914900"/>
          </a:xfrm>
        </p:spPr>
        <p:txBody>
          <a:bodyPr>
            <a:normAutofit lnSpcReduction="10000"/>
          </a:bodyPr>
          <a:lstStyle/>
          <a:p>
            <a:pPr lvl="0"/>
            <a:r>
              <a:rPr lang="en-US" sz="2400" dirty="0"/>
              <a:t>E</a:t>
            </a:r>
            <a:r>
              <a:rPr lang="en-US" sz="2400" dirty="0" smtClean="0"/>
              <a:t>valuate Florida </a:t>
            </a:r>
            <a:r>
              <a:rPr lang="en-US" sz="2400" dirty="0"/>
              <a:t>Building Code requirements to recommend </a:t>
            </a:r>
            <a:r>
              <a:rPr lang="en-US" sz="2400" dirty="0" smtClean="0"/>
              <a:t>how results can be incorporated. Specifically</a:t>
            </a:r>
            <a:r>
              <a:rPr lang="en-US" sz="2400" dirty="0"/>
              <a:t>, </a:t>
            </a:r>
            <a:r>
              <a:rPr lang="en-US" sz="2400" dirty="0" smtClean="0"/>
              <a:t>changes </a:t>
            </a:r>
            <a:r>
              <a:rPr lang="en-US" sz="2400" dirty="0"/>
              <a:t>to </a:t>
            </a:r>
            <a:r>
              <a:rPr lang="en-US" sz="2400" u="sng" dirty="0" smtClean="0"/>
              <a:t>rain </a:t>
            </a:r>
            <a:r>
              <a:rPr lang="en-US" sz="2400" u="sng" dirty="0"/>
              <a:t>loads</a:t>
            </a:r>
            <a:r>
              <a:rPr lang="en-US" sz="2400" dirty="0"/>
              <a:t> </a:t>
            </a:r>
            <a:r>
              <a:rPr lang="en-US" sz="2400" dirty="0" smtClean="0"/>
              <a:t>as </a:t>
            </a:r>
            <a:r>
              <a:rPr lang="en-US" sz="2400" dirty="0"/>
              <a:t>applied to figure 1611.1 and figure 1106.1 of the FBC, Plumbing, </a:t>
            </a:r>
            <a:r>
              <a:rPr lang="en-US" sz="2400" dirty="0" smtClean="0"/>
              <a:t>recommended.</a:t>
            </a:r>
            <a:endParaRPr lang="en-US" sz="2400" dirty="0"/>
          </a:p>
          <a:p>
            <a:pPr lvl="0"/>
            <a:r>
              <a:rPr lang="en-US" sz="2400" dirty="0"/>
              <a:t>E</a:t>
            </a:r>
            <a:r>
              <a:rPr lang="en-US" sz="2400" dirty="0" smtClean="0"/>
              <a:t>valuate </a:t>
            </a:r>
            <a:r>
              <a:rPr lang="en-US" sz="2400" dirty="0"/>
              <a:t>how </a:t>
            </a:r>
            <a:r>
              <a:rPr lang="en-US" sz="2400" dirty="0" smtClean="0"/>
              <a:t>water </a:t>
            </a:r>
            <a:r>
              <a:rPr lang="en-US" sz="2400" dirty="0"/>
              <a:t>table maps and </a:t>
            </a:r>
            <a:r>
              <a:rPr lang="en-US" sz="2400" dirty="0" smtClean="0"/>
              <a:t>revised </a:t>
            </a:r>
            <a:r>
              <a:rPr lang="en-US" sz="2400" dirty="0"/>
              <a:t>rainfall maps should be used to update </a:t>
            </a:r>
            <a:r>
              <a:rPr lang="en-US" sz="2400" u="sng" dirty="0" smtClean="0"/>
              <a:t>flood </a:t>
            </a:r>
            <a:r>
              <a:rPr lang="en-US" sz="2400" u="sng" dirty="0"/>
              <a:t>loads</a:t>
            </a:r>
            <a:r>
              <a:rPr lang="en-US" sz="2400" dirty="0"/>
              <a:t> as applied to Chapters 16 and </a:t>
            </a:r>
            <a:r>
              <a:rPr lang="en-US" sz="2400" dirty="0" smtClean="0"/>
              <a:t>31 (</a:t>
            </a:r>
            <a:r>
              <a:rPr lang="en-US" sz="2400" dirty="0"/>
              <a:t>Section </a:t>
            </a:r>
            <a:r>
              <a:rPr lang="en-US" sz="2400" dirty="0" smtClean="0"/>
              <a:t>3109) </a:t>
            </a:r>
            <a:r>
              <a:rPr lang="en-US" sz="2400" dirty="0"/>
              <a:t>of </a:t>
            </a:r>
            <a:r>
              <a:rPr lang="en-US" sz="2400" dirty="0" smtClean="0"/>
              <a:t>6</a:t>
            </a:r>
            <a:r>
              <a:rPr lang="en-US" sz="2400" baseline="30000" dirty="0" smtClean="0"/>
              <a:t>th</a:t>
            </a:r>
            <a:r>
              <a:rPr lang="en-US" sz="2400" dirty="0" smtClean="0"/>
              <a:t> </a:t>
            </a:r>
            <a:r>
              <a:rPr lang="en-US" sz="2400" dirty="0"/>
              <a:t>Edition, Florida Building Code (2017), </a:t>
            </a:r>
            <a:r>
              <a:rPr lang="en-US" sz="2400" dirty="0" smtClean="0"/>
              <a:t>Building, and Chapter 3 (</a:t>
            </a:r>
            <a:r>
              <a:rPr lang="en-US" sz="2400" dirty="0"/>
              <a:t>Section </a:t>
            </a:r>
            <a:r>
              <a:rPr lang="en-US" sz="2400" dirty="0" smtClean="0"/>
              <a:t>R322) </a:t>
            </a:r>
            <a:r>
              <a:rPr lang="en-US" sz="2400" dirty="0"/>
              <a:t>of </a:t>
            </a:r>
            <a:r>
              <a:rPr lang="en-US" sz="2400" dirty="0" smtClean="0"/>
              <a:t>6</a:t>
            </a:r>
            <a:r>
              <a:rPr lang="en-US" sz="2400" baseline="30000" dirty="0" smtClean="0"/>
              <a:t>th</a:t>
            </a:r>
            <a:r>
              <a:rPr lang="en-US" sz="2400" dirty="0" smtClean="0"/>
              <a:t> </a:t>
            </a:r>
            <a:r>
              <a:rPr lang="en-US" sz="2400" dirty="0"/>
              <a:t>Edition, Florida Building Code (2017), </a:t>
            </a:r>
            <a:r>
              <a:rPr lang="en-US" sz="2400" dirty="0" smtClean="0"/>
              <a:t>Residential.  </a:t>
            </a:r>
            <a:endParaRPr lang="en-US" sz="2400" dirty="0"/>
          </a:p>
          <a:p>
            <a:pPr lvl="0"/>
            <a:r>
              <a:rPr lang="en-US" sz="2400" dirty="0"/>
              <a:t>P</a:t>
            </a:r>
            <a:r>
              <a:rPr lang="en-US" sz="2400" dirty="0" smtClean="0"/>
              <a:t>rovide </a:t>
            </a:r>
            <a:r>
              <a:rPr lang="en-US" sz="2400" u="sng" dirty="0" smtClean="0"/>
              <a:t>recommendations</a:t>
            </a:r>
            <a:r>
              <a:rPr lang="en-US" sz="2400" dirty="0" smtClean="0"/>
              <a:t> </a:t>
            </a:r>
            <a:r>
              <a:rPr lang="en-US" sz="2400" dirty="0"/>
              <a:t>for modifications to </a:t>
            </a:r>
            <a:r>
              <a:rPr lang="en-US" sz="2400" dirty="0" smtClean="0"/>
              <a:t>Florida </a:t>
            </a:r>
            <a:r>
              <a:rPr lang="en-US" sz="2400" dirty="0"/>
              <a:t>Building Code </a:t>
            </a:r>
            <a:r>
              <a:rPr lang="en-US" sz="2400" dirty="0" smtClean="0"/>
              <a:t>necessary </a:t>
            </a:r>
            <a:r>
              <a:rPr lang="en-US" sz="2400" dirty="0"/>
              <a:t>to incorporate </a:t>
            </a:r>
            <a:r>
              <a:rPr lang="en-US" sz="2400" dirty="0" smtClean="0"/>
              <a:t>updated </a:t>
            </a:r>
            <a:r>
              <a:rPr lang="en-US" sz="2400" dirty="0"/>
              <a:t>information on groundwater elevation due to sea level rise and rainfall.</a:t>
            </a:r>
          </a:p>
        </p:txBody>
      </p:sp>
    </p:spTree>
    <p:extLst>
      <p:ext uri="{BB962C8B-B14F-4D97-AF65-F5344CB8AC3E}">
        <p14:creationId xmlns:p14="http://schemas.microsoft.com/office/powerpoint/2010/main" val="1447908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9398"/>
            <a:ext cx="7886700" cy="649287"/>
          </a:xfrm>
        </p:spPr>
        <p:txBody>
          <a:bodyPr>
            <a:normAutofit/>
          </a:bodyPr>
          <a:lstStyle/>
          <a:p>
            <a:r>
              <a:rPr lang="en-US" sz="2800" dirty="0" smtClean="0"/>
              <a:t>Relevant Sections of FBC</a:t>
            </a:r>
            <a:endParaRPr lang="en-US" sz="2800" dirty="0"/>
          </a:p>
        </p:txBody>
      </p:sp>
      <p:sp>
        <p:nvSpPr>
          <p:cNvPr id="3" name="Content Placeholder 2"/>
          <p:cNvSpPr>
            <a:spLocks noGrp="1"/>
          </p:cNvSpPr>
          <p:nvPr>
            <p:ph idx="1"/>
          </p:nvPr>
        </p:nvSpPr>
        <p:spPr>
          <a:xfrm>
            <a:off x="500063" y="928685"/>
            <a:ext cx="8343900" cy="5300662"/>
          </a:xfrm>
        </p:spPr>
        <p:txBody>
          <a:bodyPr>
            <a:normAutofit fontScale="70000" lnSpcReduction="20000"/>
          </a:bodyPr>
          <a:lstStyle/>
          <a:p>
            <a:pPr lvl="0"/>
            <a:r>
              <a:rPr lang="en-US" dirty="0" smtClean="0"/>
              <a:t>Chapter </a:t>
            </a:r>
            <a:r>
              <a:rPr lang="en-US" dirty="0"/>
              <a:t>11, Storm Drainage, also Appendix B of FBC-Plumbing.</a:t>
            </a:r>
          </a:p>
          <a:p>
            <a:pPr lvl="0"/>
            <a:r>
              <a:rPr lang="en-US" dirty="0"/>
              <a:t>Chapter 16, Structural Design, of the 6</a:t>
            </a:r>
            <a:r>
              <a:rPr lang="en-US" baseline="30000" dirty="0"/>
              <a:t>th</a:t>
            </a:r>
            <a:r>
              <a:rPr lang="en-US" dirty="0"/>
              <a:t> Edition (2017) Florida Building Code (FBC), Building; Sections 1605 Load Combinations, 1610 Soil Lateral Loads</a:t>
            </a:r>
          </a:p>
          <a:p>
            <a:pPr lvl="0"/>
            <a:r>
              <a:rPr lang="en-US" dirty="0"/>
              <a:t>Section 1611, Rain Loads (Figure 1611.1), of </a:t>
            </a:r>
            <a:r>
              <a:rPr lang="en-US" dirty="0" smtClean="0"/>
              <a:t>FBC</a:t>
            </a:r>
            <a:r>
              <a:rPr lang="en-US" dirty="0"/>
              <a:t>, Plumbing;</a:t>
            </a:r>
          </a:p>
          <a:p>
            <a:pPr lvl="0"/>
            <a:r>
              <a:rPr lang="en-US" dirty="0"/>
              <a:t>Section 1612, Flood Loads, of </a:t>
            </a:r>
            <a:r>
              <a:rPr lang="en-US" dirty="0" smtClean="0"/>
              <a:t>FBC</a:t>
            </a:r>
            <a:r>
              <a:rPr lang="en-US" dirty="0"/>
              <a:t>, Building </a:t>
            </a:r>
          </a:p>
          <a:p>
            <a:pPr lvl="0">
              <a:lnSpc>
                <a:spcPct val="110000"/>
              </a:lnSpc>
            </a:pPr>
            <a:r>
              <a:rPr lang="en-US" dirty="0"/>
              <a:t>Chapter 18, Soil &amp; Foundations, sections 1803 Geotechnical Investigations, 1804 Excavation, Grading &amp; Filling, 1805 Damp proofing &amp; Waterproofing, 1806 Presumptive Load-Bearing Values of soils, 1807 Foundation Walls, Retaining Walls &amp; embedded Posts &amp; Poles, 1808 Foundations, 1809 Shallow Foundations, 1810 Deep Foundations</a:t>
            </a:r>
          </a:p>
          <a:p>
            <a:pPr lvl="0"/>
            <a:r>
              <a:rPr lang="en-US" dirty="0"/>
              <a:t>Chapter 3,  Section R322 Flood Resistant Construction, of </a:t>
            </a:r>
            <a:r>
              <a:rPr lang="en-US" dirty="0" smtClean="0"/>
              <a:t>FBC</a:t>
            </a:r>
            <a:r>
              <a:rPr lang="en-US" dirty="0"/>
              <a:t>, </a:t>
            </a:r>
            <a:r>
              <a:rPr lang="en-US" dirty="0" smtClean="0"/>
              <a:t>Residential</a:t>
            </a:r>
            <a:endParaRPr lang="en-US" dirty="0"/>
          </a:p>
          <a:p>
            <a:pPr lvl="0"/>
            <a:r>
              <a:rPr lang="en-US" dirty="0"/>
              <a:t>Chapter 31, Section 3109 Structures seaward of a coastal construction control line, of </a:t>
            </a:r>
            <a:r>
              <a:rPr lang="en-US" dirty="0" smtClean="0"/>
              <a:t>FBC</a:t>
            </a:r>
            <a:r>
              <a:rPr lang="en-US" dirty="0"/>
              <a:t>, </a:t>
            </a:r>
            <a:r>
              <a:rPr lang="en-US" dirty="0" smtClean="0"/>
              <a:t>Building</a:t>
            </a:r>
            <a:endParaRPr lang="en-US" dirty="0"/>
          </a:p>
          <a:p>
            <a:pPr lvl="0"/>
            <a:r>
              <a:rPr lang="en-US" dirty="0"/>
              <a:t>Any other Chapters of </a:t>
            </a:r>
            <a:r>
              <a:rPr lang="en-US" dirty="0" smtClean="0"/>
              <a:t>Florida </a:t>
            </a:r>
            <a:r>
              <a:rPr lang="en-US" dirty="0"/>
              <a:t>Building Code that may be affected by sea-level rise and changes to extreme rainfall.</a:t>
            </a:r>
          </a:p>
          <a:p>
            <a:endParaRPr lang="en-US" dirty="0"/>
          </a:p>
        </p:txBody>
      </p:sp>
    </p:spTree>
    <p:extLst>
      <p:ext uri="{BB962C8B-B14F-4D97-AF65-F5344CB8AC3E}">
        <p14:creationId xmlns:p14="http://schemas.microsoft.com/office/powerpoint/2010/main" val="7038154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6462"/>
          </a:xfrm>
        </p:spPr>
        <p:txBody>
          <a:bodyPr>
            <a:normAutofit/>
          </a:bodyPr>
          <a:lstStyle/>
          <a:p>
            <a:r>
              <a:rPr lang="en-US" sz="2800" dirty="0" smtClean="0"/>
              <a:t>Approach</a:t>
            </a:r>
            <a:endParaRPr lang="en-US" sz="2800" dirty="0"/>
          </a:p>
        </p:txBody>
      </p:sp>
      <p:sp>
        <p:nvSpPr>
          <p:cNvPr id="3" name="Content Placeholder 2"/>
          <p:cNvSpPr>
            <a:spLocks noGrp="1"/>
          </p:cNvSpPr>
          <p:nvPr>
            <p:ph idx="1"/>
          </p:nvPr>
        </p:nvSpPr>
        <p:spPr>
          <a:xfrm>
            <a:off x="628650" y="1271588"/>
            <a:ext cx="7886700" cy="5103811"/>
          </a:xfrm>
        </p:spPr>
        <p:txBody>
          <a:bodyPr>
            <a:normAutofit lnSpcReduction="10000"/>
          </a:bodyPr>
          <a:lstStyle/>
          <a:p>
            <a:r>
              <a:rPr lang="en-US" sz="2200" dirty="0" smtClean="0"/>
              <a:t>We reviewed sections of code relevant to rain and flood loads, with regard to how changes in rainfall and scenarios of higher sea level influence groundwater table elevations and flood elevations.</a:t>
            </a:r>
          </a:p>
          <a:p>
            <a:r>
              <a:rPr lang="en-US" sz="2200" dirty="0" smtClean="0"/>
              <a:t>For each section (chapter or specific element of FBC defined in scope), we reviewed existing code, considered results of data analyses relevant to section, conducted additional literature research where possible, and provided key recommendations.</a:t>
            </a:r>
          </a:p>
          <a:p>
            <a:r>
              <a:rPr lang="en-US" sz="2200" dirty="0" smtClean="0"/>
              <a:t>We reviewed sections of ASCE 24 and ASCE 7 as necessary and relevant.</a:t>
            </a:r>
          </a:p>
          <a:p>
            <a:r>
              <a:rPr lang="en-US" sz="2200" dirty="0" smtClean="0"/>
              <a:t>In addition to key recommendations, </a:t>
            </a:r>
            <a:r>
              <a:rPr lang="en-US" sz="2200" dirty="0"/>
              <a:t>w</a:t>
            </a:r>
            <a:r>
              <a:rPr lang="en-US" sz="2200" dirty="0" smtClean="0"/>
              <a:t>e offered specific text edits to existing code.</a:t>
            </a:r>
          </a:p>
          <a:p>
            <a:r>
              <a:rPr lang="en-US" sz="2200" dirty="0" smtClean="0"/>
              <a:t>Our evaluation also resulted in recommended areas of priority research.</a:t>
            </a:r>
            <a:endParaRPr lang="en-US" sz="2200" dirty="0"/>
          </a:p>
        </p:txBody>
      </p:sp>
    </p:spTree>
    <p:extLst>
      <p:ext uri="{BB962C8B-B14F-4D97-AF65-F5344CB8AC3E}">
        <p14:creationId xmlns:p14="http://schemas.microsoft.com/office/powerpoint/2010/main" val="295355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06487"/>
          </a:xfrm>
        </p:spPr>
        <p:txBody>
          <a:bodyPr>
            <a:normAutofit/>
          </a:bodyPr>
          <a:lstStyle/>
          <a:p>
            <a:r>
              <a:rPr lang="en-US" sz="2800" dirty="0" smtClean="0"/>
              <a:t>Rain Loads</a:t>
            </a:r>
            <a:endParaRPr lang="en-US" sz="2800" dirty="0"/>
          </a:p>
        </p:txBody>
      </p:sp>
      <p:sp>
        <p:nvSpPr>
          <p:cNvPr id="4" name="Content Placeholder 2"/>
          <p:cNvSpPr txBox="1">
            <a:spLocks/>
          </p:cNvSpPr>
          <p:nvPr/>
        </p:nvSpPr>
        <p:spPr>
          <a:xfrm>
            <a:off x="738187" y="1338262"/>
            <a:ext cx="7886700" cy="45053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Helvetica Neu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Helvetica Neu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Helvetica Neu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Helvetica Neu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Helvetica Neu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u="sng" dirty="0"/>
              <a:t>Context for evaluation</a:t>
            </a:r>
            <a:r>
              <a:rPr lang="en-US" sz="2200" dirty="0"/>
              <a:t>: </a:t>
            </a:r>
            <a:endParaRPr lang="en-US" sz="2200" dirty="0" smtClean="0"/>
          </a:p>
          <a:p>
            <a:r>
              <a:rPr lang="en-US" sz="2200" dirty="0" smtClean="0"/>
              <a:t>Rain </a:t>
            </a:r>
            <a:r>
              <a:rPr lang="en-US" sz="2200" dirty="0"/>
              <a:t>loads contribute to </a:t>
            </a:r>
            <a:r>
              <a:rPr lang="en-US" sz="2200" dirty="0" smtClean="0"/>
              <a:t>design </a:t>
            </a:r>
            <a:r>
              <a:rPr lang="en-US" sz="2200" dirty="0"/>
              <a:t>specifications of a structure through weight of water and drainage of water from </a:t>
            </a:r>
            <a:r>
              <a:rPr lang="en-US" sz="2200" dirty="0" smtClean="0"/>
              <a:t>structure’s </a:t>
            </a:r>
            <a:r>
              <a:rPr lang="en-US" sz="2200" dirty="0"/>
              <a:t>roof. </a:t>
            </a:r>
            <a:endParaRPr lang="en-US" sz="2200" dirty="0" smtClean="0"/>
          </a:p>
          <a:p>
            <a:r>
              <a:rPr lang="en-US" sz="2200" dirty="0" smtClean="0"/>
              <a:t>Rain </a:t>
            </a:r>
            <a:r>
              <a:rPr lang="en-US" sz="2200" dirty="0"/>
              <a:t>loads applied to building and plumbing are interconnected, as the size of the drainage system determines how fast water can drain from a roof, </a:t>
            </a:r>
            <a:r>
              <a:rPr lang="en-US" sz="2200" dirty="0" smtClean="0"/>
              <a:t>influencing </a:t>
            </a:r>
            <a:r>
              <a:rPr lang="en-US" sz="2200" dirty="0"/>
              <a:t>the potential for structural failures. </a:t>
            </a:r>
            <a:endParaRPr lang="en-US" sz="2200" dirty="0" smtClean="0"/>
          </a:p>
          <a:p>
            <a:r>
              <a:rPr lang="en-US" sz="2200" dirty="0" smtClean="0"/>
              <a:t>But </a:t>
            </a:r>
            <a:r>
              <a:rPr lang="en-US" sz="2200" dirty="0"/>
              <a:t>also, structural considerations for rain loads extend to the combination of loads that must be computed by </a:t>
            </a:r>
            <a:r>
              <a:rPr lang="en-US" sz="2200" dirty="0" smtClean="0"/>
              <a:t>combining </a:t>
            </a:r>
            <a:r>
              <a:rPr lang="en-US" sz="2200" dirty="0"/>
              <a:t>rain load </a:t>
            </a:r>
            <a:r>
              <a:rPr lang="en-US" sz="2200" dirty="0" smtClean="0"/>
              <a:t>with </a:t>
            </a:r>
            <a:r>
              <a:rPr lang="en-US" sz="2200" dirty="0"/>
              <a:t>other loads </a:t>
            </a:r>
            <a:r>
              <a:rPr lang="en-US" sz="2200" dirty="0" smtClean="0"/>
              <a:t>to a </a:t>
            </a:r>
            <a:r>
              <a:rPr lang="en-US" sz="2200" dirty="0"/>
              <a:t>structure. </a:t>
            </a:r>
          </a:p>
          <a:p>
            <a:endParaRPr lang="en-US" sz="2200" dirty="0"/>
          </a:p>
        </p:txBody>
      </p:sp>
    </p:spTree>
    <p:extLst>
      <p:ext uri="{BB962C8B-B14F-4D97-AF65-F5344CB8AC3E}">
        <p14:creationId xmlns:p14="http://schemas.microsoft.com/office/powerpoint/2010/main" val="4279716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Rain Loads</a:t>
            </a:r>
            <a:endParaRPr lang="en-US" sz="2800" dirty="0"/>
          </a:p>
        </p:txBody>
      </p:sp>
      <p:sp>
        <p:nvSpPr>
          <p:cNvPr id="4" name="Content Placeholder 2"/>
          <p:cNvSpPr>
            <a:spLocks noGrp="1"/>
          </p:cNvSpPr>
          <p:nvPr>
            <p:ph idx="1"/>
          </p:nvPr>
        </p:nvSpPr>
        <p:spPr>
          <a:xfrm>
            <a:off x="628650" y="1582738"/>
            <a:ext cx="7886700" cy="4351338"/>
          </a:xfrm>
        </p:spPr>
        <p:txBody>
          <a:bodyPr>
            <a:normAutofit/>
          </a:bodyPr>
          <a:lstStyle/>
          <a:p>
            <a:pPr marL="0" indent="0">
              <a:buNone/>
            </a:pPr>
            <a:r>
              <a:rPr lang="en-US" sz="2200" u="sng" dirty="0" smtClean="0"/>
              <a:t>Relevant sections of Code</a:t>
            </a:r>
            <a:r>
              <a:rPr lang="en-US" sz="2200" dirty="0" smtClean="0"/>
              <a:t>:</a:t>
            </a:r>
          </a:p>
          <a:p>
            <a:pPr marL="0" indent="0">
              <a:buNone/>
            </a:pPr>
            <a:r>
              <a:rPr lang="en-US" sz="2200" dirty="0" smtClean="0"/>
              <a:t>FBC </a:t>
            </a:r>
            <a:r>
              <a:rPr lang="en-US" sz="2200" dirty="0"/>
              <a:t>– Plumbing</a:t>
            </a:r>
          </a:p>
          <a:p>
            <a:r>
              <a:rPr lang="en-US" sz="2200" dirty="0"/>
              <a:t>Chapter 11, Storm Drainage</a:t>
            </a:r>
          </a:p>
          <a:p>
            <a:r>
              <a:rPr lang="en-US" sz="2200" dirty="0"/>
              <a:t>Figure </a:t>
            </a:r>
            <a:r>
              <a:rPr lang="en-US" sz="2200" dirty="0" smtClean="0"/>
              <a:t>1106.1</a:t>
            </a:r>
          </a:p>
          <a:p>
            <a:pPr marL="0" indent="0">
              <a:buNone/>
            </a:pPr>
            <a:r>
              <a:rPr lang="en-US" sz="2200" dirty="0" smtClean="0"/>
              <a:t>FBC </a:t>
            </a:r>
            <a:r>
              <a:rPr lang="en-US" sz="2200" dirty="0"/>
              <a:t>- Building</a:t>
            </a:r>
          </a:p>
          <a:p>
            <a:r>
              <a:rPr lang="en-US" sz="2200" dirty="0"/>
              <a:t>Chapter 16, Structural Design</a:t>
            </a:r>
          </a:p>
          <a:p>
            <a:r>
              <a:rPr lang="en-US" sz="2200" dirty="0"/>
              <a:t>Figure 1611.1</a:t>
            </a:r>
          </a:p>
          <a:p>
            <a:endParaRPr lang="en-US" sz="2200" dirty="0"/>
          </a:p>
        </p:txBody>
      </p:sp>
    </p:spTree>
    <p:extLst>
      <p:ext uri="{BB962C8B-B14F-4D97-AF65-F5344CB8AC3E}">
        <p14:creationId xmlns:p14="http://schemas.microsoft.com/office/powerpoint/2010/main" val="1106532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Rain Loads - Key recommendations</a:t>
            </a:r>
            <a:endParaRPr lang="en-US" sz="2800" dirty="0"/>
          </a:p>
        </p:txBody>
      </p:sp>
      <p:sp>
        <p:nvSpPr>
          <p:cNvPr id="3" name="Content Placeholder 2"/>
          <p:cNvSpPr>
            <a:spLocks noGrp="1"/>
          </p:cNvSpPr>
          <p:nvPr>
            <p:ph idx="1"/>
          </p:nvPr>
        </p:nvSpPr>
        <p:spPr/>
        <p:txBody>
          <a:bodyPr>
            <a:normAutofit/>
          </a:bodyPr>
          <a:lstStyle/>
          <a:p>
            <a:pPr lvl="0"/>
            <a:r>
              <a:rPr lang="en-US" sz="2200" dirty="0" smtClean="0"/>
              <a:t>Code already encourages use of approved local weather data. </a:t>
            </a:r>
            <a:r>
              <a:rPr lang="en-US" sz="2200" dirty="0"/>
              <a:t>Research priorities </a:t>
            </a:r>
            <a:r>
              <a:rPr lang="en-US" sz="2200" dirty="0" smtClean="0"/>
              <a:t>related to design of </a:t>
            </a:r>
            <a:r>
              <a:rPr lang="en-US" sz="2200" dirty="0"/>
              <a:t>secondary drainage system were identified.</a:t>
            </a:r>
          </a:p>
          <a:p>
            <a:pPr lvl="0"/>
            <a:r>
              <a:rPr lang="en-US" sz="2200" dirty="0" err="1" smtClean="0"/>
              <a:t>Recompute</a:t>
            </a:r>
            <a:r>
              <a:rPr lang="en-US" sz="2200" dirty="0" smtClean="0"/>
              <a:t> flow </a:t>
            </a:r>
            <a:r>
              <a:rPr lang="en-US" sz="2200" dirty="0"/>
              <a:t>capacities provided in Tables 1106.2 and 1106.3 with large roof areas using the new rain load data. </a:t>
            </a:r>
          </a:p>
        </p:txBody>
      </p:sp>
    </p:spTree>
    <p:extLst>
      <p:ext uri="{BB962C8B-B14F-4D97-AF65-F5344CB8AC3E}">
        <p14:creationId xmlns:p14="http://schemas.microsoft.com/office/powerpoint/2010/main" val="1628362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9389"/>
            <a:ext cx="7886700" cy="692149"/>
          </a:xfrm>
        </p:spPr>
        <p:txBody>
          <a:bodyPr>
            <a:normAutofit/>
          </a:bodyPr>
          <a:lstStyle/>
          <a:p>
            <a:r>
              <a:rPr lang="en-US" sz="2800" dirty="0" smtClean="0"/>
              <a:t>Flood Loads</a:t>
            </a:r>
            <a:endParaRPr lang="en-US" sz="2800" dirty="0"/>
          </a:p>
        </p:txBody>
      </p:sp>
      <p:sp>
        <p:nvSpPr>
          <p:cNvPr id="3" name="Content Placeholder 2"/>
          <p:cNvSpPr>
            <a:spLocks noGrp="1"/>
          </p:cNvSpPr>
          <p:nvPr>
            <p:ph idx="1"/>
          </p:nvPr>
        </p:nvSpPr>
        <p:spPr>
          <a:xfrm>
            <a:off x="628649" y="800098"/>
            <a:ext cx="8272463" cy="5529263"/>
          </a:xfrm>
        </p:spPr>
        <p:txBody>
          <a:bodyPr>
            <a:normAutofit fontScale="70000" lnSpcReduction="20000"/>
          </a:bodyPr>
          <a:lstStyle/>
          <a:p>
            <a:pPr marL="0" indent="0">
              <a:buNone/>
            </a:pPr>
            <a:r>
              <a:rPr lang="en-US" u="sng" dirty="0" smtClean="0"/>
              <a:t>Context for Evaluation</a:t>
            </a:r>
            <a:r>
              <a:rPr lang="en-US" dirty="0" smtClean="0"/>
              <a:t>:</a:t>
            </a:r>
          </a:p>
          <a:p>
            <a:pPr marL="0" indent="0">
              <a:buNone/>
            </a:pPr>
            <a:r>
              <a:rPr lang="en-US" dirty="0"/>
              <a:t>Buildings </a:t>
            </a:r>
            <a:r>
              <a:rPr lang="en-US" dirty="0" smtClean="0"/>
              <a:t>and </a:t>
            </a:r>
            <a:r>
              <a:rPr lang="en-US" dirty="0"/>
              <a:t>other structures and portions thereof shall be designed to resist Load Combinations (dead, earthquake, fluid, flood, lateral earth pressure, roof and floor live, rain, snow, self-straining, wind speed and pressure loads, Section 1605). </a:t>
            </a:r>
            <a:endParaRPr lang="en-US" dirty="0" smtClean="0"/>
          </a:p>
          <a:p>
            <a:pPr marL="0" indent="0">
              <a:buNone/>
            </a:pPr>
            <a:r>
              <a:rPr lang="en-US" dirty="0" smtClean="0"/>
              <a:t>Foundation </a:t>
            </a:r>
            <a:r>
              <a:rPr lang="en-US" dirty="0"/>
              <a:t>walls and retaining walls shall be designed to resist lateral soil loads (Section 1610).</a:t>
            </a:r>
            <a:endParaRPr lang="en-US" dirty="0" smtClean="0"/>
          </a:p>
          <a:p>
            <a:pPr marL="0" indent="0">
              <a:buNone/>
            </a:pPr>
            <a:r>
              <a:rPr lang="en-US" dirty="0" smtClean="0"/>
              <a:t>Flood </a:t>
            </a:r>
            <a:r>
              <a:rPr lang="en-US" dirty="0"/>
              <a:t>loads apply to buildings and other structures located in areas prone to flooding, as defined on a flood hazard map (Section 1612; ASCE 7-05, Chapter 5). </a:t>
            </a:r>
            <a:endParaRPr lang="en-US" dirty="0" smtClean="0"/>
          </a:p>
          <a:p>
            <a:pPr marL="0" indent="0">
              <a:buNone/>
            </a:pPr>
            <a:r>
              <a:rPr lang="en-US" dirty="0" smtClean="0"/>
              <a:t>Flood </a:t>
            </a:r>
            <a:r>
              <a:rPr lang="en-US" dirty="0"/>
              <a:t>loads for structural systems of buildings or other structures are designed, constructed, connected, and anchored to resist floatation, collapse, and permanent lateral displacement due to action of loads due to flooding associated with design flood and other loads in accordance with load combinations (ASCE 7-05, Chapter 5). </a:t>
            </a:r>
            <a:endParaRPr lang="en-US" dirty="0" smtClean="0"/>
          </a:p>
          <a:p>
            <a:pPr marL="0" indent="0">
              <a:buNone/>
            </a:pPr>
            <a:r>
              <a:rPr lang="en-US" dirty="0" smtClean="0"/>
              <a:t>Design </a:t>
            </a:r>
            <a:r>
              <a:rPr lang="en-US" dirty="0"/>
              <a:t>and construction of structures seaward of </a:t>
            </a:r>
            <a:r>
              <a:rPr lang="en-US" dirty="0" smtClean="0"/>
              <a:t>coastal </a:t>
            </a:r>
            <a:r>
              <a:rPr lang="en-US" dirty="0"/>
              <a:t>construction control line (CCCL) or seaward of the 50-foot setback </a:t>
            </a:r>
            <a:r>
              <a:rPr lang="en-US" dirty="0" smtClean="0"/>
              <a:t>line. </a:t>
            </a:r>
            <a:r>
              <a:rPr lang="en-US" dirty="0"/>
              <a:t>Flood resistant construction and Storm Drainage for plumbing are also covered. The FBC </a:t>
            </a:r>
            <a:r>
              <a:rPr lang="en-US" dirty="0" smtClean="0"/>
              <a:t>Residential</a:t>
            </a:r>
            <a:r>
              <a:rPr lang="en-US" dirty="0"/>
              <a:t>, adopts with amendments, the International Residential Code (2015), with provisions for flood-resistant construction.</a:t>
            </a:r>
          </a:p>
        </p:txBody>
      </p:sp>
    </p:spTree>
    <p:extLst>
      <p:ext uri="{BB962C8B-B14F-4D97-AF65-F5344CB8AC3E}">
        <p14:creationId xmlns:p14="http://schemas.microsoft.com/office/powerpoint/2010/main" val="34852905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9720" y="365127"/>
            <a:ext cx="3135630" cy="579754"/>
          </a:xfrm>
        </p:spPr>
        <p:txBody>
          <a:bodyPr>
            <a:normAutofit/>
          </a:bodyPr>
          <a:lstStyle/>
          <a:p>
            <a:r>
              <a:rPr lang="en-US" sz="2800" dirty="0" smtClean="0"/>
              <a:t>Flood Loads</a:t>
            </a:r>
            <a:endParaRPr lang="en-US" sz="2800" dirty="0"/>
          </a:p>
        </p:txBody>
      </p:sp>
      <p:sp>
        <p:nvSpPr>
          <p:cNvPr id="3" name="Content Placeholder 2"/>
          <p:cNvSpPr>
            <a:spLocks noGrp="1"/>
          </p:cNvSpPr>
          <p:nvPr>
            <p:ph idx="1"/>
          </p:nvPr>
        </p:nvSpPr>
        <p:spPr>
          <a:xfrm>
            <a:off x="369570" y="349888"/>
            <a:ext cx="7886700" cy="5547992"/>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u="sng" dirty="0" smtClean="0"/>
              <a:t>Relevant sections of code</a:t>
            </a:r>
            <a:r>
              <a:rPr lang="en-US" sz="1600" dirty="0" smtClean="0"/>
              <a:t>:</a:t>
            </a:r>
          </a:p>
          <a:p>
            <a:pPr marL="0" indent="0">
              <a:buNone/>
            </a:pPr>
            <a:r>
              <a:rPr lang="en-US" sz="1600" dirty="0"/>
              <a:t>FBC - Building</a:t>
            </a:r>
          </a:p>
          <a:p>
            <a:r>
              <a:rPr lang="en-US" sz="1600" dirty="0"/>
              <a:t>Chapter 16, Structural Design</a:t>
            </a:r>
          </a:p>
          <a:p>
            <a:pPr lvl="1"/>
            <a:r>
              <a:rPr lang="en-US" sz="1600" dirty="0"/>
              <a:t>Section 1605 - Load Combinations</a:t>
            </a:r>
          </a:p>
          <a:p>
            <a:pPr lvl="1"/>
            <a:r>
              <a:rPr lang="en-US" sz="1600" dirty="0"/>
              <a:t>Section 1610 - Soil Lateral Loads</a:t>
            </a:r>
          </a:p>
          <a:p>
            <a:pPr lvl="1"/>
            <a:r>
              <a:rPr lang="en-US" sz="1600" dirty="0"/>
              <a:t>Section 1612 - Flood Loads of </a:t>
            </a:r>
            <a:r>
              <a:rPr lang="en-US" sz="1600" dirty="0" smtClean="0"/>
              <a:t>Building</a:t>
            </a:r>
          </a:p>
          <a:p>
            <a:r>
              <a:rPr lang="en-US" sz="1600" dirty="0" smtClean="0"/>
              <a:t>Chapter </a:t>
            </a:r>
            <a:r>
              <a:rPr lang="en-US" sz="1600" dirty="0"/>
              <a:t>18, Soil &amp; Foundations</a:t>
            </a:r>
          </a:p>
          <a:p>
            <a:pPr lvl="1"/>
            <a:r>
              <a:rPr lang="en-US" sz="1600" dirty="0"/>
              <a:t>Section 1803 Geotechnical Investigations</a:t>
            </a:r>
          </a:p>
          <a:p>
            <a:pPr lvl="1"/>
            <a:r>
              <a:rPr lang="en-US" sz="1600" dirty="0" smtClean="0"/>
              <a:t>Section </a:t>
            </a:r>
            <a:r>
              <a:rPr lang="en-US" sz="1600" dirty="0"/>
              <a:t>1804 Excavation, Grading &amp; Filling</a:t>
            </a:r>
          </a:p>
          <a:p>
            <a:pPr lvl="1"/>
            <a:r>
              <a:rPr lang="en-US" sz="1600" dirty="0"/>
              <a:t>Section 1805 Damp proofing &amp; Waterproofing</a:t>
            </a:r>
          </a:p>
          <a:p>
            <a:pPr lvl="1"/>
            <a:r>
              <a:rPr lang="en-US" sz="1600" dirty="0"/>
              <a:t>Section 1806 Presumptive Load-Bearing Values of soils</a:t>
            </a:r>
          </a:p>
          <a:p>
            <a:pPr lvl="1"/>
            <a:r>
              <a:rPr lang="en-US" sz="1600" dirty="0"/>
              <a:t>Section 1807 Foundation Walls, Retaining Walls &amp; embedded Posts &amp; Poles</a:t>
            </a:r>
          </a:p>
          <a:p>
            <a:pPr lvl="1"/>
            <a:r>
              <a:rPr lang="en-US" sz="1600" dirty="0"/>
              <a:t>Section 1808 Foundations</a:t>
            </a:r>
          </a:p>
          <a:p>
            <a:pPr lvl="1"/>
            <a:r>
              <a:rPr lang="en-US" sz="1600" dirty="0"/>
              <a:t>Section 1809 Shallow Foundations</a:t>
            </a:r>
          </a:p>
          <a:p>
            <a:pPr lvl="1"/>
            <a:r>
              <a:rPr lang="en-US" sz="1600" dirty="0"/>
              <a:t>Section 1810 Deep </a:t>
            </a:r>
            <a:r>
              <a:rPr lang="en-US" sz="1600" dirty="0" smtClean="0"/>
              <a:t>Foundations</a:t>
            </a:r>
          </a:p>
          <a:p>
            <a:r>
              <a:rPr lang="en-US" sz="1600" dirty="0"/>
              <a:t>Chapter 31, Special Construction</a:t>
            </a:r>
          </a:p>
          <a:p>
            <a:pPr lvl="1"/>
            <a:r>
              <a:rPr lang="en-US" sz="1600" dirty="0"/>
              <a:t>Section 3109 Structures seaward of a coastal construction control line</a:t>
            </a:r>
          </a:p>
          <a:p>
            <a:endParaRPr lang="en-US" sz="1600" dirty="0"/>
          </a:p>
          <a:p>
            <a:endParaRPr lang="en-US" sz="1600" dirty="0"/>
          </a:p>
          <a:p>
            <a:pPr marL="0" marR="0" lvl="0" indent="0" defTabSz="914400" eaLnBrk="1" fontAlgn="auto" latinLnBrk="0" hangingPunct="1">
              <a:lnSpc>
                <a:spcPct val="100000"/>
              </a:lnSpc>
              <a:spcBef>
                <a:spcPts val="0"/>
              </a:spcBef>
              <a:spcAft>
                <a:spcPts val="0"/>
              </a:spcAft>
              <a:buClrTx/>
              <a:buSzTx/>
              <a:buFontTx/>
              <a:buNone/>
              <a:tabLst/>
              <a:defRPr/>
            </a:pPr>
            <a:endParaRPr lang="en-US" sz="1600" dirty="0"/>
          </a:p>
        </p:txBody>
      </p:sp>
    </p:spTree>
    <p:extLst>
      <p:ext uri="{BB962C8B-B14F-4D97-AF65-F5344CB8AC3E}">
        <p14:creationId xmlns:p14="http://schemas.microsoft.com/office/powerpoint/2010/main" val="1480948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Background</a:t>
            </a:r>
          </a:p>
          <a:p>
            <a:r>
              <a:rPr lang="en-US" dirty="0" smtClean="0"/>
              <a:t>Task: </a:t>
            </a:r>
            <a:r>
              <a:rPr lang="en-US" dirty="0"/>
              <a:t>Update to rainfall extremes</a:t>
            </a:r>
          </a:p>
          <a:p>
            <a:r>
              <a:rPr lang="en-US" dirty="0" smtClean="0"/>
              <a:t>Task: </a:t>
            </a:r>
            <a:r>
              <a:rPr lang="en-US" dirty="0"/>
              <a:t>Groundwater modeling &amp; mapping</a:t>
            </a:r>
          </a:p>
          <a:p>
            <a:r>
              <a:rPr lang="en-US" dirty="0" smtClean="0"/>
              <a:t>Task: </a:t>
            </a:r>
            <a:r>
              <a:rPr lang="en-US" dirty="0"/>
              <a:t>Recommended changes to FBC</a:t>
            </a:r>
          </a:p>
          <a:p>
            <a:r>
              <a:rPr lang="en-US" dirty="0" smtClean="0"/>
              <a:t>Discussion </a:t>
            </a:r>
            <a:r>
              <a:rPr lang="en-US" dirty="0"/>
              <a:t>and feedback</a:t>
            </a:r>
          </a:p>
        </p:txBody>
      </p:sp>
    </p:spTree>
    <p:extLst>
      <p:ext uri="{BB962C8B-B14F-4D97-AF65-F5344CB8AC3E}">
        <p14:creationId xmlns:p14="http://schemas.microsoft.com/office/powerpoint/2010/main" val="4049470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9720" y="365127"/>
            <a:ext cx="3135630" cy="579754"/>
          </a:xfrm>
        </p:spPr>
        <p:txBody>
          <a:bodyPr>
            <a:normAutofit/>
          </a:bodyPr>
          <a:lstStyle/>
          <a:p>
            <a:r>
              <a:rPr lang="en-US" sz="2800" dirty="0" smtClean="0"/>
              <a:t>Flood Loads</a:t>
            </a:r>
            <a:endParaRPr lang="en-US" sz="2800" dirty="0"/>
          </a:p>
        </p:txBody>
      </p:sp>
      <p:sp>
        <p:nvSpPr>
          <p:cNvPr id="3" name="Content Placeholder 2"/>
          <p:cNvSpPr>
            <a:spLocks noGrp="1"/>
          </p:cNvSpPr>
          <p:nvPr>
            <p:ph idx="1"/>
          </p:nvPr>
        </p:nvSpPr>
        <p:spPr>
          <a:xfrm>
            <a:off x="369570" y="349888"/>
            <a:ext cx="7886700" cy="6279512"/>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u="sng" dirty="0" smtClean="0"/>
              <a:t>Relevant sections of code</a:t>
            </a:r>
            <a:r>
              <a:rPr lang="en-US" sz="1600" dirty="0" smtClean="0"/>
              <a:t>:</a:t>
            </a:r>
          </a:p>
          <a:p>
            <a:pPr marL="0" indent="0">
              <a:buNone/>
            </a:pPr>
            <a:r>
              <a:rPr lang="en-US" sz="1600" dirty="0"/>
              <a:t>FBC – Residential</a:t>
            </a:r>
          </a:p>
          <a:p>
            <a:r>
              <a:rPr lang="en-US" sz="1600" dirty="0"/>
              <a:t>Chapter 3</a:t>
            </a:r>
          </a:p>
          <a:p>
            <a:pPr lvl="1"/>
            <a:r>
              <a:rPr lang="en-US" sz="1600" dirty="0"/>
              <a:t>Section R322 - Flood Resistant </a:t>
            </a:r>
            <a:r>
              <a:rPr lang="en-US" sz="1600" dirty="0" smtClean="0"/>
              <a:t>Construction</a:t>
            </a:r>
          </a:p>
          <a:p>
            <a:pPr marL="0" indent="0">
              <a:buNone/>
            </a:pPr>
            <a:r>
              <a:rPr lang="en-US" sz="1600" dirty="0"/>
              <a:t>FBC – Plumbing</a:t>
            </a:r>
          </a:p>
          <a:p>
            <a:r>
              <a:rPr lang="en-US" sz="1600" dirty="0"/>
              <a:t>Chapter 11, Storm Drainage</a:t>
            </a:r>
          </a:p>
          <a:p>
            <a:pPr lvl="1"/>
            <a:r>
              <a:rPr lang="en-US" sz="1600" dirty="0"/>
              <a:t>Section 1101 General</a:t>
            </a:r>
          </a:p>
          <a:p>
            <a:pPr lvl="1"/>
            <a:r>
              <a:rPr lang="en-US" sz="1600" dirty="0"/>
              <a:t>Section 1102 Materials</a:t>
            </a:r>
          </a:p>
          <a:p>
            <a:pPr lvl="1"/>
            <a:r>
              <a:rPr lang="en-US" sz="1600" dirty="0"/>
              <a:t>Section 1103 Traps</a:t>
            </a:r>
          </a:p>
          <a:p>
            <a:pPr lvl="1"/>
            <a:r>
              <a:rPr lang="en-US" sz="1600" dirty="0"/>
              <a:t>Section 1105 Roof Drains</a:t>
            </a:r>
          </a:p>
          <a:p>
            <a:pPr lvl="1"/>
            <a:r>
              <a:rPr lang="en-US" sz="1600" dirty="0"/>
              <a:t>Section 1106 Size of Conductors, Leaders and Storm Drains</a:t>
            </a:r>
          </a:p>
          <a:p>
            <a:pPr lvl="1"/>
            <a:r>
              <a:rPr lang="en-US" sz="1600" dirty="0"/>
              <a:t>Section 1107 </a:t>
            </a:r>
            <a:r>
              <a:rPr lang="en-US" sz="1600" dirty="0" err="1"/>
              <a:t>Siphonic</a:t>
            </a:r>
            <a:r>
              <a:rPr lang="en-US" sz="1600" dirty="0"/>
              <a:t> Roof Drainage Systems</a:t>
            </a:r>
          </a:p>
          <a:p>
            <a:pPr lvl="1"/>
            <a:r>
              <a:rPr lang="en-US" sz="1600" dirty="0"/>
              <a:t>Section 1108 Secondary (Emergency) Roof Drains</a:t>
            </a:r>
          </a:p>
          <a:p>
            <a:pPr lvl="1"/>
            <a:r>
              <a:rPr lang="en-US" sz="1600" dirty="0"/>
              <a:t>Section 1109 Combined Sanitary and Storm Public Sewer</a:t>
            </a:r>
          </a:p>
          <a:p>
            <a:pPr lvl="1"/>
            <a:r>
              <a:rPr lang="en-US" sz="1600" dirty="0"/>
              <a:t>Section 1110 Controlled Flow Roof Drain Systems</a:t>
            </a:r>
          </a:p>
          <a:p>
            <a:pPr lvl="1"/>
            <a:r>
              <a:rPr lang="en-US" sz="1600" dirty="0"/>
              <a:t>Section 1111 Subsoil Drains</a:t>
            </a:r>
          </a:p>
          <a:p>
            <a:pPr lvl="1"/>
            <a:r>
              <a:rPr lang="en-US" sz="1600" dirty="0"/>
              <a:t>Section 1112 Building </a:t>
            </a:r>
            <a:r>
              <a:rPr lang="en-US" sz="1600" dirty="0" err="1"/>
              <a:t>Subdrains</a:t>
            </a:r>
            <a:endParaRPr lang="en-US" sz="1600" dirty="0"/>
          </a:p>
          <a:p>
            <a:pPr lvl="1"/>
            <a:r>
              <a:rPr lang="en-US" sz="1600" dirty="0"/>
              <a:t>Section 1113 Sumps and Pumping Systems</a:t>
            </a:r>
          </a:p>
          <a:p>
            <a:r>
              <a:rPr lang="en-US" sz="1600" dirty="0"/>
              <a:t>Appendix B</a:t>
            </a:r>
          </a:p>
          <a:p>
            <a:endParaRPr lang="en-US" sz="1600" dirty="0"/>
          </a:p>
          <a:p>
            <a:endParaRPr lang="en-US" sz="1600" dirty="0"/>
          </a:p>
          <a:p>
            <a:endParaRPr lang="en-US" sz="1600" dirty="0"/>
          </a:p>
          <a:p>
            <a:pPr marL="0" marR="0" lvl="0" indent="0" defTabSz="914400" eaLnBrk="1" fontAlgn="auto" latinLnBrk="0" hangingPunct="1">
              <a:lnSpc>
                <a:spcPct val="100000"/>
              </a:lnSpc>
              <a:spcBef>
                <a:spcPts val="0"/>
              </a:spcBef>
              <a:spcAft>
                <a:spcPts val="0"/>
              </a:spcAft>
              <a:buClrTx/>
              <a:buSzTx/>
              <a:buFontTx/>
              <a:buNone/>
              <a:tabLst/>
              <a:defRPr/>
            </a:pPr>
            <a:endParaRPr lang="en-US" sz="1600" dirty="0"/>
          </a:p>
        </p:txBody>
      </p:sp>
    </p:spTree>
    <p:extLst>
      <p:ext uri="{BB962C8B-B14F-4D97-AF65-F5344CB8AC3E}">
        <p14:creationId xmlns:p14="http://schemas.microsoft.com/office/powerpoint/2010/main" val="4335198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Flood Loads - Key recommendations (I)</a:t>
            </a:r>
            <a:endParaRPr lang="en-US" sz="2800" dirty="0"/>
          </a:p>
        </p:txBody>
      </p:sp>
      <p:sp>
        <p:nvSpPr>
          <p:cNvPr id="3" name="Content Placeholder 2"/>
          <p:cNvSpPr>
            <a:spLocks noGrp="1"/>
          </p:cNvSpPr>
          <p:nvPr>
            <p:ph idx="1"/>
          </p:nvPr>
        </p:nvSpPr>
        <p:spPr>
          <a:xfrm>
            <a:off x="628649" y="1444625"/>
            <a:ext cx="8011768" cy="4351338"/>
          </a:xfrm>
        </p:spPr>
        <p:txBody>
          <a:bodyPr>
            <a:noAutofit/>
          </a:bodyPr>
          <a:lstStyle/>
          <a:p>
            <a:pPr marL="285750" lvl="6" indent="-225425"/>
            <a:r>
              <a:rPr lang="en-US" sz="2200" dirty="0">
                <a:latin typeface="Helvetica" charset="0"/>
                <a:ea typeface="Helvetica" charset="0"/>
                <a:cs typeface="Helvetica" charset="0"/>
              </a:rPr>
              <a:t>It is recommended that </a:t>
            </a:r>
            <a:r>
              <a:rPr lang="en-US" sz="2200" dirty="0" smtClean="0">
                <a:latin typeface="Helvetica" charset="0"/>
                <a:ea typeface="Helvetica" charset="0"/>
                <a:cs typeface="Helvetica" charset="0"/>
              </a:rPr>
              <a:t>V-zone </a:t>
            </a:r>
            <a:r>
              <a:rPr lang="en-US" sz="2200" dirty="0">
                <a:latin typeface="Helvetica" charset="0"/>
                <a:ea typeface="Helvetica" charset="0"/>
                <a:cs typeface="Helvetica" charset="0"/>
              </a:rPr>
              <a:t>and coastal A-zones </a:t>
            </a:r>
            <a:r>
              <a:rPr lang="en-US" sz="2200" dirty="0" smtClean="0">
                <a:latin typeface="Helvetica" charset="0"/>
                <a:ea typeface="Helvetica" charset="0"/>
                <a:cs typeface="Helvetica" charset="0"/>
              </a:rPr>
              <a:t>be used as </a:t>
            </a:r>
            <a:r>
              <a:rPr lang="en-US" sz="2200" dirty="0">
                <a:latin typeface="Helvetica" charset="0"/>
                <a:ea typeface="Helvetica" charset="0"/>
                <a:cs typeface="Helvetica" charset="0"/>
              </a:rPr>
              <a:t>a proxy to delimit the below grade areas </a:t>
            </a:r>
            <a:r>
              <a:rPr lang="en-US" sz="2200" dirty="0" smtClean="0">
                <a:latin typeface="Helvetica" charset="0"/>
                <a:ea typeface="Helvetica" charset="0"/>
                <a:cs typeface="Helvetica" charset="0"/>
              </a:rPr>
              <a:t>delimit areas </a:t>
            </a:r>
            <a:r>
              <a:rPr lang="en-US" sz="2200" dirty="0">
                <a:latin typeface="Helvetica" charset="0"/>
                <a:ea typeface="Helvetica" charset="0"/>
                <a:cs typeface="Helvetica" charset="0"/>
              </a:rPr>
              <a:t>where code should regulate </a:t>
            </a:r>
            <a:r>
              <a:rPr lang="en-US" sz="2200" dirty="0" smtClean="0">
                <a:latin typeface="Helvetica" charset="0"/>
                <a:ea typeface="Helvetica" charset="0"/>
                <a:cs typeface="Helvetica" charset="0"/>
              </a:rPr>
              <a:t>use </a:t>
            </a:r>
            <a:r>
              <a:rPr lang="en-US" sz="2200" dirty="0">
                <a:latin typeface="Helvetica" charset="0"/>
                <a:ea typeface="Helvetica" charset="0"/>
                <a:cs typeface="Helvetica" charset="0"/>
              </a:rPr>
              <a:t>of saltwater corrosion-resistant materials, following ASCE 24. </a:t>
            </a:r>
          </a:p>
          <a:p>
            <a:pPr marL="241300" lvl="6" indent="-241300"/>
            <a:r>
              <a:rPr lang="en-US" sz="2200" dirty="0" smtClean="0">
                <a:latin typeface="Helvetica" charset="0"/>
                <a:ea typeface="Helvetica" charset="0"/>
                <a:cs typeface="Helvetica" charset="0"/>
              </a:rPr>
              <a:t>To accommodate analytical </a:t>
            </a:r>
            <a:r>
              <a:rPr lang="en-US" sz="2200" dirty="0">
                <a:latin typeface="Helvetica" charset="0"/>
                <a:ea typeface="Helvetica" charset="0"/>
                <a:cs typeface="Helvetica" charset="0"/>
              </a:rPr>
              <a:t>uncertainties and multiple sources of flooding not accounted for in </a:t>
            </a:r>
            <a:r>
              <a:rPr lang="en-US" sz="2200" dirty="0" smtClean="0">
                <a:latin typeface="Helvetica" charset="0"/>
                <a:ea typeface="Helvetica" charset="0"/>
                <a:cs typeface="Helvetica" charset="0"/>
              </a:rPr>
              <a:t>FEMA </a:t>
            </a:r>
            <a:r>
              <a:rPr lang="en-US" sz="2200" dirty="0">
                <a:latin typeface="Helvetica" charset="0"/>
                <a:ea typeface="Helvetica" charset="0"/>
                <a:cs typeface="Helvetica" charset="0"/>
              </a:rPr>
              <a:t>FIRM, notably in </a:t>
            </a:r>
            <a:r>
              <a:rPr lang="en-US" sz="2200" dirty="0" smtClean="0">
                <a:latin typeface="Helvetica" charset="0"/>
                <a:ea typeface="Helvetica" charset="0"/>
                <a:cs typeface="Helvetica" charset="0"/>
              </a:rPr>
              <a:t>coastal A-zone, </a:t>
            </a:r>
            <a:r>
              <a:rPr lang="en-US" sz="2200" dirty="0">
                <a:latin typeface="Helvetica" charset="0"/>
                <a:ea typeface="Helvetica" charset="0"/>
                <a:cs typeface="Helvetica" charset="0"/>
              </a:rPr>
              <a:t>it is recommended that at least one foot be added to the ASCE 24 elevation requirements provided in Tables 2.1 and 4.1 and the higher water surface elevation used to delineate additional land area that would be inundated if the water rose to BFE plus 2 or 3 feet. </a:t>
            </a:r>
            <a:endParaRPr lang="en-US" sz="2200" dirty="0" smtClean="0">
              <a:latin typeface="Helvetica" charset="0"/>
              <a:ea typeface="Helvetica" charset="0"/>
              <a:cs typeface="Helvetica" charset="0"/>
            </a:endParaRPr>
          </a:p>
          <a:p>
            <a:pPr marL="241300" lvl="6" indent="-241300"/>
            <a:r>
              <a:rPr lang="en-US" sz="2200" dirty="0" smtClean="0">
                <a:latin typeface="Helvetica" charset="0"/>
                <a:ea typeface="Helvetica" charset="0"/>
                <a:cs typeface="Helvetica" charset="0"/>
              </a:rPr>
              <a:t>The additional land area that would be inundated if water rose to these elevations could be used to delineate a “future” flood hazard area to guide local floodplain requirements.</a:t>
            </a:r>
          </a:p>
          <a:p>
            <a:pPr marL="241300" lvl="6" indent="-241300"/>
            <a:endParaRPr lang="en-US" sz="2200" dirty="0">
              <a:latin typeface="Helvetica" charset="0"/>
              <a:ea typeface="Helvetica" charset="0"/>
              <a:cs typeface="Helvetica" charset="0"/>
            </a:endParaRPr>
          </a:p>
        </p:txBody>
      </p:sp>
    </p:spTree>
    <p:extLst>
      <p:ext uri="{BB962C8B-B14F-4D97-AF65-F5344CB8AC3E}">
        <p14:creationId xmlns:p14="http://schemas.microsoft.com/office/powerpoint/2010/main" val="16501417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Flood Loads - Key recommendations (II)</a:t>
            </a:r>
            <a:endParaRPr lang="en-US" sz="2800" dirty="0"/>
          </a:p>
        </p:txBody>
      </p:sp>
      <p:sp>
        <p:nvSpPr>
          <p:cNvPr id="3" name="Content Placeholder 2"/>
          <p:cNvSpPr>
            <a:spLocks noGrp="1"/>
          </p:cNvSpPr>
          <p:nvPr>
            <p:ph idx="1"/>
          </p:nvPr>
        </p:nvSpPr>
        <p:spPr>
          <a:xfrm>
            <a:off x="628650" y="1475105"/>
            <a:ext cx="7886700" cy="4541382"/>
          </a:xfrm>
        </p:spPr>
        <p:txBody>
          <a:bodyPr>
            <a:normAutofit fontScale="77500" lnSpcReduction="20000"/>
          </a:bodyPr>
          <a:lstStyle/>
          <a:p>
            <a:pPr marL="241300" lvl="6" indent="-241300">
              <a:lnSpc>
                <a:spcPct val="120000"/>
              </a:lnSpc>
            </a:pPr>
            <a:r>
              <a:rPr lang="en-US" sz="2400" dirty="0">
                <a:latin typeface="Helvetica" charset="0"/>
                <a:ea typeface="Helvetica" charset="0"/>
                <a:cs typeface="Helvetica" charset="0"/>
              </a:rPr>
              <a:t>Currently, the FBC Section 1804.5 does not allow fill in coastal high hazard areas and coastal A zones “</a:t>
            </a:r>
            <a:r>
              <a:rPr lang="en-US" sz="2400" b="1" dirty="0">
                <a:latin typeface="Helvetica" charset="0"/>
                <a:ea typeface="Helvetica" charset="0"/>
                <a:cs typeface="Helvetica" charset="0"/>
              </a:rPr>
              <a:t>unless</a:t>
            </a:r>
            <a:r>
              <a:rPr lang="en-US" sz="2400" dirty="0">
                <a:latin typeface="Helvetica" charset="0"/>
                <a:ea typeface="Helvetica" charset="0"/>
                <a:cs typeface="Helvetica" charset="0"/>
              </a:rPr>
              <a:t> </a:t>
            </a:r>
            <a:r>
              <a:rPr lang="en-US" sz="2400" b="1" dirty="0">
                <a:latin typeface="Helvetica" charset="0"/>
                <a:ea typeface="Helvetica" charset="0"/>
                <a:cs typeface="Helvetica" charset="0"/>
              </a:rPr>
              <a:t>the fill is conducted and/or placed to avoid diversion of water and waves toward any building or structure</a:t>
            </a:r>
            <a:r>
              <a:rPr lang="en-US" sz="2400" dirty="0">
                <a:latin typeface="Helvetica" charset="0"/>
                <a:ea typeface="Helvetica" charset="0"/>
                <a:cs typeface="Helvetica" charset="0"/>
              </a:rPr>
              <a:t>”. A Florida-specific provision in Sec. 1612.4.1 modifies ASCE 24 to permit dry </a:t>
            </a:r>
            <a:r>
              <a:rPr lang="en-US" sz="2400" dirty="0" err="1">
                <a:latin typeface="Helvetica" charset="0"/>
                <a:ea typeface="Helvetica" charset="0"/>
                <a:cs typeface="Helvetica" charset="0"/>
              </a:rPr>
              <a:t>floodproofing</a:t>
            </a:r>
            <a:r>
              <a:rPr lang="en-US" sz="2400" dirty="0">
                <a:latin typeface="Helvetica" charset="0"/>
                <a:ea typeface="Helvetica" charset="0"/>
                <a:cs typeface="Helvetica" charset="0"/>
              </a:rPr>
              <a:t> (nonresidential only) in Coastal A Zones </a:t>
            </a:r>
            <a:r>
              <a:rPr lang="en-US" sz="2400" b="1" dirty="0">
                <a:latin typeface="Helvetica" charset="0"/>
                <a:ea typeface="Helvetica" charset="0"/>
                <a:cs typeface="Helvetica" charset="0"/>
              </a:rPr>
              <a:t>if wave loads, erosion and local scour are accounted for in the design</a:t>
            </a:r>
            <a:r>
              <a:rPr lang="en-US" sz="2400" dirty="0">
                <a:latin typeface="Helvetica" charset="0"/>
                <a:ea typeface="Helvetica" charset="0"/>
                <a:cs typeface="Helvetica" charset="0"/>
              </a:rPr>
              <a:t>. </a:t>
            </a:r>
            <a:r>
              <a:rPr lang="en-US" sz="2400" dirty="0" smtClean="0">
                <a:latin typeface="Helvetica" charset="0"/>
                <a:ea typeface="Helvetica" charset="0"/>
                <a:cs typeface="Helvetica" charset="0"/>
              </a:rPr>
              <a:t>It </a:t>
            </a:r>
            <a:r>
              <a:rPr lang="en-US" sz="2400" dirty="0">
                <a:latin typeface="Helvetica" charset="0"/>
                <a:ea typeface="Helvetica" charset="0"/>
                <a:cs typeface="Helvetica" charset="0"/>
              </a:rPr>
              <a:t>is recommended that the FBC be modified to fully treat Coastal A Zones (when Limit of Moderate Wave Action is </a:t>
            </a:r>
            <a:r>
              <a:rPr lang="en-US" sz="2400" dirty="0" smtClean="0">
                <a:latin typeface="Helvetica" charset="0"/>
                <a:ea typeface="Helvetica" charset="0"/>
                <a:cs typeface="Helvetica" charset="0"/>
              </a:rPr>
              <a:t>delineated) as </a:t>
            </a:r>
            <a:r>
              <a:rPr lang="en-US" sz="2400" dirty="0">
                <a:latin typeface="Helvetica" charset="0"/>
                <a:ea typeface="Helvetica" charset="0"/>
                <a:cs typeface="Helvetica" charset="0"/>
              </a:rPr>
              <a:t>coastal high hazard areas (Zone V) under conditions where riverine flooding (floodway) intersects Coastal A zones and/or V </a:t>
            </a:r>
            <a:r>
              <a:rPr lang="en-US" sz="2400" dirty="0" smtClean="0">
                <a:latin typeface="Helvetica" charset="0"/>
                <a:ea typeface="Helvetica" charset="0"/>
                <a:cs typeface="Helvetica" charset="0"/>
              </a:rPr>
              <a:t>zones to ensure the placement of fill and “</a:t>
            </a:r>
            <a:r>
              <a:rPr lang="en-US" sz="2400" dirty="0">
                <a:latin typeface="Helvetica" charset="0"/>
                <a:ea typeface="Helvetica" charset="0"/>
                <a:cs typeface="Helvetica" charset="0"/>
              </a:rPr>
              <a:t>cumulative effect of encroachment into a floodway, when combined with all other existing and anticipated flood hazard area encroachment, does not increase the design flood elevation more than 1ft at any point” </a:t>
            </a:r>
            <a:r>
              <a:rPr lang="en-US" sz="2400" dirty="0" smtClean="0">
                <a:latin typeface="Helvetica" charset="0"/>
                <a:ea typeface="Helvetica" charset="0"/>
                <a:cs typeface="Helvetica" charset="0"/>
              </a:rPr>
              <a:t>(</a:t>
            </a:r>
            <a:r>
              <a:rPr lang="en-US" sz="2400" i="1" dirty="0">
                <a:latin typeface="Helvetica" charset="0"/>
                <a:ea typeface="Helvetica" charset="0"/>
                <a:cs typeface="Helvetica" charset="0"/>
              </a:rPr>
              <a:t>cf</a:t>
            </a:r>
            <a:r>
              <a:rPr lang="en-US" sz="2400" dirty="0">
                <a:latin typeface="Helvetica" charset="0"/>
                <a:ea typeface="Helvetica" charset="0"/>
                <a:cs typeface="Helvetica" charset="0"/>
              </a:rPr>
              <a:t>. 1612.3.2 and 1804.5</a:t>
            </a:r>
            <a:r>
              <a:rPr lang="en-US" sz="2400" dirty="0" smtClean="0">
                <a:latin typeface="Helvetica" charset="0"/>
                <a:ea typeface="Helvetica" charset="0"/>
                <a:cs typeface="Helvetica" charset="0"/>
              </a:rPr>
              <a:t>). </a:t>
            </a:r>
          </a:p>
          <a:p>
            <a:pPr marL="241300" lvl="6" indent="-241300"/>
            <a:endParaRPr lang="en-US" sz="2200" dirty="0">
              <a:latin typeface="Helvetica" charset="0"/>
              <a:ea typeface="Helvetica" charset="0"/>
              <a:cs typeface="Helvetica" charset="0"/>
            </a:endParaRPr>
          </a:p>
        </p:txBody>
      </p:sp>
    </p:spTree>
    <p:extLst>
      <p:ext uri="{BB962C8B-B14F-4D97-AF65-F5344CB8AC3E}">
        <p14:creationId xmlns:p14="http://schemas.microsoft.com/office/powerpoint/2010/main" val="21103727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79754"/>
          </a:xfrm>
        </p:spPr>
        <p:txBody>
          <a:bodyPr>
            <a:normAutofit/>
          </a:bodyPr>
          <a:lstStyle/>
          <a:p>
            <a:r>
              <a:rPr lang="en-US" sz="2800" dirty="0" smtClean="0"/>
              <a:t>Flood Loads - Key recommendations (III)</a:t>
            </a:r>
            <a:endParaRPr lang="en-US" sz="2800" dirty="0"/>
          </a:p>
        </p:txBody>
      </p:sp>
      <p:sp>
        <p:nvSpPr>
          <p:cNvPr id="3" name="Content Placeholder 2"/>
          <p:cNvSpPr>
            <a:spLocks noGrp="1"/>
          </p:cNvSpPr>
          <p:nvPr>
            <p:ph idx="1"/>
          </p:nvPr>
        </p:nvSpPr>
        <p:spPr>
          <a:xfrm>
            <a:off x="628650" y="944881"/>
            <a:ext cx="7886700" cy="4351338"/>
          </a:xfrm>
        </p:spPr>
        <p:txBody>
          <a:bodyPr>
            <a:noAutofit/>
          </a:bodyPr>
          <a:lstStyle/>
          <a:p>
            <a:pPr marL="241300" lvl="6" indent="-227013"/>
            <a:r>
              <a:rPr lang="en-US" sz="2200" dirty="0">
                <a:latin typeface="Helvetica" charset="0"/>
                <a:ea typeface="Helvetica" charset="0"/>
                <a:cs typeface="Helvetica" charset="0"/>
              </a:rPr>
              <a:t>It is recommended that the FBC provide </a:t>
            </a:r>
            <a:r>
              <a:rPr lang="en-US" sz="2200" dirty="0" smtClean="0">
                <a:latin typeface="Helvetica" charset="0"/>
                <a:ea typeface="Helvetica" charset="0"/>
                <a:cs typeface="Helvetica" charset="0"/>
              </a:rPr>
              <a:t>standardized </a:t>
            </a:r>
            <a:r>
              <a:rPr lang="en-US" sz="2200" dirty="0">
                <a:latin typeface="Helvetica" charset="0"/>
                <a:ea typeface="Helvetica" charset="0"/>
                <a:cs typeface="Helvetica" charset="0"/>
              </a:rPr>
              <a:t>approaches or make reference to the standard approaches it recommends for use for groundwater control (Section 1804.5).</a:t>
            </a:r>
          </a:p>
          <a:p>
            <a:pPr marL="241300" lvl="6" indent="-227013"/>
            <a:r>
              <a:rPr lang="en-US" sz="2200" dirty="0">
                <a:latin typeface="Helvetica" charset="0"/>
                <a:ea typeface="Helvetica" charset="0"/>
                <a:cs typeface="Helvetica" charset="0"/>
              </a:rPr>
              <a:t>To ensure the most up-to-date sea-level rise projections are being taken into consideration for design of flood elevations, it is recommended that there be a harmonized procedure for developing a unified projection for each region of the State, that is updated every 5 years and mandated for use in the FBC.</a:t>
            </a:r>
          </a:p>
          <a:p>
            <a:pPr marL="241300" lvl="6" indent="-227013"/>
            <a:r>
              <a:rPr lang="en-US" sz="2200" dirty="0" smtClean="0">
                <a:latin typeface="Helvetica" charset="0"/>
                <a:ea typeface="Helvetica" charset="0"/>
                <a:cs typeface="Helvetica" charset="0"/>
              </a:rPr>
              <a:t>It is recommended to mandate </a:t>
            </a:r>
            <a:r>
              <a:rPr lang="en-US" sz="2200" dirty="0">
                <a:latin typeface="Helvetica" charset="0"/>
                <a:ea typeface="Helvetica" charset="0"/>
                <a:cs typeface="Helvetica" charset="0"/>
              </a:rPr>
              <a:t>use of depth to groundwater maps, updated every 5 years, to specify where installation of septic tanks should be prohibited (</a:t>
            </a:r>
            <a:r>
              <a:rPr lang="en-US" sz="2200" i="1" dirty="0">
                <a:latin typeface="Helvetica" charset="0"/>
                <a:ea typeface="Helvetica" charset="0"/>
                <a:cs typeface="Helvetica" charset="0"/>
              </a:rPr>
              <a:t>cf.</a:t>
            </a:r>
            <a:r>
              <a:rPr lang="en-US" sz="2200" dirty="0">
                <a:latin typeface="Helvetica" charset="0"/>
                <a:ea typeface="Helvetica" charset="0"/>
                <a:cs typeface="Helvetica" charset="0"/>
              </a:rPr>
              <a:t> R322.1.7), to comply with Section 101.3. where FBC provides for “minimum requirements for reasonable safety, public health and general welfare”. Coordinate with FDEP and FDOH.</a:t>
            </a:r>
          </a:p>
        </p:txBody>
      </p:sp>
    </p:spTree>
    <p:extLst>
      <p:ext uri="{BB962C8B-B14F-4D97-AF65-F5344CB8AC3E}">
        <p14:creationId xmlns:p14="http://schemas.microsoft.com/office/powerpoint/2010/main" val="26125152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79754"/>
          </a:xfrm>
        </p:spPr>
        <p:txBody>
          <a:bodyPr>
            <a:normAutofit/>
          </a:bodyPr>
          <a:lstStyle/>
          <a:p>
            <a:r>
              <a:rPr lang="en-US" sz="2800" dirty="0" smtClean="0"/>
              <a:t>Flood Loads - Key recommendations (IV)</a:t>
            </a:r>
            <a:endParaRPr lang="en-US" sz="2800" dirty="0"/>
          </a:p>
        </p:txBody>
      </p:sp>
      <p:sp>
        <p:nvSpPr>
          <p:cNvPr id="3" name="Content Placeholder 2"/>
          <p:cNvSpPr>
            <a:spLocks noGrp="1"/>
          </p:cNvSpPr>
          <p:nvPr>
            <p:ph idx="1"/>
          </p:nvPr>
        </p:nvSpPr>
        <p:spPr>
          <a:xfrm>
            <a:off x="628650" y="944881"/>
            <a:ext cx="7886700" cy="4351338"/>
          </a:xfrm>
        </p:spPr>
        <p:txBody>
          <a:bodyPr>
            <a:noAutofit/>
          </a:bodyPr>
          <a:lstStyle/>
          <a:p>
            <a:pPr lvl="0"/>
            <a:r>
              <a:rPr lang="en-US" sz="2200" b="0" dirty="0"/>
              <a:t>ASCE 24 is not referenced consistently across the volumes. Some sections specifically reference guidance presented in ASCE 24, whereas other sections do not. </a:t>
            </a:r>
            <a:endParaRPr lang="en-US" sz="2200" b="0" dirty="0" smtClean="0"/>
          </a:p>
          <a:p>
            <a:r>
              <a:rPr lang="en-US" sz="2200" b="0" dirty="0"/>
              <a:t>It is recommended to add to list of elements in section 1803.6: 1) date of last geotechnical investigation, 2) if water table is not encountered, location of nearest well and water table depth at time of geotechnical investigation, to a cross-referenced benchmark, 3) whether the fill materials may be exposed to shrinking/swelling, and included in special design and construction provisions, 4) in foundation recommendations, type and design considerations for shrinking/swelling and salinity, and 5) document municipal regulations on setback and clearance and alternate design criteria recommendations.</a:t>
            </a:r>
          </a:p>
          <a:p>
            <a:pPr lvl="0"/>
            <a:endParaRPr lang="en-US" sz="2200" b="0" dirty="0"/>
          </a:p>
        </p:txBody>
      </p:sp>
    </p:spTree>
    <p:extLst>
      <p:ext uri="{BB962C8B-B14F-4D97-AF65-F5344CB8AC3E}">
        <p14:creationId xmlns:p14="http://schemas.microsoft.com/office/powerpoint/2010/main" val="26687672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79754"/>
          </a:xfrm>
        </p:spPr>
        <p:txBody>
          <a:bodyPr>
            <a:normAutofit/>
          </a:bodyPr>
          <a:lstStyle/>
          <a:p>
            <a:r>
              <a:rPr lang="en-US" sz="2800" dirty="0" smtClean="0"/>
              <a:t>Flood Loads - Key recommendations (V)</a:t>
            </a:r>
            <a:endParaRPr lang="en-US" sz="2800" dirty="0"/>
          </a:p>
        </p:txBody>
      </p:sp>
      <p:sp>
        <p:nvSpPr>
          <p:cNvPr id="3" name="Content Placeholder 2"/>
          <p:cNvSpPr>
            <a:spLocks noGrp="1"/>
          </p:cNvSpPr>
          <p:nvPr>
            <p:ph idx="1"/>
          </p:nvPr>
        </p:nvSpPr>
        <p:spPr>
          <a:xfrm>
            <a:off x="463825" y="891873"/>
            <a:ext cx="8197297" cy="4351338"/>
          </a:xfrm>
        </p:spPr>
        <p:txBody>
          <a:bodyPr>
            <a:noAutofit/>
          </a:bodyPr>
          <a:lstStyle/>
          <a:p>
            <a:pPr lvl="0"/>
            <a:r>
              <a:rPr lang="en-US" sz="2200" b="0" dirty="0"/>
              <a:t>With regard to provisions for Special Detailed Requirements Based on Use and Occupancy, it is recommended that the following text be added in 453.2:</a:t>
            </a:r>
          </a:p>
          <a:p>
            <a:pPr lvl="1"/>
            <a:r>
              <a:rPr lang="en-US" sz="2200" b="0" dirty="0"/>
              <a:t>“Exception: Educational facilities in flood hazard areas must comply with this code or the floodplain management ordinance of the municipality having jurisdiction.”</a:t>
            </a:r>
          </a:p>
          <a:p>
            <a:pPr lvl="1"/>
            <a:r>
              <a:rPr lang="en-US" sz="2200" b="0" dirty="0"/>
              <a:t>After “Section 1013.38, </a:t>
            </a:r>
            <a:r>
              <a:rPr lang="en-US" sz="2200" b="0" i="1" dirty="0"/>
              <a:t>Florida Statutes</a:t>
            </a:r>
            <a:r>
              <a:rPr lang="en-US" sz="2200" b="0" dirty="0"/>
              <a:t>.”: “Consistent with 105.14, permit issued on basis of a sworn affidavit shall not extend to flood load and flood resistance requirements of the Florida Building Code.”</a:t>
            </a:r>
          </a:p>
          <a:p>
            <a:pPr lvl="0"/>
            <a:r>
              <a:rPr lang="en-US" sz="2200" b="0" dirty="0"/>
              <a:t>It is recommended to add definitions missing from Section 202 for clarity: “return period” and “combined total storm tide elevation”.</a:t>
            </a:r>
          </a:p>
          <a:p>
            <a:pPr lvl="0"/>
            <a:r>
              <a:rPr lang="en-US" sz="2200" b="0" dirty="0"/>
              <a:t>It is recommended that, like section R322.1.8, new, relevant FEMA publications on flood-resistant materials be referenced throughout.</a:t>
            </a:r>
          </a:p>
          <a:p>
            <a:pPr lvl="0"/>
            <a:endParaRPr lang="en-US" sz="2200" b="0" dirty="0"/>
          </a:p>
        </p:txBody>
      </p:sp>
    </p:spTree>
    <p:extLst>
      <p:ext uri="{BB962C8B-B14F-4D97-AF65-F5344CB8AC3E}">
        <p14:creationId xmlns:p14="http://schemas.microsoft.com/office/powerpoint/2010/main" val="3637855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Rain Loads - Recommended Areas </a:t>
            </a:r>
            <a:r>
              <a:rPr lang="en-US" sz="2800" dirty="0"/>
              <a:t>of </a:t>
            </a:r>
            <a:r>
              <a:rPr lang="en-US" sz="2800" dirty="0" smtClean="0"/>
              <a:t>Priority Research</a:t>
            </a:r>
            <a:endParaRPr lang="en-US" sz="2800" dirty="0"/>
          </a:p>
        </p:txBody>
      </p:sp>
      <p:sp>
        <p:nvSpPr>
          <p:cNvPr id="3" name="Content Placeholder 2"/>
          <p:cNvSpPr>
            <a:spLocks noGrp="1"/>
          </p:cNvSpPr>
          <p:nvPr>
            <p:ph idx="1"/>
          </p:nvPr>
        </p:nvSpPr>
        <p:spPr/>
        <p:txBody>
          <a:bodyPr>
            <a:normAutofit/>
          </a:bodyPr>
          <a:lstStyle/>
          <a:p>
            <a:pPr lvl="0"/>
            <a:r>
              <a:rPr lang="en-US" sz="2200" b="0" dirty="0"/>
              <a:t>Determine </a:t>
            </a:r>
            <a:r>
              <a:rPr lang="en-US" sz="2200" b="0" dirty="0" smtClean="0"/>
              <a:t>rainfall </a:t>
            </a:r>
            <a:r>
              <a:rPr lang="en-US" sz="2200" b="0" dirty="0"/>
              <a:t>rate maps for different return intervals, at least 15-min, 100-yr, and compare with 1-hr, 100-yr for the State, for both historical and recent</a:t>
            </a:r>
            <a:r>
              <a:rPr lang="en-US" sz="2200" b="0" dirty="0" smtClean="0"/>
              <a:t>. After which, new </a:t>
            </a:r>
            <a:r>
              <a:rPr lang="en-US" sz="2200" b="0" dirty="0"/>
              <a:t>code language that the higher of the 100-yr, hourly rainfall rate or 100-yr, 15-minute rainfall rate be applied for the secondary drainage </a:t>
            </a:r>
            <a:r>
              <a:rPr lang="en-US" sz="2200" b="0" dirty="0" smtClean="0"/>
              <a:t>system could be reconsidered.</a:t>
            </a:r>
          </a:p>
          <a:p>
            <a:endParaRPr lang="en-US" sz="2200" b="0" dirty="0"/>
          </a:p>
        </p:txBody>
      </p:sp>
    </p:spTree>
    <p:extLst>
      <p:ext uri="{BB962C8B-B14F-4D97-AF65-F5344CB8AC3E}">
        <p14:creationId xmlns:p14="http://schemas.microsoft.com/office/powerpoint/2010/main" val="22854167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noAutofit/>
          </a:bodyPr>
          <a:lstStyle/>
          <a:p>
            <a:r>
              <a:rPr lang="en-US" sz="2800" dirty="0" smtClean="0"/>
              <a:t>Flood Loads – </a:t>
            </a:r>
            <a:br>
              <a:rPr lang="en-US" sz="2800" dirty="0" smtClean="0"/>
            </a:br>
            <a:r>
              <a:rPr lang="en-US" sz="2800" dirty="0" smtClean="0"/>
              <a:t>Recommended Areas </a:t>
            </a:r>
            <a:r>
              <a:rPr lang="en-US" sz="2800" dirty="0"/>
              <a:t>of </a:t>
            </a:r>
            <a:r>
              <a:rPr lang="en-US" sz="2800" dirty="0" smtClean="0"/>
              <a:t>Priority Research (I)</a:t>
            </a:r>
            <a:endParaRPr lang="en-US" sz="2800" dirty="0"/>
          </a:p>
        </p:txBody>
      </p:sp>
      <p:sp>
        <p:nvSpPr>
          <p:cNvPr id="3" name="Content Placeholder 2"/>
          <p:cNvSpPr>
            <a:spLocks noGrp="1"/>
          </p:cNvSpPr>
          <p:nvPr>
            <p:ph idx="1"/>
          </p:nvPr>
        </p:nvSpPr>
        <p:spPr>
          <a:xfrm>
            <a:off x="426720" y="1325880"/>
            <a:ext cx="8305800" cy="4637723"/>
          </a:xfrm>
        </p:spPr>
        <p:txBody>
          <a:bodyPr>
            <a:normAutofit/>
          </a:bodyPr>
          <a:lstStyle/>
          <a:p>
            <a:pPr lvl="0"/>
            <a:r>
              <a:rPr lang="en-US" sz="2200" b="0" dirty="0"/>
              <a:t>Determine and apply a method to provide a scientific-basis for design flood elevations, based on uncertainties in flood frequency analyses, hydraulic modeling, increasing sea level, expected watershed development, changing rainfall patterns, and sources of flooding unaccounted for by FEMA </a:t>
            </a:r>
            <a:r>
              <a:rPr lang="en-US" sz="2200" b="0" dirty="0" smtClean="0"/>
              <a:t>BFE.</a:t>
            </a:r>
            <a:endParaRPr lang="en-US" sz="2200" b="0" dirty="0"/>
          </a:p>
          <a:p>
            <a:pPr lvl="0"/>
            <a:r>
              <a:rPr lang="en-US" sz="2200" b="0" dirty="0"/>
              <a:t>Evaluate whether and under what conditions the </a:t>
            </a:r>
            <a:r>
              <a:rPr lang="en-US" sz="2200" b="0" dirty="0" smtClean="0"/>
              <a:t>inland boundary of the coastal </a:t>
            </a:r>
            <a:r>
              <a:rPr lang="en-US" sz="2200" b="0" dirty="0"/>
              <a:t>A-zone </a:t>
            </a:r>
            <a:r>
              <a:rPr lang="en-US" sz="2200" b="0" dirty="0" smtClean="0"/>
              <a:t>(</a:t>
            </a:r>
            <a:r>
              <a:rPr lang="en-US" sz="2200" b="0" dirty="0" err="1" smtClean="0"/>
              <a:t>LiMWA</a:t>
            </a:r>
            <a:r>
              <a:rPr lang="en-US" sz="2200" b="0" dirty="0"/>
              <a:t>)</a:t>
            </a:r>
            <a:r>
              <a:rPr lang="en-US" sz="2200" b="0" dirty="0" smtClean="0"/>
              <a:t> and V zone designations are appropriate as a </a:t>
            </a:r>
            <a:r>
              <a:rPr lang="en-US" sz="2200" b="0" dirty="0"/>
              <a:t>proxy to delimit the below grade areas where code should regulate the use of saltwater corrosion-resistant </a:t>
            </a:r>
            <a:r>
              <a:rPr lang="en-US" sz="2200" b="0" dirty="0" smtClean="0"/>
              <a:t>materials. </a:t>
            </a:r>
          </a:p>
        </p:txBody>
      </p:sp>
    </p:spTree>
    <p:extLst>
      <p:ext uri="{BB962C8B-B14F-4D97-AF65-F5344CB8AC3E}">
        <p14:creationId xmlns:p14="http://schemas.microsoft.com/office/powerpoint/2010/main" val="4268782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03554"/>
          </a:xfrm>
        </p:spPr>
        <p:txBody>
          <a:bodyPr>
            <a:noAutofit/>
          </a:bodyPr>
          <a:lstStyle/>
          <a:p>
            <a:r>
              <a:rPr lang="en-US" sz="2800" dirty="0" smtClean="0"/>
              <a:t>Flood Loads – </a:t>
            </a:r>
            <a:br>
              <a:rPr lang="en-US" sz="2800" dirty="0" smtClean="0"/>
            </a:br>
            <a:r>
              <a:rPr lang="en-US" sz="2800" dirty="0" smtClean="0"/>
              <a:t>Recommended Areas </a:t>
            </a:r>
            <a:r>
              <a:rPr lang="en-US" sz="2800" dirty="0"/>
              <a:t>of </a:t>
            </a:r>
            <a:r>
              <a:rPr lang="en-US" sz="2800" dirty="0" smtClean="0"/>
              <a:t>Priority Research (II)</a:t>
            </a:r>
            <a:endParaRPr lang="en-US" sz="2800" dirty="0"/>
          </a:p>
        </p:txBody>
      </p:sp>
      <p:sp>
        <p:nvSpPr>
          <p:cNvPr id="3" name="Content Placeholder 2"/>
          <p:cNvSpPr>
            <a:spLocks noGrp="1"/>
          </p:cNvSpPr>
          <p:nvPr>
            <p:ph idx="1"/>
          </p:nvPr>
        </p:nvSpPr>
        <p:spPr>
          <a:xfrm>
            <a:off x="396239" y="1264920"/>
            <a:ext cx="8403203" cy="4637723"/>
          </a:xfrm>
        </p:spPr>
        <p:txBody>
          <a:bodyPr>
            <a:noAutofit/>
          </a:bodyPr>
          <a:lstStyle/>
          <a:p>
            <a:pPr lvl="0">
              <a:lnSpc>
                <a:spcPct val="100000"/>
              </a:lnSpc>
            </a:pPr>
            <a:r>
              <a:rPr lang="en-US" sz="2200" b="0" dirty="0"/>
              <a:t>Develop test cases for “future” flood hazard area maps that could be used to apply floodplain requirements to development by adding 1 foot to the ASCE 24 elevation requirements provided in Tables 2.1 and 4.1 and then use that higher water surface elevation to delineate additional land area that would be inundated if the water rose to BFE plus 2 or 3 feet. </a:t>
            </a:r>
          </a:p>
          <a:p>
            <a:pPr>
              <a:lnSpc>
                <a:spcPct val="100000"/>
              </a:lnSpc>
            </a:pPr>
            <a:r>
              <a:rPr lang="en-US" sz="2200" b="0" dirty="0" smtClean="0"/>
              <a:t>Advancements </a:t>
            </a:r>
            <a:r>
              <a:rPr lang="en-US" sz="2200" b="0" dirty="0"/>
              <a:t>in experimental facilities and modeling warrant review, and possible update, of load combinations that include flood and recommended flood load factor applied in V- and coastal-A zones (see p.256, C2.3.3. for a discussion of determination of flood load criteria</a:t>
            </a:r>
            <a:r>
              <a:rPr lang="en-US" sz="2200" b="0" dirty="0" smtClean="0"/>
              <a:t>).</a:t>
            </a:r>
            <a:endParaRPr lang="en-US" sz="2200" b="0" dirty="0"/>
          </a:p>
        </p:txBody>
      </p:sp>
    </p:spTree>
    <p:extLst>
      <p:ext uri="{BB962C8B-B14F-4D97-AF65-F5344CB8AC3E}">
        <p14:creationId xmlns:p14="http://schemas.microsoft.com/office/powerpoint/2010/main" val="11114894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932254" cy="503554"/>
          </a:xfrm>
        </p:spPr>
        <p:txBody>
          <a:bodyPr>
            <a:noAutofit/>
          </a:bodyPr>
          <a:lstStyle/>
          <a:p>
            <a:r>
              <a:rPr lang="en-US" sz="2800" dirty="0" smtClean="0"/>
              <a:t>Flood Loads – </a:t>
            </a:r>
            <a:br>
              <a:rPr lang="en-US" sz="2800" dirty="0" smtClean="0"/>
            </a:br>
            <a:r>
              <a:rPr lang="en-US" sz="2800" dirty="0" smtClean="0"/>
              <a:t>Recommended Areas </a:t>
            </a:r>
            <a:r>
              <a:rPr lang="en-US" sz="2800" dirty="0"/>
              <a:t>of </a:t>
            </a:r>
            <a:r>
              <a:rPr lang="en-US" sz="2800" dirty="0" smtClean="0"/>
              <a:t>Priority Research </a:t>
            </a:r>
            <a:r>
              <a:rPr lang="en-US" sz="2800" smtClean="0"/>
              <a:t>(III)</a:t>
            </a:r>
            <a:endParaRPr lang="en-US" sz="2800" dirty="0"/>
          </a:p>
        </p:txBody>
      </p:sp>
      <p:sp>
        <p:nvSpPr>
          <p:cNvPr id="3" name="Content Placeholder 2"/>
          <p:cNvSpPr>
            <a:spLocks noGrp="1"/>
          </p:cNvSpPr>
          <p:nvPr>
            <p:ph idx="1"/>
          </p:nvPr>
        </p:nvSpPr>
        <p:spPr>
          <a:xfrm>
            <a:off x="396240" y="1264920"/>
            <a:ext cx="8469464" cy="4637723"/>
          </a:xfrm>
        </p:spPr>
        <p:txBody>
          <a:bodyPr>
            <a:noAutofit/>
          </a:bodyPr>
          <a:lstStyle/>
          <a:p>
            <a:pPr lvl="0"/>
            <a:r>
              <a:rPr lang="en-US" sz="2200" b="0" dirty="0"/>
              <a:t>New research may be needed to compute and evaluate the cumulative flood hazard area encroachment via fill when riverine floodways intersect with Coastal A zones/V zones or areas inland of V zones using different storm tide elevations or BFE +2 or +3 feet, depending on occupancy, as the coastal boundary condition (</a:t>
            </a:r>
            <a:r>
              <a:rPr lang="en-US" sz="2200" b="0" i="1" dirty="0"/>
              <a:t>cf</a:t>
            </a:r>
            <a:r>
              <a:rPr lang="en-US" sz="2200" b="0" dirty="0"/>
              <a:t>. 1612.3.2 and 1804.5). Dry </a:t>
            </a:r>
            <a:r>
              <a:rPr lang="en-US" sz="2200" b="0" dirty="0" err="1"/>
              <a:t>floodproofing</a:t>
            </a:r>
            <a:r>
              <a:rPr lang="en-US" sz="2200" b="0" dirty="0"/>
              <a:t> under these conditions may also warrant evaluation of cumulative flood hazard area encroachment.</a:t>
            </a:r>
          </a:p>
          <a:p>
            <a:r>
              <a:rPr lang="en-US" sz="2200" b="0" dirty="0" smtClean="0"/>
              <a:t>Given </a:t>
            </a:r>
            <a:r>
              <a:rPr lang="en-US" sz="2200" b="0" dirty="0"/>
              <a:t>the critical nature of Flood Design Class 4 structures, it is recommended that a study be conducted on the cost-benefit of reducing the substantial improvement/damage percentage criteria (&lt;50</a:t>
            </a:r>
            <a:r>
              <a:rPr lang="en-US" sz="2200" b="0" dirty="0" smtClean="0"/>
              <a:t>%).</a:t>
            </a:r>
            <a:endParaRPr lang="en-US" sz="2200" b="0" dirty="0"/>
          </a:p>
        </p:txBody>
      </p:sp>
    </p:spTree>
    <p:extLst>
      <p:ext uri="{BB962C8B-B14F-4D97-AF65-F5344CB8AC3E}">
        <p14:creationId xmlns:p14="http://schemas.microsoft.com/office/powerpoint/2010/main" val="1880881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5" name="Title 4">
            <a:extLst>
              <a:ext uri="{FF2B5EF4-FFF2-40B4-BE49-F238E27FC236}">
                <a16:creationId xmlns:a16="http://schemas.microsoft.com/office/drawing/2014/main" id="{A6BA267E-393E-4CB4-9177-7642E86621E0}"/>
              </a:ext>
            </a:extLst>
          </p:cNvPr>
          <p:cNvSpPr>
            <a:spLocks noGrp="1"/>
          </p:cNvSpPr>
          <p:nvPr>
            <p:ph type="title"/>
          </p:nvPr>
        </p:nvSpPr>
        <p:spPr/>
        <p:txBody>
          <a:bodyPr>
            <a:noAutofit/>
          </a:bodyPr>
          <a:lstStyle/>
          <a:p>
            <a:r>
              <a:rPr lang="en-US" sz="2800" dirty="0" smtClean="0"/>
              <a:t>Task: </a:t>
            </a:r>
            <a:r>
              <a:rPr lang="en-US" sz="2800" dirty="0"/>
              <a:t>Update Existing Rainfall Maps</a:t>
            </a:r>
          </a:p>
        </p:txBody>
      </p:sp>
      <p:sp>
        <p:nvSpPr>
          <p:cNvPr id="7" name="Content Placeholder 6">
            <a:extLst>
              <a:ext uri="{FF2B5EF4-FFF2-40B4-BE49-F238E27FC236}">
                <a16:creationId xmlns:a16="http://schemas.microsoft.com/office/drawing/2014/main" id="{2AF2FD9D-D212-4BF0-B27A-660D8FE2503B}"/>
              </a:ext>
            </a:extLst>
          </p:cNvPr>
          <p:cNvSpPr>
            <a:spLocks noGrp="1"/>
          </p:cNvSpPr>
          <p:nvPr>
            <p:ph idx="1"/>
          </p:nvPr>
        </p:nvSpPr>
        <p:spPr>
          <a:xfrm>
            <a:off x="371476" y="1484804"/>
            <a:ext cx="8431702" cy="4351338"/>
          </a:xfrm>
        </p:spPr>
        <p:txBody>
          <a:bodyPr>
            <a:normAutofit fontScale="77500" lnSpcReduction="20000"/>
          </a:bodyPr>
          <a:lstStyle/>
          <a:p>
            <a:pPr>
              <a:lnSpc>
                <a:spcPct val="120000"/>
              </a:lnSpc>
            </a:pPr>
            <a:r>
              <a:rPr lang="en-US" dirty="0"/>
              <a:t>Evaluate </a:t>
            </a:r>
            <a:r>
              <a:rPr lang="en-US" dirty="0" smtClean="0"/>
              <a:t>most </a:t>
            </a:r>
            <a:r>
              <a:rPr lang="en-US" dirty="0"/>
              <a:t>recent rainfall data and </a:t>
            </a:r>
            <a:r>
              <a:rPr lang="en-US" dirty="0" smtClean="0"/>
              <a:t>studies </a:t>
            </a:r>
            <a:r>
              <a:rPr lang="en-US" dirty="0"/>
              <a:t>available from SFWMD, NOAA, and other agencies (</a:t>
            </a:r>
            <a:r>
              <a:rPr lang="en-US" dirty="0" smtClean="0"/>
              <a:t>e.g</a:t>
            </a:r>
            <a:r>
              <a:rPr lang="en-US" dirty="0"/>
              <a:t>., Miami-Dade County) to develop </a:t>
            </a:r>
            <a:r>
              <a:rPr lang="en-US" dirty="0" smtClean="0"/>
              <a:t>100-year </a:t>
            </a:r>
            <a:r>
              <a:rPr lang="en-US" dirty="0"/>
              <a:t>rainfall for durations </a:t>
            </a:r>
            <a:r>
              <a:rPr lang="en-US" dirty="0" smtClean="0"/>
              <a:t>from 1 hour to </a:t>
            </a:r>
            <a:r>
              <a:rPr lang="en-US" dirty="0"/>
              <a:t>3 days.  </a:t>
            </a:r>
            <a:r>
              <a:rPr lang="en-US" dirty="0" smtClean="0"/>
              <a:t>Spatial </a:t>
            </a:r>
            <a:r>
              <a:rPr lang="en-US" dirty="0"/>
              <a:t>maps of rainfall </a:t>
            </a:r>
            <a:r>
              <a:rPr lang="en-US" dirty="0" smtClean="0"/>
              <a:t>produced</a:t>
            </a:r>
            <a:r>
              <a:rPr lang="en-US" dirty="0"/>
              <a:t>. </a:t>
            </a:r>
          </a:p>
          <a:p>
            <a:pPr lvl="0">
              <a:lnSpc>
                <a:spcPct val="120000"/>
              </a:lnSpc>
            </a:pPr>
            <a:r>
              <a:rPr lang="en-US" dirty="0" smtClean="0"/>
              <a:t>Use extreme </a:t>
            </a:r>
            <a:r>
              <a:rPr lang="en-US" dirty="0"/>
              <a:t>value analysis methods </a:t>
            </a:r>
            <a:r>
              <a:rPr lang="en-US" dirty="0" smtClean="0"/>
              <a:t>to </a:t>
            </a:r>
            <a:r>
              <a:rPr lang="en-US" dirty="0"/>
              <a:t>determine </a:t>
            </a:r>
            <a:r>
              <a:rPr lang="en-US" dirty="0" smtClean="0"/>
              <a:t>design </a:t>
            </a:r>
            <a:r>
              <a:rPr lang="en-US" dirty="0"/>
              <a:t>rainfall magnitudes for 100-year return period for various durations.  </a:t>
            </a:r>
            <a:r>
              <a:rPr lang="en-US" dirty="0" smtClean="0"/>
              <a:t>Resulting </a:t>
            </a:r>
            <a:r>
              <a:rPr lang="en-US" dirty="0"/>
              <a:t>values </a:t>
            </a:r>
            <a:r>
              <a:rPr lang="en-US" dirty="0" smtClean="0"/>
              <a:t>mapped </a:t>
            </a:r>
            <a:r>
              <a:rPr lang="en-US" dirty="0"/>
              <a:t>across Miami-Dade County using appropriate spatial interpolation methods to produce </a:t>
            </a:r>
            <a:r>
              <a:rPr lang="en-US" dirty="0" smtClean="0"/>
              <a:t>rainfall </a:t>
            </a:r>
            <a:r>
              <a:rPr lang="en-US" dirty="0"/>
              <a:t>loading maps.  For further </a:t>
            </a:r>
            <a:r>
              <a:rPr lang="en-US" dirty="0" smtClean="0"/>
              <a:t>validation, compare </a:t>
            </a:r>
            <a:r>
              <a:rPr lang="en-US" dirty="0"/>
              <a:t>with </a:t>
            </a:r>
            <a:r>
              <a:rPr lang="en-US" dirty="0" smtClean="0"/>
              <a:t>published </a:t>
            </a:r>
            <a:r>
              <a:rPr lang="en-US" dirty="0"/>
              <a:t>data </a:t>
            </a:r>
            <a:r>
              <a:rPr lang="en-US" dirty="0" smtClean="0"/>
              <a:t>from </a:t>
            </a:r>
            <a:r>
              <a:rPr lang="en-US" dirty="0"/>
              <a:t>SFWMD and NOAA.</a:t>
            </a:r>
          </a:p>
          <a:p>
            <a:pPr>
              <a:lnSpc>
                <a:spcPct val="120000"/>
              </a:lnSpc>
            </a:pPr>
            <a:endParaRPr lang="en-US" dirty="0"/>
          </a:p>
        </p:txBody>
      </p:sp>
    </p:spTree>
    <p:extLst>
      <p:ext uri="{BB962C8B-B14F-4D97-AF65-F5344CB8AC3E}">
        <p14:creationId xmlns:p14="http://schemas.microsoft.com/office/powerpoint/2010/main" val="33121955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365127"/>
            <a:ext cx="8073390" cy="488314"/>
          </a:xfrm>
        </p:spPr>
        <p:txBody>
          <a:bodyPr>
            <a:noAutofit/>
          </a:bodyPr>
          <a:lstStyle/>
          <a:p>
            <a:r>
              <a:rPr lang="en-US" sz="2800" dirty="0" smtClean="0"/>
              <a:t>Flood Loads – </a:t>
            </a:r>
            <a:br>
              <a:rPr lang="en-US" sz="2800" dirty="0" smtClean="0"/>
            </a:br>
            <a:r>
              <a:rPr lang="en-US" sz="2800" dirty="0" smtClean="0"/>
              <a:t>Recommended Areas </a:t>
            </a:r>
            <a:r>
              <a:rPr lang="en-US" sz="2800" dirty="0"/>
              <a:t>of </a:t>
            </a:r>
            <a:r>
              <a:rPr lang="en-US" sz="2800" dirty="0" smtClean="0"/>
              <a:t>Priority Research (IV)</a:t>
            </a:r>
            <a:endParaRPr lang="en-US" sz="2800" dirty="0"/>
          </a:p>
        </p:txBody>
      </p:sp>
      <p:sp>
        <p:nvSpPr>
          <p:cNvPr id="3" name="Content Placeholder 2"/>
          <p:cNvSpPr>
            <a:spLocks noGrp="1"/>
          </p:cNvSpPr>
          <p:nvPr>
            <p:ph idx="1"/>
          </p:nvPr>
        </p:nvSpPr>
        <p:spPr>
          <a:xfrm>
            <a:off x="441960" y="1051560"/>
            <a:ext cx="8275320" cy="5146040"/>
          </a:xfrm>
        </p:spPr>
        <p:txBody>
          <a:bodyPr>
            <a:noAutofit/>
          </a:bodyPr>
          <a:lstStyle/>
          <a:p>
            <a:pPr lvl="0"/>
            <a:r>
              <a:rPr lang="en-US" sz="2200" b="0" dirty="0"/>
              <a:t>For </a:t>
            </a:r>
            <a:r>
              <a:rPr lang="en-US" sz="2200" b="0" dirty="0" smtClean="0"/>
              <a:t>combined </a:t>
            </a:r>
            <a:r>
              <a:rPr lang="en-US" sz="2200" b="0" dirty="0"/>
              <a:t>total storm tide elevation value, we do not know to what extent </a:t>
            </a:r>
            <a:r>
              <a:rPr lang="en-US" sz="2200" b="0" dirty="0" smtClean="0"/>
              <a:t>uncertainties </a:t>
            </a:r>
            <a:r>
              <a:rPr lang="en-US" sz="2200" b="0" dirty="0"/>
              <a:t>in analyses and modeling and sources of flooding are determined (</a:t>
            </a:r>
            <a:r>
              <a:rPr lang="en-US" sz="2200" b="0" i="1" dirty="0"/>
              <a:t>cf</a:t>
            </a:r>
            <a:r>
              <a:rPr lang="en-US" sz="2200" b="0" dirty="0"/>
              <a:t>. Section 3109). It is recommended that a study be conducted to </a:t>
            </a:r>
            <a:r>
              <a:rPr lang="en-US" sz="2200" b="0" dirty="0" smtClean="0"/>
              <a:t>evaluate: </a:t>
            </a:r>
            <a:endParaRPr lang="en-US" sz="2200" b="0" dirty="0"/>
          </a:p>
          <a:p>
            <a:pPr marL="635000" lvl="1" indent="-393700">
              <a:buFont typeface="+mj-lt"/>
              <a:buAutoNum type="arabicPeriod"/>
            </a:pPr>
            <a:r>
              <a:rPr lang="en-US" sz="2200" b="0" dirty="0"/>
              <a:t>h</a:t>
            </a:r>
            <a:r>
              <a:rPr lang="en-US" sz="2200" b="0" dirty="0" smtClean="0"/>
              <a:t>ow the combined </a:t>
            </a:r>
            <a:r>
              <a:rPr lang="en-US" sz="2200" b="0" dirty="0"/>
              <a:t>total storm tide </a:t>
            </a:r>
            <a:r>
              <a:rPr lang="en-US" sz="2200" b="0" dirty="0" smtClean="0"/>
              <a:t>flood elevation </a:t>
            </a:r>
            <a:r>
              <a:rPr lang="en-US" sz="2200" b="0" dirty="0"/>
              <a:t>for </a:t>
            </a:r>
            <a:r>
              <a:rPr lang="en-US" sz="2200" b="0" dirty="0" smtClean="0"/>
              <a:t>a 100-yr </a:t>
            </a:r>
            <a:r>
              <a:rPr lang="en-US" sz="2200" b="0" dirty="0"/>
              <a:t>return period </a:t>
            </a:r>
            <a:r>
              <a:rPr lang="en-US" sz="2200" b="0" dirty="0" smtClean="0"/>
              <a:t>compares with flood elevations determined using other approved methods, </a:t>
            </a:r>
            <a:r>
              <a:rPr lang="en-US" sz="2200" b="0" dirty="0"/>
              <a:t>and </a:t>
            </a:r>
          </a:p>
          <a:p>
            <a:pPr marL="635000" lvl="1" indent="-393700">
              <a:buFont typeface="+mj-lt"/>
              <a:buAutoNum type="arabicPeriod"/>
            </a:pPr>
            <a:r>
              <a:rPr lang="en-US" sz="2200" b="0" dirty="0" smtClean="0"/>
              <a:t>how the combined </a:t>
            </a:r>
            <a:r>
              <a:rPr lang="en-US" sz="2200" b="0" dirty="0"/>
              <a:t>total storm tide </a:t>
            </a:r>
            <a:r>
              <a:rPr lang="en-US" sz="2200" b="0" dirty="0" smtClean="0"/>
              <a:t>flood elevation </a:t>
            </a:r>
            <a:r>
              <a:rPr lang="en-US" sz="2200" b="0" dirty="0"/>
              <a:t>for a 500-yr </a:t>
            </a:r>
            <a:r>
              <a:rPr lang="en-US" sz="2200" b="0" dirty="0" smtClean="0"/>
              <a:t>return period compares </a:t>
            </a:r>
            <a:r>
              <a:rPr lang="en-US" sz="2200" b="0" dirty="0"/>
              <a:t>with </a:t>
            </a:r>
            <a:r>
              <a:rPr lang="en-US" sz="2200" b="0" dirty="0" smtClean="0"/>
              <a:t>BFE and </a:t>
            </a:r>
            <a:r>
              <a:rPr lang="en-US" sz="2200" b="0" dirty="0"/>
              <a:t>DFE and </a:t>
            </a:r>
            <a:r>
              <a:rPr lang="en-US" sz="2200" b="0" dirty="0" smtClean="0"/>
              <a:t>conduct a cost-benefit for use in Flood </a:t>
            </a:r>
            <a:r>
              <a:rPr lang="en-US" sz="2200" b="0" dirty="0"/>
              <a:t>Design </a:t>
            </a:r>
            <a:r>
              <a:rPr lang="en-US" sz="2200" b="0" dirty="0" smtClean="0"/>
              <a:t>Class </a:t>
            </a:r>
            <a:r>
              <a:rPr lang="en-US" sz="2200" b="0" dirty="0"/>
              <a:t>4 </a:t>
            </a:r>
            <a:r>
              <a:rPr lang="en-US" sz="2200" b="0" dirty="0" smtClean="0"/>
              <a:t>structures.</a:t>
            </a:r>
          </a:p>
          <a:p>
            <a:r>
              <a:rPr lang="en-US" sz="2200" b="0" dirty="0" smtClean="0"/>
              <a:t>We also </a:t>
            </a:r>
            <a:r>
              <a:rPr lang="en-US" sz="2200" b="0" dirty="0"/>
              <a:t>recommend </a:t>
            </a:r>
            <a:r>
              <a:rPr lang="en-US" sz="2200" b="0" dirty="0" smtClean="0"/>
              <a:t>where </a:t>
            </a:r>
            <a:r>
              <a:rPr lang="en-US" sz="2200" b="0" dirty="0"/>
              <a:t>the CCCL does not align with V </a:t>
            </a:r>
            <a:r>
              <a:rPr lang="en-US" sz="2200" b="0" dirty="0" smtClean="0"/>
              <a:t>zones, an assessment </a:t>
            </a:r>
            <a:r>
              <a:rPr lang="en-US" sz="2200" b="0" dirty="0"/>
              <a:t>of how increasing </a:t>
            </a:r>
            <a:r>
              <a:rPr lang="en-US" sz="2200" b="0" dirty="0" smtClean="0"/>
              <a:t>inland </a:t>
            </a:r>
            <a:r>
              <a:rPr lang="en-US" sz="2200" b="0" dirty="0"/>
              <a:t>extent of the CCCL to include V-zones reduces potential structural damage. Based on the results of these studies, further code changes may be warranted.</a:t>
            </a:r>
          </a:p>
          <a:p>
            <a:endParaRPr lang="en-US" sz="2200" b="0" dirty="0"/>
          </a:p>
        </p:txBody>
      </p:sp>
    </p:spTree>
    <p:extLst>
      <p:ext uri="{BB962C8B-B14F-4D97-AF65-F5344CB8AC3E}">
        <p14:creationId xmlns:p14="http://schemas.microsoft.com/office/powerpoint/2010/main" val="10742623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628650" y="1825625"/>
            <a:ext cx="7886700" cy="1938655"/>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We are grateful for the support of the Florida Building Commission Structural Technical </a:t>
            </a:r>
            <a:r>
              <a:rPr lang="en-US" smtClean="0"/>
              <a:t>Advisory Committee for the opportunity to conduct this work. </a:t>
            </a:r>
            <a:endParaRPr lang="en-US"/>
          </a:p>
        </p:txBody>
      </p:sp>
    </p:spTree>
    <p:extLst>
      <p:ext uri="{BB962C8B-B14F-4D97-AF65-F5344CB8AC3E}">
        <p14:creationId xmlns:p14="http://schemas.microsoft.com/office/powerpoint/2010/main" val="571122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5" name="Title 4">
            <a:extLst>
              <a:ext uri="{FF2B5EF4-FFF2-40B4-BE49-F238E27FC236}">
                <a16:creationId xmlns:a16="http://schemas.microsoft.com/office/drawing/2014/main" id="{A6BA267E-393E-4CB4-9177-7642E86621E0}"/>
              </a:ext>
            </a:extLst>
          </p:cNvPr>
          <p:cNvSpPr>
            <a:spLocks noGrp="1"/>
          </p:cNvSpPr>
          <p:nvPr>
            <p:ph type="title"/>
          </p:nvPr>
        </p:nvSpPr>
        <p:spPr/>
        <p:txBody>
          <a:bodyPr>
            <a:noAutofit/>
          </a:bodyPr>
          <a:lstStyle/>
          <a:p>
            <a:r>
              <a:rPr lang="en-US" sz="2800" dirty="0" smtClean="0"/>
              <a:t>Task: </a:t>
            </a:r>
            <a:r>
              <a:rPr lang="en-US" sz="2800" dirty="0"/>
              <a:t>Update Existing Rainfall Maps</a:t>
            </a:r>
          </a:p>
        </p:txBody>
      </p:sp>
      <p:sp>
        <p:nvSpPr>
          <p:cNvPr id="6" name="Content Placeholder 5">
            <a:extLst>
              <a:ext uri="{FF2B5EF4-FFF2-40B4-BE49-F238E27FC236}">
                <a16:creationId xmlns:a16="http://schemas.microsoft.com/office/drawing/2014/main" id="{AE2F0701-E0D6-473B-ACBB-0C4C47B8D2B4}"/>
              </a:ext>
            </a:extLst>
          </p:cNvPr>
          <p:cNvSpPr>
            <a:spLocks noGrp="1"/>
          </p:cNvSpPr>
          <p:nvPr>
            <p:ph idx="1"/>
          </p:nvPr>
        </p:nvSpPr>
        <p:spPr>
          <a:xfrm>
            <a:off x="628650" y="1406750"/>
            <a:ext cx="7886700" cy="4351338"/>
          </a:xfrm>
        </p:spPr>
        <p:txBody>
          <a:bodyPr>
            <a:normAutofit fontScale="92500" lnSpcReduction="10000"/>
          </a:bodyPr>
          <a:lstStyle/>
          <a:p>
            <a:pPr>
              <a:lnSpc>
                <a:spcPct val="110000"/>
              </a:lnSpc>
            </a:pPr>
            <a:r>
              <a:rPr lang="en-US" sz="2400" dirty="0"/>
              <a:t>Projected future (2050-2079) changes in extreme rainfall:</a:t>
            </a:r>
          </a:p>
          <a:p>
            <a:pPr lvl="1">
              <a:lnSpc>
                <a:spcPct val="110000"/>
              </a:lnSpc>
              <a:buFont typeface="Wingdings" panose="05000000000000000000" pitchFamily="2" charset="2"/>
              <a:buChar char="ü"/>
            </a:pPr>
            <a:r>
              <a:rPr lang="en-US" sz="1800" dirty="0"/>
              <a:t>Projected future daily precipitation from University of California (San Diego) Localized Constructed Analogs (LOCA) product, which employed statistical downscaling techniques to spatially downscale and bias-correct CMIP5 global climate model output</a:t>
            </a:r>
          </a:p>
          <a:p>
            <a:pPr lvl="1">
              <a:lnSpc>
                <a:spcPct val="110000"/>
              </a:lnSpc>
            </a:pPr>
            <a:r>
              <a:rPr lang="en-US" sz="1800" dirty="0"/>
              <a:t>At-site regional frequency analysis used </a:t>
            </a:r>
            <a:r>
              <a:rPr lang="en-US" sz="1800" dirty="0" smtClean="0"/>
              <a:t>to fit </a:t>
            </a:r>
            <a:r>
              <a:rPr lang="en-US" sz="1800" dirty="0"/>
              <a:t>DDF curves to historical data at 12 daily and 14 hourly stations (last 20-30 years up to 2005), LOCA retrospective data (same years as historical data at each station), LOCA projected rainfall (2050-2079)</a:t>
            </a:r>
          </a:p>
          <a:p>
            <a:pPr lvl="1">
              <a:lnSpc>
                <a:spcPct val="110000"/>
              </a:lnSpc>
            </a:pPr>
            <a:r>
              <a:rPr lang="en-US" sz="1800" dirty="0"/>
              <a:t>Multiplicative Quantile Delta Mapping method used for bias-correction</a:t>
            </a:r>
          </a:p>
          <a:p>
            <a:pPr lvl="1">
              <a:lnSpc>
                <a:spcPct val="110000"/>
              </a:lnSpc>
            </a:pPr>
            <a:r>
              <a:rPr lang="en-US" sz="1800" dirty="0"/>
              <a:t>Quantile Mapping used for temporal downscaling to sub-daily durations</a:t>
            </a:r>
          </a:p>
        </p:txBody>
      </p:sp>
    </p:spTree>
    <p:extLst>
      <p:ext uri="{BB962C8B-B14F-4D97-AF65-F5344CB8AC3E}">
        <p14:creationId xmlns:p14="http://schemas.microsoft.com/office/powerpoint/2010/main" val="1210078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sp>
        <p:nvSpPr>
          <p:cNvPr id="5" name="Title 4">
            <a:extLst>
              <a:ext uri="{FF2B5EF4-FFF2-40B4-BE49-F238E27FC236}">
                <a16:creationId xmlns:a16="http://schemas.microsoft.com/office/drawing/2014/main" id="{A6BA267E-393E-4CB4-9177-7642E86621E0}"/>
              </a:ext>
            </a:extLst>
          </p:cNvPr>
          <p:cNvSpPr>
            <a:spLocks noGrp="1"/>
          </p:cNvSpPr>
          <p:nvPr>
            <p:ph type="title"/>
          </p:nvPr>
        </p:nvSpPr>
        <p:spPr/>
        <p:txBody>
          <a:bodyPr>
            <a:noAutofit/>
          </a:bodyPr>
          <a:lstStyle/>
          <a:p>
            <a:r>
              <a:rPr lang="en-US" sz="2800" dirty="0" smtClean="0"/>
              <a:t>Task: </a:t>
            </a:r>
            <a:r>
              <a:rPr lang="en-US" sz="2800" dirty="0"/>
              <a:t>Update Existing Rainfall Maps</a:t>
            </a:r>
          </a:p>
        </p:txBody>
      </p:sp>
      <p:sp>
        <p:nvSpPr>
          <p:cNvPr id="6" name="Content Placeholder 5">
            <a:extLst>
              <a:ext uri="{FF2B5EF4-FFF2-40B4-BE49-F238E27FC236}">
                <a16:creationId xmlns:a16="http://schemas.microsoft.com/office/drawing/2014/main" id="{AE2F0701-E0D6-473B-ACBB-0C4C47B8D2B4}"/>
              </a:ext>
            </a:extLst>
          </p:cNvPr>
          <p:cNvSpPr>
            <a:spLocks noGrp="1"/>
          </p:cNvSpPr>
          <p:nvPr>
            <p:ph idx="1"/>
          </p:nvPr>
        </p:nvSpPr>
        <p:spPr/>
        <p:txBody>
          <a:bodyPr>
            <a:normAutofit lnSpcReduction="10000"/>
          </a:bodyPr>
          <a:lstStyle/>
          <a:p>
            <a:r>
              <a:rPr lang="en-US" dirty="0"/>
              <a:t>Datasets </a:t>
            </a:r>
            <a:r>
              <a:rPr lang="en-US" dirty="0" smtClean="0"/>
              <a:t>evaluated:</a:t>
            </a:r>
            <a:endParaRPr lang="en-US" dirty="0"/>
          </a:p>
          <a:p>
            <a:pPr lvl="1">
              <a:buFont typeface="Wingdings" panose="05000000000000000000" pitchFamily="2" charset="2"/>
              <a:buChar char="ü"/>
            </a:pPr>
            <a:r>
              <a:rPr lang="en-US" dirty="0"/>
              <a:t>Annual maximum series of precipitation from NOAA Atlas 14 Volume 9 for durations from 5 minutes to 60 </a:t>
            </a:r>
            <a:r>
              <a:rPr lang="en-US" dirty="0" smtClean="0"/>
              <a:t>days</a:t>
            </a:r>
            <a:endParaRPr lang="en-US" sz="2800" dirty="0"/>
          </a:p>
          <a:p>
            <a:pPr lvl="1">
              <a:buFont typeface="Wingdings" panose="05000000000000000000" pitchFamily="2" charset="2"/>
              <a:buChar char="ü"/>
            </a:pPr>
            <a:r>
              <a:rPr lang="en-US" dirty="0"/>
              <a:t>Daily and hourly data from South Florida Water Management District (SFWMD)’s </a:t>
            </a:r>
            <a:r>
              <a:rPr lang="en-US" dirty="0" err="1"/>
              <a:t>DBHydro</a:t>
            </a:r>
            <a:r>
              <a:rPr lang="en-US" dirty="0"/>
              <a:t> database</a:t>
            </a:r>
            <a:endParaRPr lang="en-US" sz="2800" dirty="0"/>
          </a:p>
          <a:p>
            <a:pPr lvl="1"/>
            <a:r>
              <a:rPr lang="en-US" dirty="0"/>
              <a:t>Miami-Dade County rainfall data from Miami-Dade Water and Sewer Department (WASD)</a:t>
            </a:r>
            <a:endParaRPr lang="en-US" sz="2800" dirty="0"/>
          </a:p>
          <a:p>
            <a:pPr lvl="1"/>
            <a:r>
              <a:rPr lang="en-US" dirty="0"/>
              <a:t>Florida State University’s COAPS rainfall data</a:t>
            </a:r>
            <a:endParaRPr lang="en-US" sz="2800" dirty="0"/>
          </a:p>
          <a:p>
            <a:pPr lvl="1"/>
            <a:r>
              <a:rPr lang="en-US" dirty="0"/>
              <a:t>University of Florida’s IFAS FAWN rainfall data</a:t>
            </a:r>
            <a:endParaRPr lang="en-US" sz="2800" dirty="0"/>
          </a:p>
          <a:p>
            <a:pPr lvl="1"/>
            <a:r>
              <a:rPr lang="en-US" dirty="0"/>
              <a:t>GROWER network rainfall data from IFAS</a:t>
            </a:r>
            <a:endParaRPr lang="en-US" sz="2800" dirty="0"/>
          </a:p>
          <a:p>
            <a:pPr lvl="1"/>
            <a:endParaRPr lang="en-US" dirty="0"/>
          </a:p>
        </p:txBody>
      </p:sp>
    </p:spTree>
    <p:extLst>
      <p:ext uri="{BB962C8B-B14F-4D97-AF65-F5344CB8AC3E}">
        <p14:creationId xmlns:p14="http://schemas.microsoft.com/office/powerpoint/2010/main" val="3825487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pic>
        <p:nvPicPr>
          <p:cNvPr id="8" name="Picture 7">
            <a:extLst>
              <a:ext uri="{FF2B5EF4-FFF2-40B4-BE49-F238E27FC236}">
                <a16:creationId xmlns:a16="http://schemas.microsoft.com/office/drawing/2014/main" id="{F6FCA12D-CF75-4A87-A103-B637AFA06C66}"/>
              </a:ext>
            </a:extLst>
          </p:cNvPr>
          <p:cNvPicPr/>
          <p:nvPr/>
        </p:nvPicPr>
        <p:blipFill rotWithShape="1">
          <a:blip r:embed="rId3" cstate="print">
            <a:extLst>
              <a:ext uri="{28A0092B-C50C-407E-A947-70E740481C1C}">
                <a14:useLocalDpi xmlns:a14="http://schemas.microsoft.com/office/drawing/2010/main" val="0"/>
              </a:ext>
            </a:extLst>
          </a:blip>
          <a:srcRect b="29663"/>
          <a:stretch/>
        </p:blipFill>
        <p:spPr bwMode="auto">
          <a:xfrm>
            <a:off x="3018141" y="398100"/>
            <a:ext cx="5935980" cy="540258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63D52C97-3CCE-474E-8861-4B1AFA93A432}"/>
              </a:ext>
            </a:extLst>
          </p:cNvPr>
          <p:cNvSpPr txBox="1"/>
          <p:nvPr/>
        </p:nvSpPr>
        <p:spPr>
          <a:xfrm>
            <a:off x="400271" y="1520455"/>
            <a:ext cx="2948985" cy="2031325"/>
          </a:xfrm>
          <a:prstGeom prst="rect">
            <a:avLst/>
          </a:prstGeom>
          <a:noFill/>
        </p:spPr>
        <p:txBody>
          <a:bodyPr wrap="square" rtlCol="0">
            <a:spAutoFit/>
          </a:bodyPr>
          <a:lstStyle/>
          <a:p>
            <a:r>
              <a:rPr lang="en-US" dirty="0"/>
              <a:t>33 hourly and 26 daily stations with at least 20-30 years (most recent up to 2018) of valid annual maximum rainfall for duration of interest </a:t>
            </a:r>
          </a:p>
          <a:p>
            <a:endParaRPr lang="en-US" dirty="0"/>
          </a:p>
        </p:txBody>
      </p:sp>
      <p:sp>
        <p:nvSpPr>
          <p:cNvPr id="10" name="Rectangle 9">
            <a:extLst>
              <a:ext uri="{FF2B5EF4-FFF2-40B4-BE49-F238E27FC236}">
                <a16:creationId xmlns:a16="http://schemas.microsoft.com/office/drawing/2014/main" id="{528490E0-DB0F-40F6-86EA-F42ECC0EEDD9}"/>
              </a:ext>
            </a:extLst>
          </p:cNvPr>
          <p:cNvSpPr/>
          <p:nvPr/>
        </p:nvSpPr>
        <p:spPr>
          <a:xfrm>
            <a:off x="400271" y="3683861"/>
            <a:ext cx="2948985" cy="1477328"/>
          </a:xfrm>
          <a:prstGeom prst="rect">
            <a:avLst/>
          </a:prstGeom>
        </p:spPr>
        <p:txBody>
          <a:bodyPr wrap="square">
            <a:spAutoFit/>
          </a:bodyPr>
          <a:lstStyle/>
          <a:p>
            <a:r>
              <a:rPr lang="en-US" dirty="0">
                <a:latin typeface="Calibri" panose="020F0502020204030204" pitchFamily="34" charset="0"/>
                <a:ea typeface="MS Mincho" panose="02020609040205080304" pitchFamily="49" charset="-128"/>
              </a:rPr>
              <a:t>At-site regional frequency analysis method </a:t>
            </a:r>
            <a:r>
              <a:rPr lang="en-US" dirty="0" smtClean="0">
                <a:latin typeface="Calibri" panose="020F0502020204030204" pitchFamily="34" charset="0"/>
                <a:ea typeface="MS Mincho" panose="02020609040205080304" pitchFamily="49" charset="-128"/>
              </a:rPr>
              <a:t>used to fit </a:t>
            </a:r>
            <a:r>
              <a:rPr lang="en-US" dirty="0">
                <a:latin typeface="Calibri" panose="020F0502020204030204" pitchFamily="34" charset="0"/>
                <a:ea typeface="MS Mincho" panose="02020609040205080304" pitchFamily="49" charset="-128"/>
              </a:rPr>
              <a:t>consistent Depth-Duration-Frequency (DDF) curves to historical data</a:t>
            </a:r>
            <a:endParaRPr lang="en-US" dirty="0"/>
          </a:p>
        </p:txBody>
      </p:sp>
    </p:spTree>
    <p:extLst>
      <p:ext uri="{BB962C8B-B14F-4D97-AF65-F5344CB8AC3E}">
        <p14:creationId xmlns:p14="http://schemas.microsoft.com/office/powerpoint/2010/main" val="2425597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172200"/>
            <a:ext cx="9144000" cy="685800"/>
          </a:xfrm>
          <a:prstGeom prst="rect">
            <a:avLst/>
          </a:prstGeom>
          <a:gradFill rotWithShape="1">
            <a:gsLst>
              <a:gs pos="0">
                <a:schemeClr val="bg1"/>
              </a:gs>
              <a:gs pos="100000">
                <a:srgbClr val="002060"/>
              </a:gs>
              <a:gs pos="65000">
                <a:schemeClr val="accent1">
                  <a:lumMod val="75000"/>
                </a:schemeClr>
              </a:gs>
            </a:gsLst>
            <a:lin ang="0" scaled="1"/>
          </a:gradFill>
          <a:ln w="9525">
            <a:noFill/>
            <a:miter lim="800000"/>
            <a:headEnd/>
            <a:tailEnd/>
          </a:ln>
        </p:spPr>
        <p:txBody>
          <a:bodyPr wrap="none" anchor="ct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50" y="6304281"/>
            <a:ext cx="1825700" cy="421637"/>
          </a:xfrm>
          <a:prstGeom prst="rect">
            <a:avLst/>
          </a:prstGeom>
        </p:spPr>
      </p:pic>
      <p:pic>
        <p:nvPicPr>
          <p:cNvPr id="8" name="Picture 7">
            <a:extLst>
              <a:ext uri="{FF2B5EF4-FFF2-40B4-BE49-F238E27FC236}">
                <a16:creationId xmlns:a16="http://schemas.microsoft.com/office/drawing/2014/main" id="{28D4E342-4420-487C-94CD-49FBF6392B53}"/>
              </a:ext>
            </a:extLst>
          </p:cNvPr>
          <p:cNvPicPr/>
          <p:nvPr/>
        </p:nvPicPr>
        <p:blipFill rotWithShape="1">
          <a:blip r:embed="rId4">
            <a:extLst>
              <a:ext uri="{28A0092B-C50C-407E-A947-70E740481C1C}">
                <a14:useLocalDpi xmlns:a14="http://schemas.microsoft.com/office/drawing/2010/main" val="0"/>
              </a:ext>
            </a:extLst>
          </a:blip>
          <a:srcRect l="28489" t="8043" b="5599"/>
          <a:stretch/>
        </p:blipFill>
        <p:spPr bwMode="auto">
          <a:xfrm>
            <a:off x="155723" y="980460"/>
            <a:ext cx="3923414" cy="4737972"/>
          </a:xfrm>
          <a:prstGeom prst="rect">
            <a:avLst/>
          </a:prstGeom>
          <a:noFill/>
          <a:ln>
            <a:noFill/>
          </a:ln>
        </p:spPr>
      </p:pic>
      <p:pic>
        <p:nvPicPr>
          <p:cNvPr id="10" name="Picture 9">
            <a:extLst>
              <a:ext uri="{FF2B5EF4-FFF2-40B4-BE49-F238E27FC236}">
                <a16:creationId xmlns:a16="http://schemas.microsoft.com/office/drawing/2014/main" id="{F799C27E-A4F6-49E0-A90B-00E637D17D98}"/>
              </a:ext>
            </a:extLst>
          </p:cNvPr>
          <p:cNvPicPr/>
          <p:nvPr/>
        </p:nvPicPr>
        <p:blipFill rotWithShape="1">
          <a:blip r:embed="rId5">
            <a:extLst>
              <a:ext uri="{28A0092B-C50C-407E-A947-70E740481C1C}">
                <a14:useLocalDpi xmlns:a14="http://schemas.microsoft.com/office/drawing/2010/main" val="0"/>
              </a:ext>
            </a:extLst>
          </a:blip>
          <a:srcRect t="8236" r="4195" b="5232"/>
          <a:stretch/>
        </p:blipFill>
        <p:spPr bwMode="auto">
          <a:xfrm>
            <a:off x="3859624" y="990599"/>
            <a:ext cx="5256250" cy="4747497"/>
          </a:xfrm>
          <a:prstGeom prst="rect">
            <a:avLst/>
          </a:prstGeom>
          <a:noFill/>
          <a:ln>
            <a:noFill/>
          </a:ln>
        </p:spPr>
      </p:pic>
      <p:sp>
        <p:nvSpPr>
          <p:cNvPr id="7" name="TextBox 6">
            <a:extLst>
              <a:ext uri="{FF2B5EF4-FFF2-40B4-BE49-F238E27FC236}">
                <a16:creationId xmlns:a16="http://schemas.microsoft.com/office/drawing/2014/main" id="{C77A99B1-BF70-491A-9910-40E186724C29}"/>
              </a:ext>
            </a:extLst>
          </p:cNvPr>
          <p:cNvSpPr txBox="1"/>
          <p:nvPr/>
        </p:nvSpPr>
        <p:spPr>
          <a:xfrm>
            <a:off x="176984" y="331626"/>
            <a:ext cx="3323602" cy="707886"/>
          </a:xfrm>
          <a:prstGeom prst="rect">
            <a:avLst/>
          </a:prstGeom>
          <a:noFill/>
        </p:spPr>
        <p:txBody>
          <a:bodyPr wrap="none" rtlCol="0">
            <a:spAutoFit/>
          </a:bodyPr>
          <a:lstStyle/>
          <a:p>
            <a:pPr algn="ctr"/>
            <a:r>
              <a:rPr lang="en-US" sz="2000" b="1" dirty="0"/>
              <a:t>100-year hourly rainfall totals</a:t>
            </a:r>
          </a:p>
          <a:p>
            <a:pPr algn="ctr"/>
            <a:r>
              <a:rPr lang="en-US" sz="2000" b="1" dirty="0"/>
              <a:t>based on </a:t>
            </a:r>
            <a:r>
              <a:rPr lang="en-US" sz="2000" b="1" u="sng" dirty="0"/>
              <a:t>historical data</a:t>
            </a:r>
          </a:p>
        </p:txBody>
      </p:sp>
      <p:sp>
        <p:nvSpPr>
          <p:cNvPr id="11" name="TextBox 10">
            <a:extLst>
              <a:ext uri="{FF2B5EF4-FFF2-40B4-BE49-F238E27FC236}">
                <a16:creationId xmlns:a16="http://schemas.microsoft.com/office/drawing/2014/main" id="{E31A661E-4DBF-4EAD-ACE7-4075A94B313D}"/>
              </a:ext>
            </a:extLst>
          </p:cNvPr>
          <p:cNvSpPr txBox="1"/>
          <p:nvPr/>
        </p:nvSpPr>
        <p:spPr>
          <a:xfrm>
            <a:off x="4901381" y="328522"/>
            <a:ext cx="3145668" cy="707886"/>
          </a:xfrm>
          <a:prstGeom prst="rect">
            <a:avLst/>
          </a:prstGeom>
          <a:noFill/>
        </p:spPr>
        <p:txBody>
          <a:bodyPr wrap="none" rtlCol="0">
            <a:spAutoFit/>
          </a:bodyPr>
          <a:lstStyle/>
          <a:p>
            <a:pPr algn="ctr"/>
            <a:r>
              <a:rPr lang="en-US" sz="2000" b="1" dirty="0"/>
              <a:t>100-year daily rainfall totals</a:t>
            </a:r>
          </a:p>
          <a:p>
            <a:pPr algn="ctr"/>
            <a:r>
              <a:rPr lang="en-US" sz="2000" b="1" dirty="0"/>
              <a:t>based on </a:t>
            </a:r>
            <a:r>
              <a:rPr lang="en-US" sz="2000" b="1" u="sng" dirty="0"/>
              <a:t>historical data</a:t>
            </a:r>
          </a:p>
        </p:txBody>
      </p:sp>
      <p:sp>
        <p:nvSpPr>
          <p:cNvPr id="14" name="TextBox 13">
            <a:extLst>
              <a:ext uri="{FF2B5EF4-FFF2-40B4-BE49-F238E27FC236}">
                <a16:creationId xmlns:a16="http://schemas.microsoft.com/office/drawing/2014/main" id="{741F95EE-DB04-40EE-82CE-FEBB3B087DA0}"/>
              </a:ext>
            </a:extLst>
          </p:cNvPr>
          <p:cNvSpPr txBox="1"/>
          <p:nvPr/>
        </p:nvSpPr>
        <p:spPr>
          <a:xfrm>
            <a:off x="85055" y="5539340"/>
            <a:ext cx="3672480" cy="646331"/>
          </a:xfrm>
          <a:prstGeom prst="rect">
            <a:avLst/>
          </a:prstGeom>
          <a:noFill/>
        </p:spPr>
        <p:txBody>
          <a:bodyPr wrap="none" rtlCol="0">
            <a:spAutoFit/>
          </a:bodyPr>
          <a:lstStyle/>
          <a:p>
            <a:r>
              <a:rPr lang="en-US" dirty="0"/>
              <a:t>Individual station values: 3.5-8.2 in</a:t>
            </a:r>
          </a:p>
          <a:p>
            <a:r>
              <a:rPr lang="en-US" dirty="0"/>
              <a:t>Generalized surface (TPS): 4.8-5.7 in</a:t>
            </a:r>
          </a:p>
        </p:txBody>
      </p:sp>
      <p:sp>
        <p:nvSpPr>
          <p:cNvPr id="15" name="TextBox 14">
            <a:extLst>
              <a:ext uri="{FF2B5EF4-FFF2-40B4-BE49-F238E27FC236}">
                <a16:creationId xmlns:a16="http://schemas.microsoft.com/office/drawing/2014/main" id="{8BE9516C-59F8-4B40-B361-05FAAD5A3990}"/>
              </a:ext>
            </a:extLst>
          </p:cNvPr>
          <p:cNvSpPr txBox="1"/>
          <p:nvPr/>
        </p:nvSpPr>
        <p:spPr>
          <a:xfrm>
            <a:off x="4651509" y="5530131"/>
            <a:ext cx="3789499" cy="646331"/>
          </a:xfrm>
          <a:prstGeom prst="rect">
            <a:avLst/>
          </a:prstGeom>
          <a:noFill/>
        </p:spPr>
        <p:txBody>
          <a:bodyPr wrap="none" rtlCol="0">
            <a:spAutoFit/>
          </a:bodyPr>
          <a:lstStyle/>
          <a:p>
            <a:r>
              <a:rPr lang="en-US" dirty="0"/>
              <a:t>Individual station values: 7.7-18.2 in</a:t>
            </a:r>
          </a:p>
          <a:p>
            <a:r>
              <a:rPr lang="en-US" dirty="0"/>
              <a:t>Generalized surface (TPS): 8.1-13.7 in</a:t>
            </a:r>
          </a:p>
        </p:txBody>
      </p:sp>
      <p:cxnSp>
        <p:nvCxnSpPr>
          <p:cNvPr id="17" name="Straight Arrow Connector 16">
            <a:extLst>
              <a:ext uri="{FF2B5EF4-FFF2-40B4-BE49-F238E27FC236}">
                <a16:creationId xmlns:a16="http://schemas.microsoft.com/office/drawing/2014/main" id="{91935F46-33FC-4BA1-A5C5-891425C504D7}"/>
              </a:ext>
            </a:extLst>
          </p:cNvPr>
          <p:cNvCxnSpPr/>
          <p:nvPr/>
        </p:nvCxnSpPr>
        <p:spPr>
          <a:xfrm flipH="1">
            <a:off x="8196757" y="2046143"/>
            <a:ext cx="225263" cy="484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8D9A8B4-676F-4BA4-960D-BC8C3FB97CE7}"/>
              </a:ext>
            </a:extLst>
          </p:cNvPr>
          <p:cNvCxnSpPr>
            <a:cxnSpLocks/>
          </p:cNvCxnSpPr>
          <p:nvPr/>
        </p:nvCxnSpPr>
        <p:spPr>
          <a:xfrm>
            <a:off x="6615531" y="3123926"/>
            <a:ext cx="131634" cy="369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A5B5182-E58F-4877-AE5A-31E38D4F10C7}"/>
              </a:ext>
            </a:extLst>
          </p:cNvPr>
          <p:cNvSpPr/>
          <p:nvPr/>
        </p:nvSpPr>
        <p:spPr>
          <a:xfrm>
            <a:off x="5673213" y="1514167"/>
            <a:ext cx="2354173" cy="2959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499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4888</TotalTime>
  <Words>4873</Words>
  <Application>Microsoft Office PowerPoint</Application>
  <PresentationFormat>On-screen Show (4:3)</PresentationFormat>
  <Paragraphs>456</Paragraphs>
  <Slides>51</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Calibri</vt:lpstr>
      <vt:lpstr>Calibri Light</vt:lpstr>
      <vt:lpstr>Cambria</vt:lpstr>
      <vt:lpstr>Helvetica</vt:lpstr>
      <vt:lpstr>Helvetica Neue</vt:lpstr>
      <vt:lpstr>MS Mincho</vt:lpstr>
      <vt:lpstr>Times New Roman</vt:lpstr>
      <vt:lpstr>Wingdings</vt:lpstr>
      <vt:lpstr>1_Office Theme</vt:lpstr>
      <vt:lpstr>PowerPoint Presentation</vt:lpstr>
      <vt:lpstr>Project</vt:lpstr>
      <vt:lpstr>FIU Project Team</vt:lpstr>
      <vt:lpstr>Outline</vt:lpstr>
      <vt:lpstr>Task: Update Existing Rainfall Maps</vt:lpstr>
      <vt:lpstr>Task: Update Existing Rainfall Maps</vt:lpstr>
      <vt:lpstr>Task: Update Existing Rainfall Maps</vt:lpstr>
      <vt:lpstr>PowerPoint Presentation</vt:lpstr>
      <vt:lpstr>PowerPoint Presentation</vt:lpstr>
      <vt:lpstr>PowerPoint Presentation</vt:lpstr>
      <vt:lpstr>Comparison to Existing Rainfall Maps</vt:lpstr>
      <vt:lpstr>Comparison to Existing Rainfall Maps</vt:lpstr>
      <vt:lpstr>Comparison to Existing Rainfall Maps</vt:lpstr>
      <vt:lpstr>Comparison to Existing Rainfall Maps</vt:lpstr>
      <vt:lpstr>Task: Develop average wet-season groundwater level maps under future sea level rise scenarios</vt:lpstr>
      <vt:lpstr>Task: Develop average wet-season groundwater level maps under future sea level rise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3: Evaluation of Florida Building Code-related requirements </vt:lpstr>
      <vt:lpstr>Relevant Sections of FBC</vt:lpstr>
      <vt:lpstr>Approach</vt:lpstr>
      <vt:lpstr>Rain Loads</vt:lpstr>
      <vt:lpstr>Rain Loads</vt:lpstr>
      <vt:lpstr>Rain Loads - Key recommendations</vt:lpstr>
      <vt:lpstr>Flood Loads</vt:lpstr>
      <vt:lpstr>Flood Loads</vt:lpstr>
      <vt:lpstr>Flood Loads</vt:lpstr>
      <vt:lpstr>Flood Loads - Key recommendations (I)</vt:lpstr>
      <vt:lpstr>Flood Loads - Key recommendations (II)</vt:lpstr>
      <vt:lpstr>Flood Loads - Key recommendations (III)</vt:lpstr>
      <vt:lpstr>Flood Loads - Key recommendations (IV)</vt:lpstr>
      <vt:lpstr>Flood Loads - Key recommendations (V)</vt:lpstr>
      <vt:lpstr>Rain Loads - Recommended Areas of Priority Research</vt:lpstr>
      <vt:lpstr>Flood Loads –  Recommended Areas of Priority Research (I)</vt:lpstr>
      <vt:lpstr>Flood Loads –  Recommended Areas of Priority Research (II)</vt:lpstr>
      <vt:lpstr>Flood Loads –  Recommended Areas of Priority Research (III)</vt:lpstr>
      <vt:lpstr>Flood Loads –  Recommended Areas of Priority Research (IV)</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Jayantha Obeysekera</dc:creator>
  <cp:lastModifiedBy>Michael Sukop</cp:lastModifiedBy>
  <cp:revision>233</cp:revision>
  <cp:lastPrinted>2018-09-21T14:33:51Z</cp:lastPrinted>
  <dcterms:created xsi:type="dcterms:W3CDTF">2018-09-08T19:17:21Z</dcterms:created>
  <dcterms:modified xsi:type="dcterms:W3CDTF">2019-08-14T20:36:43Z</dcterms:modified>
</cp:coreProperties>
</file>