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57" r:id="rId3"/>
    <p:sldId id="283" r:id="rId4"/>
    <p:sldId id="296" r:id="rId5"/>
    <p:sldId id="288" r:id="rId6"/>
    <p:sldId id="289" r:id="rId7"/>
    <p:sldId id="300" r:id="rId8"/>
    <p:sldId id="278" r:id="rId9"/>
    <p:sldId id="279" r:id="rId10"/>
    <p:sldId id="280" r:id="rId11"/>
    <p:sldId id="281" r:id="rId12"/>
    <p:sldId id="282" r:id="rId13"/>
    <p:sldId id="261" r:id="rId14"/>
    <p:sldId id="290" r:id="rId15"/>
    <p:sldId id="266" r:id="rId16"/>
    <p:sldId id="267" r:id="rId17"/>
    <p:sldId id="286" r:id="rId18"/>
    <p:sldId id="269" r:id="rId19"/>
    <p:sldId id="295" r:id="rId20"/>
    <p:sldId id="268" r:id="rId21"/>
    <p:sldId id="301" r:id="rId22"/>
    <p:sldId id="262" r:id="rId23"/>
    <p:sldId id="302" r:id="rId24"/>
    <p:sldId id="270" r:id="rId25"/>
    <p:sldId id="298" r:id="rId26"/>
    <p:sldId id="299" r:id="rId27"/>
    <p:sldId id="271" r:id="rId28"/>
    <p:sldId id="272" r:id="rId29"/>
    <p:sldId id="274" r:id="rId30"/>
    <p:sldId id="264" r:id="rId31"/>
    <p:sldId id="275" r:id="rId32"/>
    <p:sldId id="284" r:id="rId33"/>
    <p:sldId id="277" r:id="rId34"/>
    <p:sldId id="291" r:id="rId35"/>
    <p:sldId id="294" r:id="rId36"/>
    <p:sldId id="292" r:id="rId37"/>
    <p:sldId id="293" r:id="rId38"/>
    <p:sldId id="265" r:id="rId39"/>
    <p:sldId id="297" r:id="rId40"/>
    <p:sldId id="285" r:id="rId41"/>
    <p:sldId id="303" r:id="rId42"/>
    <p:sldId id="304" r:id="rId43"/>
    <p:sldId id="305" r:id="rId44"/>
    <p:sldId id="306" r:id="rId45"/>
    <p:sldId id="307" r:id="rId4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94660"/>
  </p:normalViewPr>
  <p:slideViewPr>
    <p:cSldViewPr>
      <p:cViewPr varScale="1">
        <p:scale>
          <a:sx n="84" d="100"/>
          <a:sy n="84" d="100"/>
        </p:scale>
        <p:origin x="-125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2105E-283D-45E7-AAF9-B81D3EB1B672}" type="datetimeFigureOut">
              <a:rPr lang="es-CL" smtClean="0"/>
              <a:t>02-10-2018</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FD13F-195B-436E-BA14-F4B4D0E1DFA2}" type="slidenum">
              <a:rPr lang="es-CL" smtClean="0"/>
              <a:t>‹#›</a:t>
            </a:fld>
            <a:endParaRPr lang="es-CL"/>
          </a:p>
        </p:txBody>
      </p:sp>
    </p:spTree>
    <p:extLst>
      <p:ext uri="{BB962C8B-B14F-4D97-AF65-F5344CB8AC3E}">
        <p14:creationId xmlns:p14="http://schemas.microsoft.com/office/powerpoint/2010/main" val="276246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76250" y="914400"/>
            <a:ext cx="6096000"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r>
              <a:rPr lang="en-US" altLang="en-US" smtClean="0"/>
              <a:t>New SLR Projections released by SE FL Regional Climate Compact in Oct. 2015. </a:t>
            </a:r>
          </a:p>
          <a:p>
            <a:pPr defTabSz="912879"/>
            <a:endParaRPr lang="en-US" altLang="en-US" smtClean="0"/>
          </a:p>
          <a:p>
            <a:pPr defTabSz="912879"/>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3E21E0D1-E015-4A4E-8A1D-FD6F749FC529}" type="slidenum">
              <a:rPr lang="en-US" altLang="en-US">
                <a:solidFill>
                  <a:srgbClr val="000000"/>
                </a:solidFill>
              </a:rPr>
              <a:pPr/>
              <a:t>3</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76250" y="914400"/>
            <a:ext cx="6096000" cy="4572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r>
              <a:rPr lang="en-US" altLang="en-US" smtClean="0"/>
              <a:t>New SLR Projections released by SE FL Regional Climate Compact in Oct. 2015. </a:t>
            </a:r>
          </a:p>
          <a:p>
            <a:pPr defTabSz="912879"/>
            <a:endParaRPr lang="en-US" altLang="en-US" smtClean="0"/>
          </a:p>
          <a:p>
            <a:pPr defTabSz="912879"/>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3E21E0D1-E015-4A4E-8A1D-FD6F749FC529}"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C18FD13F-195B-436E-BA14-F4B4D0E1DFA2}" type="slidenum">
              <a:rPr lang="es-CL" smtClean="0"/>
              <a:t>17</a:t>
            </a:fld>
            <a:endParaRPr lang="es-CL"/>
          </a:p>
        </p:txBody>
      </p:sp>
    </p:spTree>
    <p:extLst>
      <p:ext uri="{BB962C8B-B14F-4D97-AF65-F5344CB8AC3E}">
        <p14:creationId xmlns:p14="http://schemas.microsoft.com/office/powerpoint/2010/main" val="314582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C18FD13F-195B-436E-BA14-F4B4D0E1DFA2}" type="slidenum">
              <a:rPr lang="es-CL" smtClean="0"/>
              <a:t>35</a:t>
            </a:fld>
            <a:endParaRPr lang="es-CL"/>
          </a:p>
        </p:txBody>
      </p:sp>
    </p:spTree>
    <p:extLst>
      <p:ext uri="{BB962C8B-B14F-4D97-AF65-F5344CB8AC3E}">
        <p14:creationId xmlns:p14="http://schemas.microsoft.com/office/powerpoint/2010/main" val="261057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524288-A472-4D0B-BB43-66095187FB7A}" type="datetimeFigureOut">
              <a:rPr lang="es-CL" smtClean="0"/>
              <a:t>02-10-2018</a:t>
            </a:fld>
            <a:endParaRPr lang="es-CL"/>
          </a:p>
        </p:txBody>
      </p:sp>
      <p:sp>
        <p:nvSpPr>
          <p:cNvPr id="19" name="Footer Placeholder 18"/>
          <p:cNvSpPr>
            <a:spLocks noGrp="1"/>
          </p:cNvSpPr>
          <p:nvPr>
            <p:ph type="ftr" sz="quarter" idx="11"/>
          </p:nvPr>
        </p:nvSpPr>
        <p:spPr/>
        <p:txBody>
          <a:bodyPr/>
          <a:lstStyle/>
          <a:p>
            <a:endParaRPr lang="es-CL"/>
          </a:p>
        </p:txBody>
      </p:sp>
      <p:sp>
        <p:nvSpPr>
          <p:cNvPr id="27" name="Slide Number Placeholder 26"/>
          <p:cNvSpPr>
            <a:spLocks noGrp="1"/>
          </p:cNvSpPr>
          <p:nvPr>
            <p:ph type="sldNum" sz="quarter" idx="12"/>
          </p:nvPr>
        </p:nvSpPr>
        <p:spPr/>
        <p:txBody>
          <a:bodyPr/>
          <a:lstStyle/>
          <a:p>
            <a:fld id="{1FB1B057-C39B-4FAC-94F8-D528CF640A09}" type="slidenum">
              <a:rPr lang="es-CL" smtClean="0"/>
              <a:t>‹#›</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24288-A472-4D0B-BB43-66095187FB7A}" type="datetimeFigureOut">
              <a:rPr lang="es-CL" smtClean="0"/>
              <a:t>02-10-2018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24288-A472-4D0B-BB43-66095187FB7A}" type="datetimeFigureOut">
              <a:rPr lang="es-CL" smtClean="0"/>
              <a:t>02-10-2018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524288-A472-4D0B-BB43-66095187FB7A}" type="datetimeFigureOut">
              <a:rPr lang="es-CL" smtClean="0"/>
              <a:t>02-10-2018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524288-A472-4D0B-BB43-66095187FB7A}" type="datetimeFigureOut">
              <a:rPr lang="es-CL" smtClean="0"/>
              <a:t>02-10-2018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FB1B057-C39B-4FAC-94F8-D528CF640A09}" type="slidenum">
              <a:rPr lang="es-CL" smtClean="0"/>
              <a:t>‹#›</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524288-A472-4D0B-BB43-66095187FB7A}" type="datetimeFigureOut">
              <a:rPr lang="es-CL" smtClean="0"/>
              <a:t>02-10-2018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524288-A472-4D0B-BB43-66095187FB7A}" type="datetimeFigureOut">
              <a:rPr lang="es-CL" smtClean="0"/>
              <a:t>02-10-2018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524288-A472-4D0B-BB43-66095187FB7A}" type="datetimeFigureOut">
              <a:rPr lang="es-CL" smtClean="0"/>
              <a:t>02-10-2018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24288-A472-4D0B-BB43-66095187FB7A}" type="datetimeFigureOut">
              <a:rPr lang="es-CL" smtClean="0"/>
              <a:t>02-10-2018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524288-A472-4D0B-BB43-66095187FB7A}" type="datetimeFigureOut">
              <a:rPr lang="es-CL" smtClean="0"/>
              <a:t>02-10-2018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FB1B057-C39B-4FAC-94F8-D528CF640A09}" type="slidenum">
              <a:rPr lang="es-CL" smtClean="0"/>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524288-A472-4D0B-BB43-66095187FB7A}" type="datetimeFigureOut">
              <a:rPr lang="es-CL" smtClean="0"/>
              <a:t>02-10-2018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8077200" y="6356350"/>
            <a:ext cx="609600" cy="365125"/>
          </a:xfrm>
        </p:spPr>
        <p:txBody>
          <a:bodyPr/>
          <a:lstStyle/>
          <a:p>
            <a:fld id="{1FB1B057-C39B-4FAC-94F8-D528CF640A09}" type="slidenum">
              <a:rPr lang="es-CL" smtClean="0"/>
              <a:t>‹#›</a:t>
            </a:fld>
            <a:endParaRPr lang="es-C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524288-A472-4D0B-BB43-66095187FB7A}" type="datetimeFigureOut">
              <a:rPr lang="es-CL" smtClean="0"/>
              <a:t>02-10-2018</a:t>
            </a:fld>
            <a:endParaRPr lang="es-C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B1B057-C39B-4FAC-94F8-D528CF640A09}" type="slidenum">
              <a:rPr lang="es-CL" smtClean="0"/>
              <a:t>‹#›</a:t>
            </a:fld>
            <a:endParaRPr lang="es-C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playground.tensorflow.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Rectangle 5"/>
          <p:cNvSpPr/>
          <p:nvPr/>
        </p:nvSpPr>
        <p:spPr>
          <a:xfrm>
            <a:off x="5334000" y="914400"/>
            <a:ext cx="3657600" cy="5170646"/>
          </a:xfrm>
          <a:prstGeom prst="rect">
            <a:avLst/>
          </a:prstGeom>
        </p:spPr>
        <p:txBody>
          <a:bodyPr wrap="square">
            <a:spAutoFit/>
          </a:bodyPr>
          <a:lstStyle/>
          <a:p>
            <a:pPr algn="ctr"/>
            <a:r>
              <a:rPr lang="es-CL" sz="3000" b="1" dirty="0">
                <a:solidFill>
                  <a:schemeClr val="accent4">
                    <a:lumMod val="20000"/>
                    <a:lumOff val="80000"/>
                  </a:schemeClr>
                </a:solidFill>
                <a:latin typeface="Arial Narrow" panose="020B0606020202030204" pitchFamily="34" charset="0"/>
              </a:rPr>
              <a:t>Machine </a:t>
            </a:r>
            <a:r>
              <a:rPr lang="es-CL" sz="3000" b="1" dirty="0" err="1">
                <a:solidFill>
                  <a:schemeClr val="accent4">
                    <a:lumMod val="20000"/>
                    <a:lumOff val="80000"/>
                  </a:schemeClr>
                </a:solidFill>
                <a:latin typeface="Arial Narrow" panose="020B0606020202030204" pitchFamily="34" charset="0"/>
              </a:rPr>
              <a:t>L</a:t>
            </a:r>
            <a:r>
              <a:rPr lang="es-CL" sz="3000" b="1" dirty="0" err="1" smtClean="0">
                <a:solidFill>
                  <a:schemeClr val="accent4">
                    <a:lumMod val="20000"/>
                    <a:lumOff val="80000"/>
                  </a:schemeClr>
                </a:solidFill>
                <a:latin typeface="Arial Narrow" panose="020B0606020202030204" pitchFamily="34" charset="0"/>
              </a:rPr>
              <a:t>earning</a:t>
            </a:r>
            <a:r>
              <a:rPr lang="es-CL" sz="3000" b="1" dirty="0" smtClean="0">
                <a:solidFill>
                  <a:schemeClr val="accent4">
                    <a:lumMod val="20000"/>
                    <a:lumOff val="80000"/>
                  </a:schemeClr>
                </a:solidFill>
                <a:latin typeface="Arial Narrow" panose="020B0606020202030204" pitchFamily="34" charset="0"/>
              </a:rPr>
              <a:t> to </a:t>
            </a:r>
            <a:r>
              <a:rPr lang="es-CL" sz="3000" b="1" dirty="0" err="1" smtClean="0">
                <a:solidFill>
                  <a:schemeClr val="accent4">
                    <a:lumMod val="20000"/>
                    <a:lumOff val="80000"/>
                  </a:schemeClr>
                </a:solidFill>
                <a:latin typeface="Arial Narrow" panose="020B0606020202030204" pitchFamily="34" charset="0"/>
              </a:rPr>
              <a:t>validate</a:t>
            </a:r>
            <a:r>
              <a:rPr lang="es-CL" sz="3000" b="1" dirty="0" smtClean="0">
                <a:solidFill>
                  <a:schemeClr val="accent4">
                    <a:lumMod val="20000"/>
                    <a:lumOff val="80000"/>
                  </a:schemeClr>
                </a:solidFill>
                <a:latin typeface="Arial Narrow" panose="020B0606020202030204" pitchFamily="34" charset="0"/>
              </a:rPr>
              <a:t> </a:t>
            </a:r>
            <a:r>
              <a:rPr lang="es-CL" sz="3000" b="1" dirty="0" err="1">
                <a:solidFill>
                  <a:schemeClr val="accent4">
                    <a:lumMod val="20000"/>
                    <a:lumOff val="80000"/>
                  </a:schemeClr>
                </a:solidFill>
                <a:latin typeface="Arial Narrow" panose="020B0606020202030204" pitchFamily="34" charset="0"/>
              </a:rPr>
              <a:t>C</a:t>
            </a:r>
            <a:r>
              <a:rPr lang="es-CL" sz="3000" b="1" dirty="0" err="1" smtClean="0">
                <a:solidFill>
                  <a:schemeClr val="accent4">
                    <a:lumMod val="20000"/>
                    <a:lumOff val="80000"/>
                  </a:schemeClr>
                </a:solidFill>
                <a:latin typeface="Arial Narrow" panose="020B0606020202030204" pitchFamily="34" charset="0"/>
              </a:rPr>
              <a:t>oupled</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Model</a:t>
            </a:r>
            <a:r>
              <a:rPr lang="es-CL" sz="3000" b="1" dirty="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Developed</a:t>
            </a:r>
            <a:r>
              <a:rPr lang="es-CL" sz="3000" b="1" dirty="0" smtClean="0">
                <a:solidFill>
                  <a:schemeClr val="accent4">
                    <a:lumMod val="20000"/>
                    <a:lumOff val="80000"/>
                  </a:schemeClr>
                </a:solidFill>
                <a:latin typeface="Arial Narrow" panose="020B0606020202030204" pitchFamily="34" charset="0"/>
              </a:rPr>
              <a:t> to </a:t>
            </a:r>
            <a:r>
              <a:rPr lang="es-CL" sz="3000" b="1" dirty="0" err="1">
                <a:solidFill>
                  <a:schemeClr val="accent4">
                    <a:lumMod val="20000"/>
                    <a:lumOff val="80000"/>
                  </a:schemeClr>
                </a:solidFill>
                <a:latin typeface="Arial Narrow" panose="020B0606020202030204" pitchFamily="34" charset="0"/>
              </a:rPr>
              <a:t>A</a:t>
            </a:r>
            <a:r>
              <a:rPr lang="es-CL" sz="3000" b="1" dirty="0" err="1" smtClean="0">
                <a:solidFill>
                  <a:schemeClr val="accent4">
                    <a:lumMod val="20000"/>
                    <a:lumOff val="80000"/>
                  </a:schemeClr>
                </a:solidFill>
                <a:latin typeface="Arial Narrow" panose="020B0606020202030204" pitchFamily="34" charset="0"/>
              </a:rPr>
              <a:t>ssess</a:t>
            </a:r>
            <a:r>
              <a:rPr lang="es-CL" sz="3000" b="1" dirty="0" smtClean="0">
                <a:solidFill>
                  <a:schemeClr val="accent4">
                    <a:lumMod val="20000"/>
                    <a:lumOff val="80000"/>
                  </a:schemeClr>
                </a:solidFill>
                <a:latin typeface="Arial Narrow" panose="020B0606020202030204" pitchFamily="34" charset="0"/>
              </a:rPr>
              <a:t> </a:t>
            </a:r>
            <a:r>
              <a:rPr lang="es-CL" sz="3000" b="1" dirty="0" err="1">
                <a:solidFill>
                  <a:schemeClr val="accent4">
                    <a:lumMod val="20000"/>
                    <a:lumOff val="80000"/>
                  </a:schemeClr>
                </a:solidFill>
                <a:latin typeface="Arial Narrow" panose="020B0606020202030204" pitchFamily="34" charset="0"/>
              </a:rPr>
              <a:t>C</a:t>
            </a:r>
            <a:r>
              <a:rPr lang="es-CL" sz="3000" b="1" dirty="0" err="1" smtClean="0">
                <a:solidFill>
                  <a:schemeClr val="accent4">
                    <a:lumMod val="20000"/>
                    <a:lumOff val="80000"/>
                  </a:schemeClr>
                </a:solidFill>
                <a:latin typeface="Arial Narrow" panose="020B0606020202030204" pitchFamily="34" charset="0"/>
              </a:rPr>
              <a:t>limate</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Change</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Effects</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with</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Surficial</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Aquifer</a:t>
            </a:r>
            <a:r>
              <a:rPr lang="es-CL" sz="3000" b="1" dirty="0" smtClean="0">
                <a:solidFill>
                  <a:schemeClr val="accent4">
                    <a:lumMod val="20000"/>
                    <a:lumOff val="80000"/>
                  </a:schemeClr>
                </a:solidFill>
                <a:latin typeface="Arial Narrow" panose="020B0606020202030204" pitchFamily="34" charset="0"/>
              </a:rPr>
              <a:t> </a:t>
            </a:r>
            <a:r>
              <a:rPr lang="es-CL" sz="3000" b="1" dirty="0" err="1" smtClean="0">
                <a:solidFill>
                  <a:schemeClr val="accent4">
                    <a:lumMod val="20000"/>
                    <a:lumOff val="80000"/>
                  </a:schemeClr>
                </a:solidFill>
                <a:latin typeface="Arial Narrow" panose="020B0606020202030204" pitchFamily="34" charset="0"/>
              </a:rPr>
              <a:t>Systems</a:t>
            </a:r>
            <a:r>
              <a:rPr lang="es-CL" sz="3000" b="1" dirty="0" smtClean="0">
                <a:solidFill>
                  <a:schemeClr val="accent4">
                    <a:lumMod val="20000"/>
                    <a:lumOff val="80000"/>
                  </a:schemeClr>
                </a:solidFill>
                <a:latin typeface="Arial Narrow" panose="020B0606020202030204" pitchFamily="34" charset="0"/>
              </a:rPr>
              <a:t>: Miami Beach Case </a:t>
            </a:r>
            <a:r>
              <a:rPr lang="es-CL" sz="3000" b="1" dirty="0" err="1" smtClean="0">
                <a:solidFill>
                  <a:schemeClr val="accent4">
                    <a:lumMod val="20000"/>
                    <a:lumOff val="80000"/>
                  </a:schemeClr>
                </a:solidFill>
                <a:latin typeface="Arial Narrow" panose="020B0606020202030204" pitchFamily="34" charset="0"/>
              </a:rPr>
              <a:t>Study</a:t>
            </a:r>
            <a:endParaRPr lang="es-CL" sz="3000" b="1" dirty="0" smtClean="0">
              <a:solidFill>
                <a:schemeClr val="accent4">
                  <a:lumMod val="20000"/>
                  <a:lumOff val="80000"/>
                </a:schemeClr>
              </a:solidFill>
              <a:latin typeface="Arial Narrow" panose="020B0606020202030204" pitchFamily="34" charset="0"/>
            </a:endParaRPr>
          </a:p>
          <a:p>
            <a:pPr algn="ctr"/>
            <a:endParaRPr lang="en-US" sz="3000" b="1" dirty="0">
              <a:solidFill>
                <a:schemeClr val="accent4">
                  <a:lumMod val="20000"/>
                  <a:lumOff val="80000"/>
                </a:schemeClr>
              </a:solidFill>
              <a:latin typeface="Arial Narrow" panose="020B0606020202030204" pitchFamily="34" charset="0"/>
            </a:endParaRPr>
          </a:p>
          <a:p>
            <a:pPr algn="ctr"/>
            <a:r>
              <a:rPr lang="en-US" sz="2000" dirty="0" smtClean="0">
                <a:solidFill>
                  <a:schemeClr val="accent4">
                    <a:lumMod val="20000"/>
                    <a:lumOff val="80000"/>
                  </a:schemeClr>
                </a:solidFill>
                <a:latin typeface="Arial Narrow" panose="020B0606020202030204" pitchFamily="34" charset="0"/>
              </a:rPr>
              <a:t>By</a:t>
            </a:r>
          </a:p>
          <a:p>
            <a:pPr algn="ctr"/>
            <a:endParaRPr lang="en-US" sz="2000" dirty="0">
              <a:solidFill>
                <a:schemeClr val="accent4">
                  <a:lumMod val="20000"/>
                  <a:lumOff val="80000"/>
                </a:schemeClr>
              </a:solidFill>
              <a:latin typeface="Arial Narrow" panose="020B0606020202030204" pitchFamily="34" charset="0"/>
            </a:endParaRPr>
          </a:p>
          <a:p>
            <a:pPr algn="ctr"/>
            <a:r>
              <a:rPr lang="en-US" sz="2000" dirty="0" smtClean="0">
                <a:solidFill>
                  <a:schemeClr val="accent4">
                    <a:lumMod val="20000"/>
                    <a:lumOff val="80000"/>
                  </a:schemeClr>
                </a:solidFill>
                <a:latin typeface="Arial Narrow" panose="020B0606020202030204" pitchFamily="34" charset="0"/>
              </a:rPr>
              <a:t>Carlos Tamayo</a:t>
            </a:r>
          </a:p>
        </p:txBody>
      </p:sp>
    </p:spTree>
    <p:extLst>
      <p:ext uri="{BB962C8B-B14F-4D97-AF65-F5344CB8AC3E}">
        <p14:creationId xmlns:p14="http://schemas.microsoft.com/office/powerpoint/2010/main" val="3262965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0"/>
            <a:ext cx="91249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25" y="1304925"/>
            <a:ext cx="4102100" cy="275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4419600"/>
            <a:ext cx="4102100" cy="2203450"/>
          </a:xfrm>
          <a:prstGeom prst="rect">
            <a:avLst/>
          </a:prstGeom>
          <a:noFill/>
          <a:ln w="9525" cmpd="dbl">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41938" y="1784350"/>
            <a:ext cx="254317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47675" y="161925"/>
            <a:ext cx="8229600" cy="1143000"/>
          </a:xfrm>
        </p:spPr>
        <p:txBody>
          <a:bodyPr>
            <a:normAutofit/>
          </a:bodyPr>
          <a:lstStyle/>
          <a:p>
            <a:r>
              <a:rPr lang="en-US" sz="4000" b="1" dirty="0"/>
              <a:t>Integrated </a:t>
            </a:r>
            <a:r>
              <a:rPr lang="en-US" sz="4000" b="1" dirty="0" smtClean="0"/>
              <a:t>Model (Cont.)</a:t>
            </a:r>
            <a:endParaRPr lang="es-CL" sz="4000" b="1" dirty="0"/>
          </a:p>
        </p:txBody>
      </p:sp>
    </p:spTree>
    <p:extLst>
      <p:ext uri="{BB962C8B-B14F-4D97-AF65-F5344CB8AC3E}">
        <p14:creationId xmlns:p14="http://schemas.microsoft.com/office/powerpoint/2010/main" val="3214443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639763"/>
            <a:ext cx="68294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832225"/>
            <a:ext cx="34067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463" y="3937000"/>
            <a:ext cx="31654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663" y="4794250"/>
            <a:ext cx="29067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0"/>
            <a:ext cx="8229600" cy="639763"/>
          </a:xfrm>
        </p:spPr>
        <p:txBody>
          <a:bodyPr>
            <a:noAutofit/>
          </a:bodyPr>
          <a:lstStyle/>
          <a:p>
            <a:r>
              <a:rPr lang="en-US" sz="4000" b="1" dirty="0"/>
              <a:t>Integrated Model</a:t>
            </a:r>
            <a:endParaRPr lang="es-CL" sz="4000" b="1" dirty="0"/>
          </a:p>
        </p:txBody>
      </p:sp>
    </p:spTree>
    <p:extLst>
      <p:ext uri="{BB962C8B-B14F-4D97-AF65-F5344CB8AC3E}">
        <p14:creationId xmlns:p14="http://schemas.microsoft.com/office/powerpoint/2010/main" val="1928081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FF7D6C58-043C-4AE9-821F-ABD61227E146}"/>
              </a:ext>
            </a:extLst>
          </p:cNvPr>
          <p:cNvSpPr>
            <a:spLocks noGrp="1"/>
          </p:cNvSpPr>
          <p:nvPr>
            <p:ph idx="1"/>
          </p:nvPr>
        </p:nvSpPr>
        <p:spPr>
          <a:xfrm>
            <a:off x="457200" y="2057400"/>
            <a:ext cx="8229600" cy="4684359"/>
          </a:xfrm>
          <a:prstGeom prst="rect">
            <a:avLst/>
          </a:prstGeom>
        </p:spPr>
        <p:txBody>
          <a:bodyPr>
            <a:spAutoFit/>
          </a:bodyPr>
          <a:lstStyle/>
          <a:p>
            <a:pPr marL="285750" indent="-285750" algn="just">
              <a:buFont typeface="Wingdings" panose="05000000000000000000" pitchFamily="2" charset="2"/>
              <a:buChar char="Ø"/>
              <a:defRPr/>
            </a:pPr>
            <a:r>
              <a:rPr lang="en-US" sz="2000" dirty="0">
                <a:latin typeface="+mj-lt"/>
              </a:rPr>
              <a:t>Understand interaction of groundwater with tidal effects, rainfall, SLR, and storm </a:t>
            </a:r>
            <a:r>
              <a:rPr lang="en-US" sz="2000" dirty="0" smtClean="0">
                <a:latin typeface="+mj-lt"/>
              </a:rPr>
              <a:t>surges</a:t>
            </a:r>
            <a:endParaRPr lang="en-US" sz="2000" dirty="0">
              <a:latin typeface="+mj-lt"/>
            </a:endParaRPr>
          </a:p>
          <a:p>
            <a:pPr marL="285750" indent="-285750" algn="just">
              <a:buFont typeface="Wingdings" panose="05000000000000000000" pitchFamily="2" charset="2"/>
              <a:buChar char="Ø"/>
              <a:defRPr/>
            </a:pPr>
            <a:r>
              <a:rPr lang="en-US" sz="2000" dirty="0">
                <a:latin typeface="+mj-lt"/>
              </a:rPr>
              <a:t>Understand hydrodynamic flood model with capabilities to add buildings, utilities, and hydraulic </a:t>
            </a:r>
            <a:r>
              <a:rPr lang="en-US" sz="2000" dirty="0" smtClean="0">
                <a:latin typeface="+mj-lt"/>
              </a:rPr>
              <a:t>structures</a:t>
            </a:r>
            <a:endParaRPr lang="en-US" sz="2000" dirty="0">
              <a:latin typeface="+mj-lt"/>
            </a:endParaRPr>
          </a:p>
          <a:p>
            <a:pPr marL="285750" indent="-285750" algn="just">
              <a:buFont typeface="Wingdings" panose="05000000000000000000" pitchFamily="2" charset="2"/>
              <a:buChar char="Ø"/>
              <a:defRPr/>
            </a:pPr>
            <a:r>
              <a:rPr lang="en-US" sz="2000" dirty="0">
                <a:latin typeface="+mj-lt"/>
              </a:rPr>
              <a:t>Understand most influential factors affecting groundwater level fluctuations </a:t>
            </a:r>
            <a:r>
              <a:rPr lang="en-US" sz="2000" dirty="0" smtClean="0">
                <a:latin typeface="+mj-lt"/>
              </a:rPr>
              <a:t>seasonally</a:t>
            </a:r>
            <a:endParaRPr lang="en-US" sz="2000" dirty="0">
              <a:latin typeface="+mj-lt"/>
            </a:endParaRPr>
          </a:p>
          <a:p>
            <a:pPr marL="285750" indent="-285750" algn="just">
              <a:buFont typeface="Wingdings" panose="05000000000000000000" pitchFamily="2" charset="2"/>
              <a:buChar char="Ø"/>
              <a:defRPr/>
            </a:pPr>
            <a:r>
              <a:rPr lang="en-US" sz="2000" dirty="0">
                <a:latin typeface="+mj-lt"/>
              </a:rPr>
              <a:t>Understand potential subsurface solutions for rising </a:t>
            </a:r>
            <a:r>
              <a:rPr lang="en-US" sz="2000" dirty="0" smtClean="0">
                <a:latin typeface="+mj-lt"/>
              </a:rPr>
              <a:t>groundwater</a:t>
            </a:r>
            <a:endParaRPr lang="en-US" sz="2000" dirty="0">
              <a:latin typeface="+mj-lt"/>
            </a:endParaRPr>
          </a:p>
          <a:p>
            <a:pPr marL="285750" indent="-285750" algn="just">
              <a:buFont typeface="Wingdings" panose="05000000000000000000" pitchFamily="2" charset="2"/>
              <a:buChar char="Ø"/>
              <a:defRPr/>
            </a:pPr>
            <a:r>
              <a:rPr lang="en-US" sz="2000" dirty="0">
                <a:latin typeface="+mj-lt"/>
              </a:rPr>
              <a:t>Infiltration and groundwater </a:t>
            </a:r>
            <a:r>
              <a:rPr lang="en-US" sz="2000" dirty="0" smtClean="0">
                <a:latin typeface="+mj-lt"/>
              </a:rPr>
              <a:t>levels</a:t>
            </a:r>
            <a:endParaRPr lang="en-US" sz="2000" dirty="0">
              <a:latin typeface="+mj-lt"/>
            </a:endParaRPr>
          </a:p>
          <a:p>
            <a:pPr marL="285750" indent="-285750" algn="just">
              <a:buFont typeface="Wingdings" panose="05000000000000000000" pitchFamily="2" charset="2"/>
              <a:buChar char="Ø"/>
              <a:defRPr/>
            </a:pPr>
            <a:r>
              <a:rPr lang="en-US" sz="2000" dirty="0">
                <a:latin typeface="+mj-lt"/>
              </a:rPr>
              <a:t>Soil storage </a:t>
            </a:r>
            <a:r>
              <a:rPr lang="en-US" sz="2000" dirty="0" smtClean="0">
                <a:latin typeface="+mj-lt"/>
              </a:rPr>
              <a:t>capacity</a:t>
            </a:r>
            <a:endParaRPr lang="en-US" sz="2000" dirty="0">
              <a:latin typeface="+mj-lt"/>
            </a:endParaRPr>
          </a:p>
          <a:p>
            <a:pPr marL="285750" indent="-285750" algn="just">
              <a:buFont typeface="Wingdings" panose="05000000000000000000" pitchFamily="2" charset="2"/>
              <a:buChar char="Ø"/>
              <a:defRPr/>
            </a:pPr>
            <a:r>
              <a:rPr lang="en-US" sz="2000" dirty="0">
                <a:latin typeface="+mj-lt"/>
              </a:rPr>
              <a:t>Suitability of soils and </a:t>
            </a:r>
            <a:r>
              <a:rPr lang="en-US" sz="2000" dirty="0" smtClean="0">
                <a:latin typeface="+mj-lt"/>
              </a:rPr>
              <a:t>lithology</a:t>
            </a:r>
            <a:endParaRPr lang="en-US" sz="2000" dirty="0">
              <a:latin typeface="+mj-lt"/>
            </a:endParaRPr>
          </a:p>
          <a:p>
            <a:pPr marL="285750" indent="-285750" algn="just">
              <a:buFont typeface="Wingdings" panose="05000000000000000000" pitchFamily="2" charset="2"/>
              <a:buChar char="Ø"/>
              <a:defRPr/>
            </a:pPr>
            <a:r>
              <a:rPr lang="en-US" sz="2000" dirty="0" smtClean="0">
                <a:latin typeface="+mj-lt"/>
              </a:rPr>
              <a:t>Saltwater intrusion</a:t>
            </a:r>
          </a:p>
          <a:p>
            <a:pPr marL="285750" indent="-285750" algn="just">
              <a:buFont typeface="Wingdings" panose="05000000000000000000" pitchFamily="2" charset="2"/>
              <a:buChar char="Ø"/>
              <a:defRPr/>
            </a:pPr>
            <a:r>
              <a:rPr lang="en-US" sz="2000" dirty="0" smtClean="0">
                <a:latin typeface="+mj-lt"/>
              </a:rPr>
              <a:t>Water quality</a:t>
            </a:r>
            <a:endParaRPr lang="en-US" sz="2000" dirty="0">
              <a:latin typeface="+mj-lt"/>
            </a:endParaRPr>
          </a:p>
          <a:p>
            <a:pPr>
              <a:defRPr/>
            </a:pPr>
            <a:endParaRPr lang="en-US" sz="2200" dirty="0">
              <a:latin typeface="+mj-lt"/>
            </a:endParaRPr>
          </a:p>
        </p:txBody>
      </p:sp>
      <p:sp>
        <p:nvSpPr>
          <p:cNvPr id="5" name="Title 1"/>
          <p:cNvSpPr>
            <a:spLocks noGrp="1"/>
          </p:cNvSpPr>
          <p:nvPr>
            <p:ph type="title"/>
          </p:nvPr>
        </p:nvSpPr>
        <p:spPr/>
        <p:txBody>
          <a:bodyPr>
            <a:normAutofit/>
          </a:bodyPr>
          <a:lstStyle/>
          <a:p>
            <a:r>
              <a:rPr lang="en-US" sz="4000" b="1" dirty="0" smtClean="0"/>
              <a:t>Why do this?</a:t>
            </a:r>
            <a:endParaRPr lang="es-CL" sz="4000" b="1" dirty="0"/>
          </a:p>
        </p:txBody>
      </p:sp>
    </p:spTree>
    <p:extLst>
      <p:ext uri="{BB962C8B-B14F-4D97-AF65-F5344CB8AC3E}">
        <p14:creationId xmlns:p14="http://schemas.microsoft.com/office/powerpoint/2010/main" val="1937088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2. Machine Learning</a:t>
            </a:r>
            <a:endParaRPr lang="es-CL" sz="4000" b="1" dirty="0"/>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sz="2400" b="1" dirty="0" smtClean="0">
                <a:latin typeface="+mj-lt"/>
              </a:rPr>
              <a:t>Machine learning (ML) </a:t>
            </a:r>
            <a:r>
              <a:rPr lang="en-US" sz="2400" dirty="0">
                <a:latin typeface="+mj-lt"/>
              </a:rPr>
              <a:t>is a field of computer science that uses statistical techniques to give computer systems the ability to "learn" with data, without being explicitly </a:t>
            </a:r>
            <a:r>
              <a:rPr lang="en-US" sz="2400" dirty="0" smtClean="0">
                <a:latin typeface="+mj-lt"/>
              </a:rPr>
              <a:t>programmed. </a:t>
            </a:r>
            <a:endParaRPr lang="en-US" sz="2400" dirty="0" smtClean="0">
              <a:latin typeface="+mj-lt"/>
            </a:endParaRPr>
          </a:p>
          <a:p>
            <a:pPr marL="0" indent="0" algn="just">
              <a:buNone/>
            </a:pPr>
            <a:r>
              <a:rPr lang="en-US" sz="2400" i="1" dirty="0" smtClean="0">
                <a:latin typeface="+mj-lt"/>
              </a:rPr>
              <a:t>– </a:t>
            </a:r>
            <a:r>
              <a:rPr lang="en-US" sz="2400" i="1" dirty="0" smtClean="0">
                <a:latin typeface="+mj-lt"/>
              </a:rPr>
              <a:t>Wikipedia</a:t>
            </a:r>
            <a:endParaRPr lang="en-US" sz="2400" i="1" dirty="0" smtClean="0">
              <a:latin typeface="+mj-lt"/>
            </a:endParaRPr>
          </a:p>
          <a:p>
            <a:pPr marL="0" indent="0" algn="just">
              <a:buNone/>
            </a:pPr>
            <a:endParaRPr lang="en-US" sz="2400" dirty="0" smtClean="0">
              <a:latin typeface="+mj-lt"/>
            </a:endParaRPr>
          </a:p>
          <a:p>
            <a:pPr marL="0" indent="0" algn="just">
              <a:buNone/>
            </a:pPr>
            <a:r>
              <a:rPr lang="en-US" sz="2400" b="1" dirty="0" smtClean="0">
                <a:latin typeface="+mj-lt"/>
              </a:rPr>
              <a:t>ML</a:t>
            </a:r>
            <a:r>
              <a:rPr lang="en-US" sz="2400" dirty="0">
                <a:latin typeface="+mj-lt"/>
              </a:rPr>
              <a:t> </a:t>
            </a:r>
            <a:r>
              <a:rPr lang="en-US" sz="2400" dirty="0" smtClean="0">
                <a:latin typeface="+mj-lt"/>
              </a:rPr>
              <a:t>is </a:t>
            </a:r>
            <a:r>
              <a:rPr lang="en-US" sz="2400" dirty="0">
                <a:latin typeface="+mj-lt"/>
              </a:rPr>
              <a:t>an application of artificial intelligence (AI) that provides systems the ability to automatically learn and improve from experience without being explicitly </a:t>
            </a:r>
            <a:r>
              <a:rPr lang="en-US" sz="2400" dirty="0" smtClean="0">
                <a:latin typeface="+mj-lt"/>
              </a:rPr>
              <a:t>programmed. </a:t>
            </a:r>
            <a:endParaRPr lang="en-US" sz="2400" dirty="0" smtClean="0">
              <a:latin typeface="+mj-lt"/>
            </a:endParaRPr>
          </a:p>
          <a:p>
            <a:pPr marL="0" indent="0" algn="just">
              <a:buNone/>
            </a:pPr>
            <a:r>
              <a:rPr lang="en-US" sz="2400" i="1" dirty="0" smtClean="0">
                <a:latin typeface="+mj-lt"/>
              </a:rPr>
              <a:t>– Expert System</a:t>
            </a:r>
            <a:endParaRPr lang="es-CL" sz="2400" i="1" dirty="0">
              <a:latin typeface="+mj-lt"/>
            </a:endParaRPr>
          </a:p>
        </p:txBody>
      </p:sp>
    </p:spTree>
    <p:extLst>
      <p:ext uri="{BB962C8B-B14F-4D97-AF65-F5344CB8AC3E}">
        <p14:creationId xmlns:p14="http://schemas.microsoft.com/office/powerpoint/2010/main" val="246218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ML Workflow</a:t>
            </a:r>
            <a:endParaRPr lang="es-CL"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209800"/>
            <a:ext cx="7218283" cy="3880797"/>
          </a:xfrm>
        </p:spPr>
      </p:pic>
    </p:spTree>
    <p:extLst>
      <p:ext uri="{BB962C8B-B14F-4D97-AF65-F5344CB8AC3E}">
        <p14:creationId xmlns:p14="http://schemas.microsoft.com/office/powerpoint/2010/main" val="1593440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Deep Learning</a:t>
            </a:r>
            <a:endParaRPr lang="es-CL" sz="4000" b="1" dirty="0"/>
          </a:p>
        </p:txBody>
      </p:sp>
      <p:sp>
        <p:nvSpPr>
          <p:cNvPr id="3" name="Content Placeholder 2"/>
          <p:cNvSpPr>
            <a:spLocks noGrp="1"/>
          </p:cNvSpPr>
          <p:nvPr>
            <p:ph idx="1"/>
          </p:nvPr>
        </p:nvSpPr>
        <p:spPr/>
        <p:txBody>
          <a:bodyPr>
            <a:normAutofit lnSpcReduction="10000"/>
          </a:bodyPr>
          <a:lstStyle/>
          <a:p>
            <a:pPr marL="0" indent="0" algn="just">
              <a:buNone/>
            </a:pPr>
            <a:endParaRPr lang="en-US" b="1" dirty="0" smtClean="0">
              <a:latin typeface="+mj-lt"/>
            </a:endParaRPr>
          </a:p>
          <a:p>
            <a:pPr marL="0" indent="0" algn="just">
              <a:buNone/>
            </a:pPr>
            <a:r>
              <a:rPr lang="en-US" dirty="0">
                <a:latin typeface="+mj-lt"/>
              </a:rPr>
              <a:t>Deep learning </a:t>
            </a:r>
            <a:r>
              <a:rPr lang="en-US" b="1" dirty="0" smtClean="0">
                <a:latin typeface="+mj-lt"/>
              </a:rPr>
              <a:t>(DL) </a:t>
            </a:r>
            <a:r>
              <a:rPr lang="en-US" dirty="0" smtClean="0">
                <a:latin typeface="+mj-lt"/>
              </a:rPr>
              <a:t>is </a:t>
            </a:r>
            <a:r>
              <a:rPr lang="en-US" dirty="0">
                <a:latin typeface="+mj-lt"/>
              </a:rPr>
              <a:t>a subfield of </a:t>
            </a:r>
            <a:r>
              <a:rPr lang="en-US" dirty="0" smtClean="0">
                <a:latin typeface="+mj-lt"/>
              </a:rPr>
              <a:t>ML. </a:t>
            </a:r>
            <a:r>
              <a:rPr lang="en-US" dirty="0">
                <a:latin typeface="+mj-lt"/>
              </a:rPr>
              <a:t>While both fall under the broad category of artificial intelligence, deep learning is what powers the </a:t>
            </a:r>
            <a:r>
              <a:rPr lang="en-US" b="1" dirty="0">
                <a:latin typeface="+mj-lt"/>
              </a:rPr>
              <a:t>most human-like </a:t>
            </a:r>
            <a:r>
              <a:rPr lang="en-US" dirty="0">
                <a:latin typeface="+mj-lt"/>
              </a:rPr>
              <a:t>artificial </a:t>
            </a:r>
            <a:r>
              <a:rPr lang="en-US" dirty="0" smtClean="0">
                <a:latin typeface="+mj-lt"/>
              </a:rPr>
              <a:t>intelligence.</a:t>
            </a:r>
            <a:endParaRPr lang="en-US" dirty="0">
              <a:latin typeface="+mj-lt"/>
            </a:endParaRPr>
          </a:p>
          <a:p>
            <a:pPr marL="0" indent="0" algn="just">
              <a:buNone/>
            </a:pPr>
            <a:endParaRPr lang="en-US" b="1" dirty="0" smtClean="0">
              <a:latin typeface="+mj-lt"/>
            </a:endParaRPr>
          </a:p>
          <a:p>
            <a:pPr marL="0" indent="0" algn="just">
              <a:buNone/>
            </a:pPr>
            <a:r>
              <a:rPr lang="en-US" b="1" dirty="0" smtClean="0">
                <a:latin typeface="+mj-lt"/>
              </a:rPr>
              <a:t>Deep learning (DL)</a:t>
            </a:r>
            <a:r>
              <a:rPr lang="en-US" dirty="0">
                <a:latin typeface="+mj-lt"/>
              </a:rPr>
              <a:t> </a:t>
            </a:r>
            <a:r>
              <a:rPr lang="en-US" dirty="0" smtClean="0">
                <a:latin typeface="+mj-lt"/>
              </a:rPr>
              <a:t>structures </a:t>
            </a:r>
            <a:r>
              <a:rPr lang="en-US" dirty="0">
                <a:latin typeface="+mj-lt"/>
              </a:rPr>
              <a:t>algorithms in layers to create an </a:t>
            </a:r>
            <a:r>
              <a:rPr lang="en-US" dirty="0" smtClean="0">
                <a:latin typeface="+mj-lt"/>
              </a:rPr>
              <a:t>“</a:t>
            </a:r>
            <a:r>
              <a:rPr lang="en-US" b="1" dirty="0" smtClean="0">
                <a:latin typeface="+mj-lt"/>
              </a:rPr>
              <a:t>Artificial</a:t>
            </a:r>
            <a:r>
              <a:rPr lang="en-US" b="1" dirty="0">
                <a:latin typeface="+mj-lt"/>
              </a:rPr>
              <a:t> N</a:t>
            </a:r>
            <a:r>
              <a:rPr lang="en-US" b="1" dirty="0" smtClean="0">
                <a:latin typeface="+mj-lt"/>
              </a:rPr>
              <a:t>eural Network (ANN)</a:t>
            </a:r>
            <a:r>
              <a:rPr lang="en-US" dirty="0" smtClean="0">
                <a:latin typeface="+mj-lt"/>
              </a:rPr>
              <a:t>” </a:t>
            </a:r>
            <a:r>
              <a:rPr lang="en-US" dirty="0">
                <a:latin typeface="+mj-lt"/>
              </a:rPr>
              <a:t>that can </a:t>
            </a:r>
            <a:r>
              <a:rPr lang="en-US" b="1" dirty="0" smtClean="0">
                <a:latin typeface="+mj-lt"/>
              </a:rPr>
              <a:t>learn </a:t>
            </a:r>
            <a:r>
              <a:rPr lang="en-US" dirty="0" smtClean="0">
                <a:latin typeface="+mj-lt"/>
              </a:rPr>
              <a:t>and </a:t>
            </a:r>
            <a:r>
              <a:rPr lang="en-US" dirty="0">
                <a:latin typeface="+mj-lt"/>
              </a:rPr>
              <a:t>make intelligent decisions on its own. </a:t>
            </a:r>
            <a:endParaRPr lang="en-US" dirty="0" smtClean="0">
              <a:latin typeface="+mj-lt"/>
            </a:endParaRPr>
          </a:p>
          <a:p>
            <a:pPr marL="0" indent="0" algn="just">
              <a:buNone/>
            </a:pPr>
            <a:endParaRPr lang="en-US" dirty="0" smtClean="0">
              <a:latin typeface="+mj-lt"/>
            </a:endParaRPr>
          </a:p>
          <a:p>
            <a:pPr marL="0" indent="0" algn="just">
              <a:buNone/>
            </a:pPr>
            <a:r>
              <a:rPr lang="en-US" dirty="0" smtClean="0">
                <a:latin typeface="+mj-lt"/>
              </a:rPr>
              <a:t>- </a:t>
            </a:r>
            <a:r>
              <a:rPr lang="en-US" dirty="0" err="1" smtClean="0">
                <a:latin typeface="+mj-lt"/>
              </a:rPr>
              <a:t>Zendesk</a:t>
            </a:r>
            <a:endParaRPr lang="en-US" dirty="0">
              <a:latin typeface="+mj-lt"/>
            </a:endParaRPr>
          </a:p>
        </p:txBody>
      </p:sp>
    </p:spTree>
    <p:extLst>
      <p:ext uri="{BB962C8B-B14F-4D97-AF65-F5344CB8AC3E}">
        <p14:creationId xmlns:p14="http://schemas.microsoft.com/office/powerpoint/2010/main" val="260881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ML vs DL</a:t>
            </a:r>
            <a:endParaRPr lang="es-CL" sz="4000" b="1" dirty="0"/>
          </a:p>
        </p:txBody>
      </p:sp>
      <p:sp>
        <p:nvSpPr>
          <p:cNvPr id="3" name="Content Placeholder 2"/>
          <p:cNvSpPr>
            <a:spLocks noGrp="1"/>
          </p:cNvSpPr>
          <p:nvPr>
            <p:ph idx="1"/>
          </p:nvPr>
        </p:nvSpPr>
        <p:spPr/>
        <p:txBody>
          <a:bodyPr/>
          <a:lstStyle/>
          <a:p>
            <a:endParaRPr lang="en-US" dirty="0" smtClean="0">
              <a:latin typeface="+mj-lt"/>
            </a:endParaRPr>
          </a:p>
          <a:p>
            <a:pPr algn="just"/>
            <a:r>
              <a:rPr lang="en-US" dirty="0" smtClean="0">
                <a:latin typeface="+mj-lt"/>
              </a:rPr>
              <a:t>Machine </a:t>
            </a:r>
            <a:r>
              <a:rPr lang="en-US" dirty="0">
                <a:latin typeface="+mj-lt"/>
              </a:rPr>
              <a:t>learning uses algorithms to parse data, learn from that data, and make informed decisions based on what it has </a:t>
            </a:r>
            <a:r>
              <a:rPr lang="en-US" dirty="0" smtClean="0">
                <a:latin typeface="+mj-lt"/>
              </a:rPr>
              <a:t>learned.</a:t>
            </a:r>
            <a:endParaRPr lang="en-US" dirty="0">
              <a:latin typeface="+mj-lt"/>
            </a:endParaRPr>
          </a:p>
          <a:p>
            <a:pPr marL="0" indent="0" algn="just">
              <a:buNone/>
            </a:pPr>
            <a:endParaRPr lang="en-US" dirty="0">
              <a:latin typeface="+mj-lt"/>
            </a:endParaRPr>
          </a:p>
          <a:p>
            <a:pPr algn="just"/>
            <a:r>
              <a:rPr lang="en-US" dirty="0">
                <a:latin typeface="+mj-lt"/>
              </a:rPr>
              <a:t>Deep learning structures algorithms in layers to create an “artificial neural network” that can learn and make intelligent decisions on its </a:t>
            </a:r>
            <a:r>
              <a:rPr lang="en-US" dirty="0" smtClean="0">
                <a:latin typeface="+mj-lt"/>
              </a:rPr>
              <a:t>own.</a:t>
            </a:r>
            <a:endParaRPr lang="en-US" dirty="0">
              <a:latin typeface="+mj-lt"/>
            </a:endParaRPr>
          </a:p>
          <a:p>
            <a:pPr marL="0" indent="0">
              <a:buNone/>
            </a:pPr>
            <a:endParaRPr lang="es-CL" dirty="0"/>
          </a:p>
        </p:txBody>
      </p:sp>
    </p:spTree>
    <p:extLst>
      <p:ext uri="{BB962C8B-B14F-4D97-AF65-F5344CB8AC3E}">
        <p14:creationId xmlns:p14="http://schemas.microsoft.com/office/powerpoint/2010/main" val="4197447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ML vs DL</a:t>
            </a:r>
            <a:endParaRPr lang="es-CL" sz="40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758" y="1935163"/>
            <a:ext cx="8048483" cy="4389437"/>
          </a:xfrm>
        </p:spPr>
      </p:pic>
      <p:sp>
        <p:nvSpPr>
          <p:cNvPr id="6" name="Rectangle 5"/>
          <p:cNvSpPr/>
          <p:nvPr/>
        </p:nvSpPr>
        <p:spPr>
          <a:xfrm>
            <a:off x="756691" y="6324600"/>
            <a:ext cx="922625" cy="307777"/>
          </a:xfrm>
          <a:prstGeom prst="rect">
            <a:avLst/>
          </a:prstGeom>
        </p:spPr>
        <p:txBody>
          <a:bodyPr wrap="none">
            <a:spAutoFit/>
          </a:bodyPr>
          <a:lstStyle/>
          <a:p>
            <a:pPr algn="just"/>
            <a:r>
              <a:rPr lang="en-US" sz="1400" dirty="0" smtClean="0">
                <a:latin typeface="+mj-lt"/>
              </a:rPr>
              <a:t>- </a:t>
            </a:r>
            <a:r>
              <a:rPr lang="en-US" sz="1400" i="1" dirty="0" err="1" smtClean="0">
                <a:latin typeface="+mj-lt"/>
              </a:rPr>
              <a:t>Edureka</a:t>
            </a:r>
            <a:r>
              <a:rPr lang="en-US" sz="1400" dirty="0" smtClean="0">
                <a:latin typeface="+mj-lt"/>
              </a:rPr>
              <a:t>!</a:t>
            </a:r>
            <a:endParaRPr lang="en-US" sz="1400" dirty="0">
              <a:latin typeface="+mj-lt"/>
            </a:endParaRPr>
          </a:p>
        </p:txBody>
      </p:sp>
    </p:spTree>
    <p:extLst>
      <p:ext uri="{BB962C8B-B14F-4D97-AF65-F5344CB8AC3E}">
        <p14:creationId xmlns:p14="http://schemas.microsoft.com/office/powerpoint/2010/main" val="4193420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Why ML in Water Resources?</a:t>
            </a:r>
            <a:endParaRPr lang="es-CL" sz="4000" b="1" dirty="0"/>
          </a:p>
        </p:txBody>
      </p:sp>
      <p:sp>
        <p:nvSpPr>
          <p:cNvPr id="3" name="Content Placeholder 2"/>
          <p:cNvSpPr>
            <a:spLocks noGrp="1"/>
          </p:cNvSpPr>
          <p:nvPr>
            <p:ph idx="1"/>
          </p:nvPr>
        </p:nvSpPr>
        <p:spPr>
          <a:xfrm>
            <a:off x="304800" y="2133600"/>
            <a:ext cx="8534400" cy="4160520"/>
          </a:xfrm>
        </p:spPr>
        <p:txBody>
          <a:bodyPr>
            <a:normAutofit fontScale="92500"/>
          </a:bodyPr>
          <a:lstStyle/>
          <a:p>
            <a:pPr algn="just"/>
            <a:r>
              <a:rPr lang="en-US" sz="2400" dirty="0" smtClean="0">
                <a:latin typeface="+mj-lt"/>
              </a:rPr>
              <a:t>Solution for physically based models often require </a:t>
            </a:r>
            <a:r>
              <a:rPr lang="en-US" sz="2400" dirty="0" smtClean="0">
                <a:solidFill>
                  <a:schemeClr val="accent1"/>
                </a:solidFill>
                <a:latin typeface="+mj-lt"/>
              </a:rPr>
              <a:t>simplifying assumptions</a:t>
            </a:r>
            <a:r>
              <a:rPr lang="en-US" sz="2400" dirty="0" smtClean="0">
                <a:latin typeface="+mj-lt"/>
              </a:rPr>
              <a:t>, because physiographic and geomorphic characteristics of most hydrologic systems are complicated, and have a large degree of </a:t>
            </a:r>
            <a:r>
              <a:rPr lang="en-US" sz="2400" dirty="0" smtClean="0">
                <a:solidFill>
                  <a:schemeClr val="accent1"/>
                </a:solidFill>
                <a:latin typeface="+mj-lt"/>
              </a:rPr>
              <a:t>uncertainty  in the boundary conditions </a:t>
            </a:r>
            <a:r>
              <a:rPr lang="en-US" sz="2400" dirty="0" smtClean="0">
                <a:latin typeface="+mj-lt"/>
              </a:rPr>
              <a:t>(</a:t>
            </a:r>
            <a:r>
              <a:rPr lang="en-US" sz="2400" dirty="0" err="1" smtClean="0">
                <a:latin typeface="+mj-lt"/>
              </a:rPr>
              <a:t>Brutsaert</a:t>
            </a:r>
            <a:r>
              <a:rPr lang="en-US" sz="2400" dirty="0" smtClean="0">
                <a:latin typeface="+mj-lt"/>
              </a:rPr>
              <a:t> 2005). </a:t>
            </a:r>
          </a:p>
          <a:p>
            <a:pPr algn="just"/>
            <a:endParaRPr lang="en-US" sz="2400" dirty="0" smtClean="0">
              <a:latin typeface="+mj-lt"/>
            </a:endParaRPr>
          </a:p>
          <a:p>
            <a:pPr algn="just"/>
            <a:r>
              <a:rPr lang="en-US" sz="2400" dirty="0" smtClean="0">
                <a:latin typeface="+mj-lt"/>
              </a:rPr>
              <a:t>Practical application of physically based models can be limited by the </a:t>
            </a:r>
            <a:r>
              <a:rPr lang="en-US" sz="2400" dirty="0" smtClean="0">
                <a:solidFill>
                  <a:schemeClr val="accent1"/>
                </a:solidFill>
                <a:latin typeface="+mj-lt"/>
              </a:rPr>
              <a:t>lack of required data </a:t>
            </a:r>
            <a:r>
              <a:rPr lang="en-US" sz="2400" dirty="0" smtClean="0">
                <a:latin typeface="+mj-lt"/>
              </a:rPr>
              <a:t>and the expense of data acquisition.</a:t>
            </a:r>
          </a:p>
          <a:p>
            <a:pPr algn="just"/>
            <a:endParaRPr lang="en-US" sz="2400" dirty="0" smtClean="0">
              <a:latin typeface="+mj-lt"/>
            </a:endParaRPr>
          </a:p>
          <a:p>
            <a:pPr algn="just"/>
            <a:r>
              <a:rPr lang="en-US" sz="2400" dirty="0" smtClean="0">
                <a:latin typeface="+mj-lt"/>
              </a:rPr>
              <a:t>To overcome these limitations, researchers have used data-driven models based on ML approach as an alternative to physically based models (Khalil et al. 2005a; </a:t>
            </a:r>
            <a:r>
              <a:rPr lang="en-US" sz="2400" dirty="0" err="1" smtClean="0">
                <a:latin typeface="+mj-lt"/>
              </a:rPr>
              <a:t>Solomatine</a:t>
            </a:r>
            <a:r>
              <a:rPr lang="en-US" sz="2400" dirty="0" smtClean="0">
                <a:latin typeface="+mj-lt"/>
              </a:rPr>
              <a:t> and Shrestha 2009). </a:t>
            </a:r>
          </a:p>
          <a:p>
            <a:pPr algn="just"/>
            <a:endParaRPr lang="en-US" sz="3200" dirty="0">
              <a:latin typeface="+mj-lt"/>
            </a:endParaRPr>
          </a:p>
          <a:p>
            <a:pPr marL="0" indent="0">
              <a:buNone/>
            </a:pPr>
            <a:endParaRPr lang="es-CL" dirty="0"/>
          </a:p>
        </p:txBody>
      </p:sp>
    </p:spTree>
    <p:extLst>
      <p:ext uri="{BB962C8B-B14F-4D97-AF65-F5344CB8AC3E}">
        <p14:creationId xmlns:p14="http://schemas.microsoft.com/office/powerpoint/2010/main" val="1756940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Why ML in Water Resources? (Cont.)</a:t>
            </a:r>
            <a:endParaRPr lang="es-CL" sz="4000" b="1" dirty="0"/>
          </a:p>
        </p:txBody>
      </p:sp>
      <p:sp>
        <p:nvSpPr>
          <p:cNvPr id="4" name="Content Placeholder 3"/>
          <p:cNvSpPr>
            <a:spLocks noGrp="1"/>
          </p:cNvSpPr>
          <p:nvPr>
            <p:ph idx="1"/>
          </p:nvPr>
        </p:nvSpPr>
        <p:spPr>
          <a:xfrm>
            <a:off x="457200" y="2057400"/>
            <a:ext cx="8229600" cy="4389120"/>
          </a:xfrm>
        </p:spPr>
        <p:txBody>
          <a:bodyPr>
            <a:normAutofit fontScale="77500" lnSpcReduction="20000"/>
          </a:bodyPr>
          <a:lstStyle/>
          <a:p>
            <a:pPr algn="just"/>
            <a:r>
              <a:rPr lang="en-US" sz="2800" dirty="0">
                <a:latin typeface="+mj-lt"/>
              </a:rPr>
              <a:t>In the ML approach, a model is formulated to link the macro-description of the behavior of a system (output) to the behavior of the constituents of this system (inputs) (</a:t>
            </a:r>
            <a:r>
              <a:rPr lang="en-US" sz="2800" dirty="0" err="1">
                <a:latin typeface="+mj-lt"/>
              </a:rPr>
              <a:t>Guergachi</a:t>
            </a:r>
            <a:r>
              <a:rPr lang="en-US" sz="2800" dirty="0">
                <a:latin typeface="+mj-lt"/>
              </a:rPr>
              <a:t> and </a:t>
            </a:r>
            <a:r>
              <a:rPr lang="en-US" sz="2800" dirty="0" err="1">
                <a:latin typeface="+mj-lt"/>
              </a:rPr>
              <a:t>Boskovic</a:t>
            </a:r>
            <a:r>
              <a:rPr lang="en-US" sz="2800" dirty="0">
                <a:latin typeface="+mj-lt"/>
              </a:rPr>
              <a:t> 2008).</a:t>
            </a:r>
            <a:endParaRPr lang="es-CL" sz="2800" dirty="0">
              <a:latin typeface="+mj-lt"/>
            </a:endParaRPr>
          </a:p>
          <a:p>
            <a:pPr algn="just"/>
            <a:endParaRPr lang="en-US" sz="2800" dirty="0">
              <a:latin typeface="+mj-lt"/>
            </a:endParaRPr>
          </a:p>
          <a:p>
            <a:pPr algn="just"/>
            <a:r>
              <a:rPr lang="en-US" sz="2800" dirty="0">
                <a:latin typeface="+mj-lt"/>
              </a:rPr>
              <a:t>It is necessary to use methods that can model the nonstationary behaviors of environmental variables to optimize water systems (Milly et al. 2008).</a:t>
            </a:r>
          </a:p>
          <a:p>
            <a:pPr marL="0" indent="0" algn="just">
              <a:buNone/>
            </a:pPr>
            <a:endParaRPr lang="en-US" sz="2800" dirty="0">
              <a:latin typeface="+mj-lt"/>
            </a:endParaRPr>
          </a:p>
          <a:p>
            <a:pPr algn="just"/>
            <a:r>
              <a:rPr lang="en-US" sz="2800" dirty="0">
                <a:latin typeface="+mj-lt"/>
              </a:rPr>
              <a:t>Studies proved that machine learning models are more suitable than </a:t>
            </a:r>
            <a:r>
              <a:rPr lang="en-US" sz="2800" dirty="0" smtClean="0">
                <a:latin typeface="+mj-lt"/>
              </a:rPr>
              <a:t>ARIMA (models </a:t>
            </a:r>
            <a:r>
              <a:rPr lang="en-US" sz="2800" dirty="0">
                <a:latin typeface="+mj-lt"/>
              </a:rPr>
              <a:t>in learning the nonlinear dynamics and nonstationary behavior of water resources systems with the final purpose of making accurate predictions for previously unseen values (Pulido </a:t>
            </a:r>
            <a:r>
              <a:rPr lang="en-US" sz="2800" dirty="0" err="1">
                <a:latin typeface="+mj-lt"/>
              </a:rPr>
              <a:t>Calvo</a:t>
            </a:r>
            <a:r>
              <a:rPr lang="en-US" sz="2800" dirty="0">
                <a:latin typeface="+mj-lt"/>
              </a:rPr>
              <a:t> et al. 2003 and </a:t>
            </a:r>
            <a:r>
              <a:rPr lang="en-US" sz="2800" dirty="0" err="1">
                <a:latin typeface="+mj-lt"/>
              </a:rPr>
              <a:t>Nourani</a:t>
            </a:r>
            <a:r>
              <a:rPr lang="en-US" sz="2800" dirty="0">
                <a:latin typeface="+mj-lt"/>
              </a:rPr>
              <a:t> et al. 2009).</a:t>
            </a:r>
          </a:p>
          <a:p>
            <a:pPr marL="0" indent="0">
              <a:buNone/>
            </a:pPr>
            <a:endParaRPr lang="es-CL" dirty="0"/>
          </a:p>
        </p:txBody>
      </p:sp>
      <p:sp>
        <p:nvSpPr>
          <p:cNvPr id="3" name="TextBox 2"/>
          <p:cNvSpPr txBox="1"/>
          <p:nvPr/>
        </p:nvSpPr>
        <p:spPr>
          <a:xfrm>
            <a:off x="838200" y="4419600"/>
            <a:ext cx="4800600" cy="369332"/>
          </a:xfrm>
          <a:prstGeom prst="rect">
            <a:avLst/>
          </a:prstGeom>
          <a:noFill/>
          <a:ln>
            <a:solidFill>
              <a:schemeClr val="accent1">
                <a:shade val="50000"/>
              </a:schemeClr>
            </a:solidFill>
          </a:ln>
        </p:spPr>
        <p:txBody>
          <a:bodyPr wrap="square" rtlCol="0">
            <a:spAutoFit/>
          </a:bodyPr>
          <a:lstStyle/>
          <a:p>
            <a:r>
              <a:rPr lang="en-US" dirty="0" smtClean="0">
                <a:solidFill>
                  <a:schemeClr val="accent1"/>
                </a:solidFill>
                <a:latin typeface="+mj-lt"/>
              </a:rPr>
              <a:t>Autoregressive Integrated Moving Average</a:t>
            </a:r>
            <a:endParaRPr lang="es-CL" dirty="0">
              <a:solidFill>
                <a:schemeClr val="accent1"/>
              </a:solidFill>
              <a:latin typeface="+mj-lt"/>
            </a:endParaRPr>
          </a:p>
        </p:txBody>
      </p:sp>
      <p:cxnSp>
        <p:nvCxnSpPr>
          <p:cNvPr id="6" name="Straight Connector 5"/>
          <p:cNvCxnSpPr/>
          <p:nvPr/>
        </p:nvCxnSpPr>
        <p:spPr>
          <a:xfrm flipV="1">
            <a:off x="1676400" y="4788932"/>
            <a:ext cx="1562100" cy="3926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3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chemeClr val="accent2"/>
                                        </p:clrVal>
                                      </p:to>
                                    </p:set>
                                    <p:set>
                                      <p:cBhvr>
                                        <p:cTn id="7" dur="500" fill="hold"/>
                                        <p:tgtEl>
                                          <p:spTgt spid="4">
                                            <p:txEl>
                                              <p:pRg st="2" end="2"/>
                                            </p:txEl>
                                          </p:spTgt>
                                        </p:tgtEl>
                                        <p:attrNameLst>
                                          <p:attrName>fillcolor</p:attrName>
                                        </p:attrNameLst>
                                      </p:cBhvr>
                                      <p:to>
                                        <p:clrVal>
                                          <a:schemeClr val="accent2"/>
                                        </p:clrVal>
                                      </p:to>
                                    </p:set>
                                    <p:set>
                                      <p:cBhvr>
                                        <p:cTn id="8" dur="500" fill="hold"/>
                                        <p:tgtEl>
                                          <p:spTgt spid="4">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s-CL" b="1" dirty="0"/>
          </a:p>
        </p:txBody>
      </p:sp>
      <p:sp>
        <p:nvSpPr>
          <p:cNvPr id="3" name="Content Placeholder 2"/>
          <p:cNvSpPr>
            <a:spLocks noGrp="1"/>
          </p:cNvSpPr>
          <p:nvPr>
            <p:ph idx="1"/>
          </p:nvPr>
        </p:nvSpPr>
        <p:spPr>
          <a:xfrm>
            <a:off x="457200" y="2209800"/>
            <a:ext cx="8229600" cy="4389120"/>
          </a:xfrm>
        </p:spPr>
        <p:txBody>
          <a:bodyPr>
            <a:normAutofit/>
          </a:bodyPr>
          <a:lstStyle/>
          <a:p>
            <a:pPr marL="514350" indent="-514350">
              <a:lnSpc>
                <a:spcPct val="150000"/>
              </a:lnSpc>
              <a:buFont typeface="+mj-lt"/>
              <a:buAutoNum type="arabicPeriod"/>
            </a:pPr>
            <a:r>
              <a:rPr lang="en-US" dirty="0" smtClean="0">
                <a:latin typeface="+mj-lt"/>
              </a:rPr>
              <a:t>Climate Change, SLR, and tidal effects</a:t>
            </a:r>
          </a:p>
          <a:p>
            <a:pPr marL="514350" indent="-514350">
              <a:lnSpc>
                <a:spcPct val="150000"/>
              </a:lnSpc>
              <a:buFont typeface="+mj-lt"/>
              <a:buAutoNum type="arabicPeriod"/>
            </a:pPr>
            <a:r>
              <a:rPr lang="en-US" dirty="0" smtClean="0">
                <a:latin typeface="+mj-lt"/>
              </a:rPr>
              <a:t>Machine Learning</a:t>
            </a:r>
          </a:p>
          <a:p>
            <a:pPr marL="514350" indent="-514350">
              <a:lnSpc>
                <a:spcPct val="150000"/>
              </a:lnSpc>
              <a:buFont typeface="+mj-lt"/>
              <a:buAutoNum type="arabicPeriod"/>
            </a:pPr>
            <a:r>
              <a:rPr lang="en-US" dirty="0" smtClean="0">
                <a:latin typeface="+mj-lt"/>
              </a:rPr>
              <a:t>ANNs</a:t>
            </a:r>
          </a:p>
          <a:p>
            <a:pPr marL="514350" indent="-514350">
              <a:lnSpc>
                <a:spcPct val="150000"/>
              </a:lnSpc>
              <a:buFont typeface="+mj-lt"/>
              <a:buAutoNum type="arabicPeriod"/>
            </a:pPr>
            <a:r>
              <a:rPr lang="en-US" dirty="0" smtClean="0">
                <a:latin typeface="+mj-lt"/>
              </a:rPr>
              <a:t>Validation Methodology</a:t>
            </a:r>
          </a:p>
          <a:p>
            <a:pPr marL="514350" indent="-514350">
              <a:lnSpc>
                <a:spcPct val="150000"/>
              </a:lnSpc>
              <a:buFont typeface="+mj-lt"/>
              <a:buAutoNum type="arabicPeriod"/>
            </a:pPr>
            <a:r>
              <a:rPr lang="en-US" dirty="0" smtClean="0">
                <a:latin typeface="+mj-lt"/>
              </a:rPr>
              <a:t>General Conclusions</a:t>
            </a:r>
          </a:p>
          <a:p>
            <a:pPr marL="457200" lvl="1" indent="0">
              <a:buNone/>
            </a:pPr>
            <a:endParaRPr lang="en-US" dirty="0" smtClean="0"/>
          </a:p>
        </p:txBody>
      </p:sp>
    </p:spTree>
    <p:extLst>
      <p:ext uri="{BB962C8B-B14F-4D97-AF65-F5344CB8AC3E}">
        <p14:creationId xmlns:p14="http://schemas.microsoft.com/office/powerpoint/2010/main" val="300622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Data-Driven Models in Water Resources</a:t>
            </a:r>
            <a:endParaRPr lang="es-CL"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4752906"/>
              </p:ext>
            </p:extLst>
          </p:nvPr>
        </p:nvGraphicFramePr>
        <p:xfrm>
          <a:off x="381000" y="1981200"/>
          <a:ext cx="8382000" cy="4495801"/>
        </p:xfrm>
        <a:graphic>
          <a:graphicData uri="http://schemas.openxmlformats.org/drawingml/2006/table">
            <a:tbl>
              <a:tblPr firstRow="1" firstCol="1" lastRow="1" lastCol="1" bandRow="1" bandCol="1">
                <a:tableStyleId>{5C22544A-7EE6-4342-B048-85BDC9FD1C3A}</a:tableStyleId>
              </a:tblPr>
              <a:tblGrid>
                <a:gridCol w="4191000"/>
                <a:gridCol w="4191000"/>
              </a:tblGrid>
              <a:tr h="195470">
                <a:tc>
                  <a:txBody>
                    <a:bodyPr/>
                    <a:lstStyle/>
                    <a:p>
                      <a:pPr marL="0" marR="0">
                        <a:spcBef>
                          <a:spcPts val="0"/>
                        </a:spcBef>
                        <a:spcAft>
                          <a:spcPts val="0"/>
                        </a:spcAft>
                      </a:pPr>
                      <a:r>
                        <a:rPr lang="en-US" sz="1100" dirty="0">
                          <a:effectLst/>
                        </a:rPr>
                        <a:t>Task</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Example of use</a:t>
                      </a:r>
                      <a:endParaRPr lang="es-CL" sz="1200">
                        <a:effectLst/>
                        <a:latin typeface="Times New Roman"/>
                        <a:ea typeface="Times New Roman"/>
                      </a:endParaRPr>
                    </a:p>
                  </a:txBody>
                  <a:tcPr marL="68580" marR="68580" marT="0" marB="0"/>
                </a:tc>
              </a:tr>
              <a:tr h="586409">
                <a:tc>
                  <a:txBody>
                    <a:bodyPr/>
                    <a:lstStyle/>
                    <a:p>
                      <a:pPr marL="0" marR="0">
                        <a:spcBef>
                          <a:spcPts val="0"/>
                        </a:spcBef>
                        <a:spcAft>
                          <a:spcPts val="0"/>
                        </a:spcAft>
                      </a:pPr>
                      <a:r>
                        <a:rPr lang="en-US" sz="1100">
                          <a:effectLst/>
                        </a:rPr>
                        <a:t>Anomaly detection </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Identification of unusual data records (</a:t>
                      </a:r>
                      <a:r>
                        <a:rPr lang="en-US" sz="1100" dirty="0">
                          <a:solidFill>
                            <a:srgbClr val="FFC000"/>
                          </a:solidFill>
                          <a:effectLst/>
                        </a:rPr>
                        <a:t>outliers, pattern change, data deviation</a:t>
                      </a:r>
                      <a:r>
                        <a:rPr lang="en-US" sz="1100" dirty="0">
                          <a:effectLst/>
                        </a:rPr>
                        <a:t>) in weather or hydrological time series variables</a:t>
                      </a:r>
                      <a:endParaRPr lang="es-CL" sz="1200" dirty="0">
                        <a:effectLst/>
                        <a:latin typeface="Times New Roman"/>
                        <a:ea typeface="Times New Roman"/>
                      </a:endParaRPr>
                    </a:p>
                  </a:txBody>
                  <a:tcPr marL="68580" marR="68580" marT="0" marB="0"/>
                </a:tc>
              </a:tr>
              <a:tr h="977348">
                <a:tc>
                  <a:txBody>
                    <a:bodyPr/>
                    <a:lstStyle/>
                    <a:p>
                      <a:pPr marL="0" marR="0">
                        <a:spcBef>
                          <a:spcPts val="0"/>
                        </a:spcBef>
                        <a:spcAft>
                          <a:spcPts val="0"/>
                        </a:spcAft>
                      </a:pPr>
                      <a:r>
                        <a:rPr lang="en-US" sz="1100">
                          <a:effectLst/>
                        </a:rPr>
                        <a:t>Association rule learning </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Discovery of relationships (dependency) between variables from different sources for a given phenomena, e.g. </a:t>
                      </a:r>
                      <a:r>
                        <a:rPr lang="en-US" sz="1100" dirty="0">
                          <a:solidFill>
                            <a:srgbClr val="FFC000"/>
                          </a:solidFill>
                          <a:effectLst/>
                        </a:rPr>
                        <a:t>identification of critical weather variables, vegetation cover and urban development information</a:t>
                      </a:r>
                      <a:r>
                        <a:rPr lang="en-US" sz="1100" dirty="0">
                          <a:effectLst/>
                        </a:rPr>
                        <a:t> to explain the change of lake water levels in time.</a:t>
                      </a:r>
                      <a:endParaRPr lang="es-CL" sz="1200" dirty="0">
                        <a:effectLst/>
                        <a:latin typeface="Times New Roman"/>
                        <a:ea typeface="Times New Roman"/>
                      </a:endParaRPr>
                    </a:p>
                  </a:txBody>
                  <a:tcPr marL="68580" marR="68580" marT="0" marB="0"/>
                </a:tc>
              </a:tr>
              <a:tr h="781878">
                <a:tc>
                  <a:txBody>
                    <a:bodyPr/>
                    <a:lstStyle/>
                    <a:p>
                      <a:pPr marL="0" marR="0">
                        <a:spcBef>
                          <a:spcPts val="0"/>
                        </a:spcBef>
                        <a:spcAft>
                          <a:spcPts val="0"/>
                        </a:spcAft>
                      </a:pPr>
                      <a:r>
                        <a:rPr lang="en-US" sz="1100">
                          <a:effectLst/>
                        </a:rPr>
                        <a:t>Clustering </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Detection of groups and structures in the data that is alike, without using known structures or relationship for the data. For example, </a:t>
                      </a:r>
                      <a:r>
                        <a:rPr lang="en-US" sz="1100" dirty="0">
                          <a:solidFill>
                            <a:srgbClr val="FFC000"/>
                          </a:solidFill>
                          <a:effectLst/>
                        </a:rPr>
                        <a:t>detection of areas with similar weather-hydrological patterns </a:t>
                      </a:r>
                      <a:r>
                        <a:rPr lang="en-US" sz="1100" dirty="0">
                          <a:effectLst/>
                        </a:rPr>
                        <a:t>is the Western US.</a:t>
                      </a:r>
                      <a:endParaRPr lang="es-CL" sz="1200" dirty="0">
                        <a:effectLst/>
                        <a:latin typeface="Times New Roman"/>
                        <a:ea typeface="Times New Roman"/>
                      </a:endParaRPr>
                    </a:p>
                  </a:txBody>
                  <a:tcPr marL="68580" marR="68580" marT="0" marB="0"/>
                </a:tc>
              </a:tr>
              <a:tr h="586409">
                <a:tc>
                  <a:txBody>
                    <a:bodyPr/>
                    <a:lstStyle/>
                    <a:p>
                      <a:pPr marL="0" marR="0">
                        <a:spcBef>
                          <a:spcPts val="0"/>
                        </a:spcBef>
                        <a:spcAft>
                          <a:spcPts val="0"/>
                        </a:spcAft>
                      </a:pPr>
                      <a:r>
                        <a:rPr lang="en-US" sz="1100">
                          <a:effectLst/>
                        </a:rPr>
                        <a:t>Classification </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Discovery of structures in the data to identify patterns among them. For example, </a:t>
                      </a:r>
                      <a:r>
                        <a:rPr lang="en-US" sz="1100" dirty="0">
                          <a:solidFill>
                            <a:srgbClr val="FFC000"/>
                          </a:solidFill>
                          <a:effectLst/>
                        </a:rPr>
                        <a:t>identification of vegetation covertures in aerial or satellite image</a:t>
                      </a:r>
                      <a:r>
                        <a:rPr lang="en-US" sz="1100" dirty="0">
                          <a:effectLst/>
                        </a:rPr>
                        <a:t>.</a:t>
                      </a:r>
                      <a:endParaRPr lang="es-CL" sz="1200" dirty="0">
                        <a:effectLst/>
                        <a:latin typeface="Times New Roman"/>
                        <a:ea typeface="Times New Roman"/>
                      </a:endParaRPr>
                    </a:p>
                  </a:txBody>
                  <a:tcPr marL="68580" marR="68580" marT="0" marB="0"/>
                </a:tc>
              </a:tr>
              <a:tr h="781878">
                <a:tc>
                  <a:txBody>
                    <a:bodyPr/>
                    <a:lstStyle/>
                    <a:p>
                      <a:pPr marL="0" marR="0">
                        <a:spcBef>
                          <a:spcPts val="0"/>
                        </a:spcBef>
                        <a:spcAft>
                          <a:spcPts val="0"/>
                        </a:spcAft>
                      </a:pPr>
                      <a:r>
                        <a:rPr lang="en-US" sz="1100">
                          <a:effectLst/>
                        </a:rPr>
                        <a:t>Regression</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Identification of a </a:t>
                      </a:r>
                      <a:r>
                        <a:rPr lang="en-US" sz="1100" dirty="0">
                          <a:solidFill>
                            <a:srgbClr val="FFC000"/>
                          </a:solidFill>
                          <a:effectLst/>
                        </a:rPr>
                        <a:t>mathematical expression or equation that models the data with the least error</a:t>
                      </a:r>
                      <a:r>
                        <a:rPr lang="en-US" sz="1100" dirty="0">
                          <a:effectLst/>
                        </a:rPr>
                        <a:t>. E.g. prediction of water flow in rivers based on weather parameters and local geographic conditions</a:t>
                      </a:r>
                      <a:endParaRPr lang="es-CL" sz="1200" dirty="0">
                        <a:effectLst/>
                        <a:latin typeface="Times New Roman"/>
                        <a:ea typeface="Times New Roman"/>
                      </a:endParaRPr>
                    </a:p>
                  </a:txBody>
                  <a:tcPr marL="68580" marR="68580" marT="0" marB="0"/>
                </a:tc>
              </a:tr>
              <a:tr h="586409">
                <a:tc>
                  <a:txBody>
                    <a:bodyPr/>
                    <a:lstStyle/>
                    <a:p>
                      <a:pPr marL="0" marR="0">
                        <a:spcBef>
                          <a:spcPts val="0"/>
                        </a:spcBef>
                        <a:spcAft>
                          <a:spcPts val="0"/>
                        </a:spcAft>
                      </a:pPr>
                      <a:r>
                        <a:rPr lang="en-US" sz="1100">
                          <a:effectLst/>
                        </a:rPr>
                        <a:t>Summarization </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Compact representation of data (visualization and report). E.g. </a:t>
                      </a:r>
                      <a:r>
                        <a:rPr lang="en-US" sz="1100" dirty="0">
                          <a:solidFill>
                            <a:srgbClr val="FFC000"/>
                          </a:solidFill>
                          <a:effectLst/>
                        </a:rPr>
                        <a:t>Reduction of </a:t>
                      </a:r>
                      <a:r>
                        <a:rPr lang="en-US" sz="1100" dirty="0" err="1">
                          <a:solidFill>
                            <a:srgbClr val="FFC000"/>
                          </a:solidFill>
                          <a:effectLst/>
                        </a:rPr>
                        <a:t>LandSat</a:t>
                      </a:r>
                      <a:r>
                        <a:rPr lang="en-US" sz="1100" dirty="0">
                          <a:solidFill>
                            <a:srgbClr val="FFC000"/>
                          </a:solidFill>
                          <a:effectLst/>
                        </a:rPr>
                        <a:t> TM/ETM+ satellite bands from 7 to 3 using</a:t>
                      </a:r>
                      <a:r>
                        <a:rPr lang="en-US" sz="1100" dirty="0">
                          <a:effectLst/>
                        </a:rPr>
                        <a:t> Principal Component Analysis.</a:t>
                      </a:r>
                      <a:endParaRPr lang="es-C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85161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Numerical Model Validation with </a:t>
            </a:r>
            <a:r>
              <a:rPr lang="en-US" sz="4000" b="1" dirty="0" smtClean="0"/>
              <a:t>ML</a:t>
            </a:r>
            <a:br>
              <a:rPr lang="en-US" sz="4000" b="1" dirty="0" smtClean="0"/>
            </a:br>
            <a:r>
              <a:rPr lang="en-US" sz="4000" dirty="0" smtClean="0"/>
              <a:t>GOAL</a:t>
            </a:r>
            <a:endParaRPr lang="es-CL" sz="4000" dirty="0"/>
          </a:p>
        </p:txBody>
      </p:sp>
      <p:sp>
        <p:nvSpPr>
          <p:cNvPr id="3" name="Content Placeholder 2"/>
          <p:cNvSpPr>
            <a:spLocks noGrp="1"/>
          </p:cNvSpPr>
          <p:nvPr>
            <p:ph idx="1"/>
          </p:nvPr>
        </p:nvSpPr>
        <p:spPr/>
        <p:txBody>
          <a:bodyPr>
            <a:noAutofit/>
          </a:bodyPr>
          <a:lstStyle/>
          <a:p>
            <a:pPr marL="0" indent="0" algn="just">
              <a:buNone/>
            </a:pPr>
            <a:endParaRPr lang="en-US" dirty="0" smtClean="0">
              <a:latin typeface="+mj-lt"/>
            </a:endParaRPr>
          </a:p>
          <a:p>
            <a:pPr marL="0" indent="0" algn="just">
              <a:buNone/>
            </a:pPr>
            <a:endParaRPr lang="en-US" dirty="0" smtClean="0">
              <a:latin typeface="+mj-lt"/>
            </a:endParaRPr>
          </a:p>
          <a:p>
            <a:pPr marL="0" indent="0" algn="just">
              <a:buNone/>
            </a:pPr>
            <a:r>
              <a:rPr lang="en-US" dirty="0" smtClean="0">
                <a:latin typeface="+mj-lt"/>
              </a:rPr>
              <a:t>Evaluate machine learning algorithms as numerical model validation mechanisms with potentially higher efficiency and accuracy</a:t>
            </a:r>
            <a:endParaRPr lang="en-US" dirty="0">
              <a:latin typeface="+mj-lt"/>
            </a:endParaRPr>
          </a:p>
          <a:p>
            <a:pPr marL="0" indent="0" algn="just">
              <a:buNone/>
            </a:pPr>
            <a:endParaRPr lang="es-CL" sz="2000" dirty="0">
              <a:latin typeface="+mj-lt"/>
            </a:endParaRPr>
          </a:p>
        </p:txBody>
      </p:sp>
    </p:spTree>
    <p:extLst>
      <p:ext uri="{BB962C8B-B14F-4D97-AF65-F5344CB8AC3E}">
        <p14:creationId xmlns:p14="http://schemas.microsoft.com/office/powerpoint/2010/main" val="940798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Numerical Model Validation with ML</a:t>
            </a:r>
            <a:endParaRPr lang="es-CL" sz="4000" b="1" dirty="0"/>
          </a:p>
        </p:txBody>
      </p:sp>
      <p:sp>
        <p:nvSpPr>
          <p:cNvPr id="3" name="Content Placeholder 2"/>
          <p:cNvSpPr>
            <a:spLocks noGrp="1"/>
          </p:cNvSpPr>
          <p:nvPr>
            <p:ph idx="1"/>
          </p:nvPr>
        </p:nvSpPr>
        <p:spPr/>
        <p:txBody>
          <a:bodyPr>
            <a:noAutofit/>
          </a:bodyPr>
          <a:lstStyle/>
          <a:p>
            <a:pPr marL="0" indent="0" algn="just">
              <a:buNone/>
            </a:pPr>
            <a:r>
              <a:rPr lang="en-US" sz="2200" dirty="0">
                <a:latin typeface="+mj-lt"/>
              </a:rPr>
              <a:t>ML algorithms are divided into two main groups called: </a:t>
            </a:r>
            <a:r>
              <a:rPr lang="en-US" sz="2200" b="1" dirty="0">
                <a:latin typeface="+mj-lt"/>
              </a:rPr>
              <a:t>supervised</a:t>
            </a:r>
            <a:r>
              <a:rPr lang="en-US" sz="2200" dirty="0">
                <a:latin typeface="+mj-lt"/>
              </a:rPr>
              <a:t>- </a:t>
            </a:r>
            <a:r>
              <a:rPr lang="en-US" sz="2200" dirty="0" smtClean="0">
                <a:latin typeface="+mj-lt"/>
              </a:rPr>
              <a:t>and </a:t>
            </a:r>
            <a:r>
              <a:rPr lang="en-US" sz="2200" b="1" dirty="0">
                <a:latin typeface="+mj-lt"/>
              </a:rPr>
              <a:t>unsupervised-learning</a:t>
            </a:r>
            <a:r>
              <a:rPr lang="en-US" sz="2200" dirty="0" smtClean="0">
                <a:latin typeface="+mj-lt"/>
              </a:rPr>
              <a:t>.</a:t>
            </a:r>
          </a:p>
          <a:p>
            <a:pPr marL="0" indent="0" algn="just">
              <a:buNone/>
            </a:pPr>
            <a:endParaRPr lang="en-US" sz="2200" dirty="0">
              <a:latin typeface="+mj-lt"/>
            </a:endParaRPr>
          </a:p>
          <a:p>
            <a:pPr lvl="1" algn="just">
              <a:buFont typeface="Wingdings" panose="05000000000000000000" pitchFamily="2" charset="2"/>
              <a:buChar char="Ø"/>
            </a:pPr>
            <a:r>
              <a:rPr lang="en-US" sz="2000" dirty="0">
                <a:latin typeface="+mj-lt"/>
              </a:rPr>
              <a:t>For </a:t>
            </a:r>
            <a:r>
              <a:rPr lang="en-US" sz="2000" b="1" dirty="0">
                <a:latin typeface="+mj-lt"/>
              </a:rPr>
              <a:t>supervised-learning</a:t>
            </a:r>
            <a:r>
              <a:rPr lang="en-US" sz="2000" dirty="0">
                <a:latin typeface="+mj-lt"/>
              </a:rPr>
              <a:t> algorithms, there is a relationship of causality predefined by the user or modeler that is specified before providing the variables to the ML models. </a:t>
            </a:r>
            <a:r>
              <a:rPr lang="en-US" sz="2000" dirty="0" smtClean="0">
                <a:latin typeface="+mj-lt"/>
              </a:rPr>
              <a:t>E.g.: </a:t>
            </a:r>
            <a:r>
              <a:rPr lang="en-US" sz="2000" dirty="0" smtClean="0">
                <a:latin typeface="+mj-lt"/>
              </a:rPr>
              <a:t>most </a:t>
            </a:r>
            <a:r>
              <a:rPr lang="en-US" sz="2000" dirty="0">
                <a:latin typeface="+mj-lt"/>
              </a:rPr>
              <a:t>regression analyses are supervised-learning process. </a:t>
            </a:r>
            <a:endParaRPr lang="en-US" sz="2000" dirty="0" smtClean="0">
              <a:latin typeface="+mj-lt"/>
            </a:endParaRPr>
          </a:p>
          <a:p>
            <a:pPr lvl="1" algn="just">
              <a:buFont typeface="Wingdings" panose="05000000000000000000" pitchFamily="2" charset="2"/>
              <a:buChar char="Ø"/>
            </a:pPr>
            <a:endParaRPr lang="en-US" sz="2000" dirty="0">
              <a:latin typeface="+mj-lt"/>
            </a:endParaRPr>
          </a:p>
          <a:p>
            <a:pPr lvl="1" algn="just">
              <a:buFont typeface="Wingdings" panose="05000000000000000000" pitchFamily="2" charset="2"/>
              <a:buChar char="Ø"/>
            </a:pPr>
            <a:r>
              <a:rPr lang="en-US" sz="2000" dirty="0">
                <a:latin typeface="+mj-lt"/>
              </a:rPr>
              <a:t>For </a:t>
            </a:r>
            <a:r>
              <a:rPr lang="en-US" sz="2000" b="1" dirty="0">
                <a:latin typeface="+mj-lt"/>
              </a:rPr>
              <a:t>unsupervised-learning</a:t>
            </a:r>
            <a:r>
              <a:rPr lang="en-US" sz="2000" dirty="0">
                <a:latin typeface="+mj-lt"/>
              </a:rPr>
              <a:t> processes, the relationship of causality among the variables is unknown. Therefore there are not outputs, but only inputs for which the ML algorithm determines the relationship among them. </a:t>
            </a:r>
            <a:endParaRPr lang="es-CL" sz="2000" dirty="0">
              <a:latin typeface="+mj-lt"/>
            </a:endParaRPr>
          </a:p>
        </p:txBody>
      </p:sp>
    </p:spTree>
    <p:extLst>
      <p:ext uri="{BB962C8B-B14F-4D97-AF65-F5344CB8AC3E}">
        <p14:creationId xmlns:p14="http://schemas.microsoft.com/office/powerpoint/2010/main" val="243054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Artificial Neural Networks (ANN)</a:t>
            </a:r>
            <a:endParaRPr lang="es-CL" sz="4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362200"/>
            <a:ext cx="7912608" cy="3352800"/>
          </a:xfrm>
        </p:spPr>
      </p:pic>
    </p:spTree>
    <p:extLst>
      <p:ext uri="{BB962C8B-B14F-4D97-AF65-F5344CB8AC3E}">
        <p14:creationId xmlns:p14="http://schemas.microsoft.com/office/powerpoint/2010/main" val="267551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Example of use of Data-driven algorithms by type of learning</a:t>
            </a:r>
            <a:endParaRPr lang="es-CL"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5505514"/>
              </p:ext>
            </p:extLst>
          </p:nvPr>
        </p:nvGraphicFramePr>
        <p:xfrm>
          <a:off x="381000" y="2362200"/>
          <a:ext cx="8382000" cy="3200398"/>
        </p:xfrm>
        <a:graphic>
          <a:graphicData uri="http://schemas.openxmlformats.org/drawingml/2006/table">
            <a:tbl>
              <a:tblPr firstRow="1" firstCol="1" lastRow="1" lastCol="1" bandRow="1" bandCol="1">
                <a:tableStyleId>{5C22544A-7EE6-4342-B048-85BDC9FD1C3A}</a:tableStyleId>
              </a:tblPr>
              <a:tblGrid>
                <a:gridCol w="2794000"/>
                <a:gridCol w="2794000"/>
                <a:gridCol w="2794000"/>
              </a:tblGrid>
              <a:tr h="376518">
                <a:tc>
                  <a:txBody>
                    <a:bodyPr/>
                    <a:lstStyle/>
                    <a:p>
                      <a:pPr marL="0" marR="0">
                        <a:spcBef>
                          <a:spcPts val="0"/>
                        </a:spcBef>
                        <a:spcAft>
                          <a:spcPts val="0"/>
                        </a:spcAft>
                      </a:pPr>
                      <a:r>
                        <a:rPr lang="en-US" sz="1100" b="1" dirty="0">
                          <a:effectLst/>
                        </a:rPr>
                        <a:t>Data-Driven Algorithm</a:t>
                      </a:r>
                      <a:endParaRPr lang="es-CL" sz="1200" b="1"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b="1">
                          <a:effectLst/>
                        </a:rPr>
                        <a:t>Supervised Learning</a:t>
                      </a:r>
                      <a:endParaRPr lang="es-CL" sz="1200" b="1">
                        <a:effectLst/>
                        <a:latin typeface="Times New Roman"/>
                        <a:ea typeface="Times New Roman"/>
                      </a:endParaRPr>
                    </a:p>
                  </a:txBody>
                  <a:tcPr marL="68580" marR="68580" marT="0" marB="0"/>
                </a:tc>
                <a:tc>
                  <a:txBody>
                    <a:bodyPr/>
                    <a:lstStyle/>
                    <a:p>
                      <a:pPr marL="0" marR="0">
                        <a:spcBef>
                          <a:spcPts val="0"/>
                        </a:spcBef>
                        <a:spcAft>
                          <a:spcPts val="0"/>
                        </a:spcAft>
                      </a:pPr>
                      <a:r>
                        <a:rPr lang="en-US" sz="1100" b="1" dirty="0">
                          <a:effectLst/>
                        </a:rPr>
                        <a:t>Unsupervised</a:t>
                      </a:r>
                      <a:endParaRPr lang="es-CL" sz="1200" b="1" dirty="0">
                        <a:effectLst/>
                      </a:endParaRPr>
                    </a:p>
                    <a:p>
                      <a:pPr marL="0" marR="0">
                        <a:spcBef>
                          <a:spcPts val="0"/>
                        </a:spcBef>
                        <a:spcAft>
                          <a:spcPts val="0"/>
                        </a:spcAft>
                      </a:pPr>
                      <a:r>
                        <a:rPr lang="en-US" sz="1100" b="1" dirty="0">
                          <a:effectLst/>
                        </a:rPr>
                        <a:t> Learning</a:t>
                      </a:r>
                      <a:endParaRPr lang="es-CL" sz="1200" b="1" dirty="0">
                        <a:effectLst/>
                        <a:latin typeface="Times New Roman"/>
                        <a:ea typeface="Times New Roman"/>
                      </a:endParaRPr>
                    </a:p>
                  </a:txBody>
                  <a:tcPr marL="68580" marR="68580" marT="0" marB="0"/>
                </a:tc>
              </a:tr>
              <a:tr h="564776">
                <a:tc>
                  <a:txBody>
                    <a:bodyPr/>
                    <a:lstStyle/>
                    <a:p>
                      <a:pPr marL="0" marR="0">
                        <a:spcBef>
                          <a:spcPts val="0"/>
                        </a:spcBef>
                        <a:spcAft>
                          <a:spcPts val="0"/>
                        </a:spcAft>
                      </a:pPr>
                      <a:r>
                        <a:rPr lang="en-US" sz="1100" b="1" dirty="0" smtClean="0">
                          <a:solidFill>
                            <a:srgbClr val="FF0000"/>
                          </a:solidFill>
                          <a:effectLst/>
                        </a:rPr>
                        <a:t>Artificial Neural Networks (ANN)</a:t>
                      </a:r>
                      <a:endParaRPr lang="es-CL" sz="1200" b="1" dirty="0">
                        <a:solidFill>
                          <a:srgbClr val="FF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b="1" dirty="0" smtClean="0">
                          <a:solidFill>
                            <a:srgbClr val="FF0000"/>
                          </a:solidFill>
                          <a:effectLst/>
                        </a:rPr>
                        <a:t>Classification </a:t>
                      </a:r>
                      <a:endParaRPr lang="es-CL" sz="1200" b="1" dirty="0">
                        <a:solidFill>
                          <a:srgbClr val="FF0000"/>
                        </a:solidFill>
                        <a:effectLst/>
                      </a:endParaRPr>
                    </a:p>
                    <a:p>
                      <a:pPr marL="0" marR="0">
                        <a:spcBef>
                          <a:spcPts val="0"/>
                        </a:spcBef>
                        <a:spcAft>
                          <a:spcPts val="0"/>
                        </a:spcAft>
                      </a:pPr>
                      <a:r>
                        <a:rPr lang="en-US" sz="1100" b="1" dirty="0" smtClean="0">
                          <a:solidFill>
                            <a:srgbClr val="FF0000"/>
                          </a:solidFill>
                          <a:effectLst/>
                        </a:rPr>
                        <a:t>Regression </a:t>
                      </a:r>
                      <a:endParaRPr lang="es-CL" sz="1200" b="1" dirty="0" smtClean="0">
                        <a:solidFill>
                          <a:srgbClr val="FF0000"/>
                        </a:solidFill>
                        <a:effectLst/>
                      </a:endParaRPr>
                    </a:p>
                    <a:p>
                      <a:pPr marL="0" marR="0">
                        <a:spcBef>
                          <a:spcPts val="0"/>
                        </a:spcBef>
                        <a:spcAft>
                          <a:spcPts val="0"/>
                        </a:spcAft>
                      </a:pPr>
                      <a:r>
                        <a:rPr lang="en-US" sz="1100" b="1" dirty="0" smtClean="0">
                          <a:solidFill>
                            <a:srgbClr val="FF0000"/>
                          </a:solidFill>
                          <a:effectLst/>
                        </a:rPr>
                        <a:t>Association </a:t>
                      </a:r>
                      <a:r>
                        <a:rPr lang="en-US" sz="1100" b="1" dirty="0">
                          <a:solidFill>
                            <a:srgbClr val="FF0000"/>
                          </a:solidFill>
                          <a:effectLst/>
                        </a:rPr>
                        <a:t>Rule </a:t>
                      </a:r>
                      <a:r>
                        <a:rPr lang="en-US" sz="1100" b="1" dirty="0" smtClean="0">
                          <a:solidFill>
                            <a:srgbClr val="FF0000"/>
                          </a:solidFill>
                          <a:effectLst/>
                        </a:rPr>
                        <a:t>Learning</a:t>
                      </a:r>
                      <a:endParaRPr lang="es-CL" sz="1200" b="1" dirty="0">
                        <a:solidFill>
                          <a:srgbClr val="FF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100" b="1" dirty="0" smtClean="0">
                          <a:solidFill>
                            <a:srgbClr val="FF0000"/>
                          </a:solidFill>
                          <a:effectLst/>
                        </a:rPr>
                        <a:t>Clustering</a:t>
                      </a:r>
                      <a:endParaRPr lang="es-CL" sz="1200" b="1" dirty="0">
                        <a:solidFill>
                          <a:srgbClr val="FF0000"/>
                        </a:solidFill>
                        <a:effectLst/>
                        <a:latin typeface="Times New Roman"/>
                        <a:ea typeface="Times New Roman"/>
                      </a:endParaRPr>
                    </a:p>
                  </a:txBody>
                  <a:tcPr marL="68580" marR="68580" marT="0" marB="0"/>
                </a:tc>
              </a:tr>
              <a:tr h="564776">
                <a:tc>
                  <a:txBody>
                    <a:bodyPr/>
                    <a:lstStyle/>
                    <a:p>
                      <a:pPr marL="0" marR="0">
                        <a:spcBef>
                          <a:spcPts val="0"/>
                        </a:spcBef>
                        <a:spcAft>
                          <a:spcPts val="0"/>
                        </a:spcAft>
                      </a:pPr>
                      <a:r>
                        <a:rPr lang="en-US" sz="1100" dirty="0">
                          <a:effectLst/>
                        </a:rPr>
                        <a:t>Support Vector Machines (SVM)</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Classification</a:t>
                      </a:r>
                      <a:endParaRPr lang="es-CL" sz="1200" dirty="0">
                        <a:effectLst/>
                      </a:endParaRPr>
                    </a:p>
                    <a:p>
                      <a:pPr marL="0" marR="0">
                        <a:spcBef>
                          <a:spcPts val="0"/>
                        </a:spcBef>
                        <a:spcAft>
                          <a:spcPts val="0"/>
                        </a:spcAft>
                      </a:pPr>
                      <a:r>
                        <a:rPr lang="en-US" sz="1100" dirty="0" smtClean="0">
                          <a:effectLst/>
                        </a:rPr>
                        <a:t>Regression</a:t>
                      </a:r>
                      <a:endParaRPr lang="es-CL" sz="1200" dirty="0">
                        <a:effectLst/>
                      </a:endParaRPr>
                    </a:p>
                    <a:p>
                      <a:pPr marL="0" marR="0">
                        <a:spcBef>
                          <a:spcPts val="0"/>
                        </a:spcBef>
                        <a:spcAft>
                          <a:spcPts val="0"/>
                        </a:spcAft>
                      </a:pPr>
                      <a:r>
                        <a:rPr lang="en-US" sz="1100" dirty="0">
                          <a:effectLst/>
                        </a:rPr>
                        <a:t>Association Rule </a:t>
                      </a:r>
                      <a:r>
                        <a:rPr lang="en-US" sz="1100" dirty="0" smtClean="0">
                          <a:effectLst/>
                        </a:rPr>
                        <a:t>Learning</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Clustering</a:t>
                      </a:r>
                      <a:endParaRPr lang="es-CL" sz="1200" dirty="0">
                        <a:effectLst/>
                      </a:endParaRPr>
                    </a:p>
                    <a:p>
                      <a:pPr marL="0" marR="0">
                        <a:spcBef>
                          <a:spcPts val="0"/>
                        </a:spcBef>
                        <a:spcAft>
                          <a:spcPts val="0"/>
                        </a:spcAft>
                      </a:pPr>
                      <a:r>
                        <a:rPr lang="en-US" sz="1100" dirty="0">
                          <a:effectLst/>
                        </a:rPr>
                        <a:t>Anomaly Detection</a:t>
                      </a:r>
                      <a:endParaRPr lang="es-CL" sz="1200" dirty="0">
                        <a:effectLst/>
                        <a:latin typeface="Times New Roman"/>
                        <a:ea typeface="Times New Roman"/>
                      </a:endParaRPr>
                    </a:p>
                  </a:txBody>
                  <a:tcPr marL="68580" marR="68580" marT="0" marB="0"/>
                </a:tc>
              </a:tr>
              <a:tr h="564776">
                <a:tc>
                  <a:txBody>
                    <a:bodyPr/>
                    <a:lstStyle/>
                    <a:p>
                      <a:pPr marL="0" marR="0">
                        <a:spcBef>
                          <a:spcPts val="0"/>
                        </a:spcBef>
                        <a:spcAft>
                          <a:spcPts val="0"/>
                        </a:spcAft>
                      </a:pPr>
                      <a:r>
                        <a:rPr lang="en-US" sz="1100">
                          <a:effectLst/>
                        </a:rPr>
                        <a:t>Random Forest (RF)</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Classification </a:t>
                      </a:r>
                      <a:endParaRPr lang="es-CL" sz="1200" dirty="0">
                        <a:effectLst/>
                      </a:endParaRPr>
                    </a:p>
                    <a:p>
                      <a:pPr marL="0" marR="0">
                        <a:spcBef>
                          <a:spcPts val="0"/>
                        </a:spcBef>
                        <a:spcAft>
                          <a:spcPts val="0"/>
                        </a:spcAft>
                      </a:pPr>
                      <a:r>
                        <a:rPr lang="en-US" sz="1100" dirty="0" smtClean="0">
                          <a:effectLst/>
                        </a:rPr>
                        <a:t>Regression</a:t>
                      </a:r>
                      <a:endParaRPr lang="es-CL" sz="1200" dirty="0">
                        <a:effectLst/>
                      </a:endParaRPr>
                    </a:p>
                    <a:p>
                      <a:pPr marL="0" marR="0">
                        <a:spcBef>
                          <a:spcPts val="0"/>
                        </a:spcBef>
                        <a:spcAft>
                          <a:spcPts val="0"/>
                        </a:spcAft>
                      </a:pPr>
                      <a:r>
                        <a:rPr lang="en-US" sz="1100" dirty="0">
                          <a:effectLst/>
                        </a:rPr>
                        <a:t>Association Rule Learning</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Clustering</a:t>
                      </a:r>
                      <a:endParaRPr lang="es-CL" sz="1200" dirty="0">
                        <a:effectLst/>
                        <a:latin typeface="Times New Roman"/>
                        <a:ea typeface="Times New Roman"/>
                      </a:endParaRPr>
                    </a:p>
                  </a:txBody>
                  <a:tcPr marL="68580" marR="68580" marT="0" marB="0"/>
                </a:tc>
              </a:tr>
              <a:tr h="564776">
                <a:tc>
                  <a:txBody>
                    <a:bodyPr/>
                    <a:lstStyle/>
                    <a:p>
                      <a:pPr marL="0" marR="0">
                        <a:spcBef>
                          <a:spcPts val="0"/>
                        </a:spcBef>
                        <a:spcAft>
                          <a:spcPts val="0"/>
                        </a:spcAft>
                      </a:pPr>
                      <a:r>
                        <a:rPr lang="en-US" sz="1100">
                          <a:effectLst/>
                        </a:rPr>
                        <a:t>Relevance Vector Machines (RVM)</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Classification </a:t>
                      </a:r>
                      <a:endParaRPr lang="es-CL" sz="1200" dirty="0">
                        <a:effectLst/>
                      </a:endParaRPr>
                    </a:p>
                    <a:p>
                      <a:pPr marL="0" marR="0">
                        <a:spcBef>
                          <a:spcPts val="0"/>
                        </a:spcBef>
                        <a:spcAft>
                          <a:spcPts val="0"/>
                        </a:spcAft>
                      </a:pPr>
                      <a:r>
                        <a:rPr lang="en-US" sz="1100" dirty="0" smtClean="0">
                          <a:effectLst/>
                        </a:rPr>
                        <a:t>Regression</a:t>
                      </a:r>
                      <a:endParaRPr lang="es-CL" sz="1200" dirty="0">
                        <a:effectLst/>
                      </a:endParaRPr>
                    </a:p>
                    <a:p>
                      <a:pPr marL="0" marR="0">
                        <a:spcBef>
                          <a:spcPts val="0"/>
                        </a:spcBef>
                        <a:spcAft>
                          <a:spcPts val="0"/>
                        </a:spcAft>
                      </a:pPr>
                      <a:r>
                        <a:rPr lang="en-US" sz="1100" dirty="0">
                          <a:effectLst/>
                        </a:rPr>
                        <a:t>Association Rule Learning</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 </a:t>
                      </a:r>
                      <a:endParaRPr lang="es-CL" sz="1200">
                        <a:effectLst/>
                        <a:latin typeface="Times New Roman"/>
                        <a:ea typeface="Times New Roman"/>
                      </a:endParaRPr>
                    </a:p>
                  </a:txBody>
                  <a:tcPr marL="68580" marR="68580" marT="0" marB="0"/>
                </a:tc>
              </a:tr>
              <a:tr h="376518">
                <a:tc>
                  <a:txBody>
                    <a:bodyPr/>
                    <a:lstStyle/>
                    <a:p>
                      <a:pPr marL="0" marR="0">
                        <a:spcBef>
                          <a:spcPts val="0"/>
                        </a:spcBef>
                        <a:spcAft>
                          <a:spcPts val="0"/>
                        </a:spcAft>
                      </a:pPr>
                      <a:r>
                        <a:rPr lang="en-US" sz="1100">
                          <a:effectLst/>
                        </a:rPr>
                        <a:t>Classification And Regression Trees (CART)</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Classification</a:t>
                      </a:r>
                      <a:endParaRPr lang="es-CL" sz="1200" dirty="0">
                        <a:effectLst/>
                      </a:endParaRPr>
                    </a:p>
                    <a:p>
                      <a:pPr marL="0" marR="0">
                        <a:spcBef>
                          <a:spcPts val="0"/>
                        </a:spcBef>
                        <a:spcAft>
                          <a:spcPts val="0"/>
                        </a:spcAft>
                      </a:pPr>
                      <a:r>
                        <a:rPr lang="en-US" sz="1100" dirty="0" smtClean="0">
                          <a:effectLst/>
                        </a:rPr>
                        <a:t>Regression</a:t>
                      </a:r>
                      <a:endParaRPr lang="es-CL"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smtClean="0">
                          <a:effectLst/>
                        </a:rPr>
                        <a:t>Clustering</a:t>
                      </a:r>
                      <a:endParaRPr lang="es-CL" sz="1200" dirty="0">
                        <a:effectLst/>
                        <a:latin typeface="Times New Roman"/>
                        <a:ea typeface="Times New Roman"/>
                      </a:endParaRPr>
                    </a:p>
                  </a:txBody>
                  <a:tcPr marL="68580" marR="68580" marT="0" marB="0"/>
                </a:tc>
              </a:tr>
              <a:tr h="188258">
                <a:tc>
                  <a:txBody>
                    <a:bodyPr/>
                    <a:lstStyle/>
                    <a:p>
                      <a:pPr marL="0" marR="0">
                        <a:spcBef>
                          <a:spcPts val="0"/>
                        </a:spcBef>
                        <a:spcAft>
                          <a:spcPts val="0"/>
                        </a:spcAft>
                      </a:pPr>
                      <a:r>
                        <a:rPr lang="en-US" sz="1100">
                          <a:effectLst/>
                        </a:rPr>
                        <a:t>Linear Discriminant Analysis</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a:effectLst/>
                        </a:rPr>
                        <a:t>Classification</a:t>
                      </a:r>
                      <a:endParaRPr lang="es-CL" sz="120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 </a:t>
                      </a:r>
                      <a:endParaRPr lang="es-CL"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99929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Clustering</a:t>
            </a:r>
            <a:endParaRPr lang="es-CL" sz="4000" b="1" dirty="0"/>
          </a:p>
        </p:txBody>
      </p:sp>
      <p:sp>
        <p:nvSpPr>
          <p:cNvPr id="3" name="Content Placeholder 2"/>
          <p:cNvSpPr>
            <a:spLocks noGrp="1"/>
          </p:cNvSpPr>
          <p:nvPr>
            <p:ph idx="1"/>
          </p:nvPr>
        </p:nvSpPr>
        <p:spPr/>
        <p:txBody>
          <a:bodyPr>
            <a:normAutofit/>
          </a:bodyPr>
          <a:lstStyle/>
          <a:p>
            <a:pPr algn="just"/>
            <a:endParaRPr lang="en-US" sz="2200" dirty="0" smtClean="0">
              <a:latin typeface="+mj-lt"/>
            </a:endParaRPr>
          </a:p>
          <a:p>
            <a:pPr algn="just"/>
            <a:r>
              <a:rPr lang="en-US" sz="2200" dirty="0" smtClean="0">
                <a:latin typeface="+mj-lt"/>
              </a:rPr>
              <a:t>Clustering </a:t>
            </a:r>
            <a:r>
              <a:rPr lang="en-US" sz="2200" dirty="0">
                <a:latin typeface="+mj-lt"/>
              </a:rPr>
              <a:t>is a Machine Learning </a:t>
            </a:r>
            <a:r>
              <a:rPr lang="en-US" sz="2200" dirty="0" smtClean="0">
                <a:latin typeface="+mj-lt"/>
              </a:rPr>
              <a:t>technique that</a:t>
            </a:r>
            <a:r>
              <a:rPr lang="en-US" sz="2200" dirty="0">
                <a:latin typeface="+mj-lt"/>
              </a:rPr>
              <a:t> involves the grouping of data points</a:t>
            </a:r>
            <a:r>
              <a:rPr lang="en-US" sz="2200" dirty="0" smtClean="0">
                <a:latin typeface="+mj-lt"/>
              </a:rPr>
              <a:t>.</a:t>
            </a:r>
          </a:p>
          <a:p>
            <a:pPr marL="0" indent="0" algn="just">
              <a:buNone/>
            </a:pPr>
            <a:endParaRPr lang="en-US" sz="2200" dirty="0">
              <a:latin typeface="+mj-lt"/>
            </a:endParaRPr>
          </a:p>
          <a:p>
            <a:pPr algn="just"/>
            <a:r>
              <a:rPr lang="en-US" sz="2200" dirty="0">
                <a:latin typeface="+mj-lt"/>
              </a:rPr>
              <a:t>Given a set of data points, we can use a clustering algorithm to classify each data point into a specific group. </a:t>
            </a:r>
            <a:endParaRPr lang="en-US" sz="2200" dirty="0" smtClean="0">
              <a:latin typeface="+mj-lt"/>
            </a:endParaRPr>
          </a:p>
          <a:p>
            <a:pPr algn="just"/>
            <a:endParaRPr lang="en-US" sz="2200" dirty="0">
              <a:latin typeface="+mj-lt"/>
            </a:endParaRPr>
          </a:p>
          <a:p>
            <a:pPr algn="just"/>
            <a:r>
              <a:rPr lang="en-US" sz="2200" dirty="0" smtClean="0">
                <a:latin typeface="+mj-lt"/>
              </a:rPr>
              <a:t>In </a:t>
            </a:r>
            <a:r>
              <a:rPr lang="en-US" sz="2200" dirty="0">
                <a:latin typeface="+mj-lt"/>
              </a:rPr>
              <a:t>theory, data points that are in the same group should have similar properties and/or features, while data points in different groups should have highly dissimilar properties and/or features. </a:t>
            </a:r>
            <a:endParaRPr lang="es-CL" sz="2200" dirty="0">
              <a:latin typeface="+mj-lt"/>
            </a:endParaRPr>
          </a:p>
        </p:txBody>
      </p:sp>
    </p:spTree>
    <p:extLst>
      <p:ext uri="{BB962C8B-B14F-4D97-AF65-F5344CB8AC3E}">
        <p14:creationId xmlns:p14="http://schemas.microsoft.com/office/powerpoint/2010/main" val="2347920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93" y="152400"/>
            <a:ext cx="8229600" cy="1143000"/>
          </a:xfrm>
        </p:spPr>
        <p:txBody>
          <a:bodyPr>
            <a:normAutofit/>
          </a:bodyPr>
          <a:lstStyle/>
          <a:p>
            <a:r>
              <a:rPr lang="en-US" sz="4000" b="1" dirty="0" smtClean="0"/>
              <a:t>Clustering (Cont.)</a:t>
            </a:r>
            <a:endParaRPr lang="es-CL"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5439954"/>
          </a:xfrm>
          <a:prstGeom prst="rect">
            <a:avLst/>
          </a:prstGeom>
        </p:spPr>
      </p:pic>
    </p:spTree>
    <p:extLst>
      <p:ext uri="{BB962C8B-B14F-4D97-AF65-F5344CB8AC3E}">
        <p14:creationId xmlns:p14="http://schemas.microsoft.com/office/powerpoint/2010/main" val="3410986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3. Artificial Neural Networks (ANN)</a:t>
            </a:r>
            <a:endParaRPr lang="es-CL" sz="4000" b="1" dirty="0"/>
          </a:p>
        </p:txBody>
      </p:sp>
      <p:sp>
        <p:nvSpPr>
          <p:cNvPr id="3" name="Content Placeholder 2"/>
          <p:cNvSpPr>
            <a:spLocks noGrp="1"/>
          </p:cNvSpPr>
          <p:nvPr>
            <p:ph idx="1"/>
          </p:nvPr>
        </p:nvSpPr>
        <p:spPr/>
        <p:txBody>
          <a:bodyPr/>
          <a:lstStyle/>
          <a:p>
            <a:pPr marL="0" indent="0">
              <a:buNone/>
            </a:pPr>
            <a:endParaRPr lang="en-US" dirty="0" smtClean="0"/>
          </a:p>
          <a:p>
            <a:pPr algn="just">
              <a:buFont typeface="Wingdings" panose="05000000000000000000" pitchFamily="2" charset="2"/>
              <a:buChar char="Ø"/>
            </a:pPr>
            <a:r>
              <a:rPr lang="en-US" sz="2200" dirty="0" smtClean="0">
                <a:latin typeface="+mj-lt"/>
              </a:rPr>
              <a:t>ANN is </a:t>
            </a:r>
            <a:r>
              <a:rPr lang="en-US" sz="2200" dirty="0">
                <a:latin typeface="+mj-lt"/>
              </a:rPr>
              <a:t>one of the most known ML algorithm inspired by the architecture of real brains. </a:t>
            </a:r>
            <a:endParaRPr lang="en-US" sz="2200" dirty="0" smtClean="0">
              <a:latin typeface="+mj-lt"/>
            </a:endParaRPr>
          </a:p>
          <a:p>
            <a:pPr algn="just">
              <a:buFont typeface="Wingdings" panose="05000000000000000000" pitchFamily="2" charset="2"/>
              <a:buChar char="Ø"/>
            </a:pPr>
            <a:endParaRPr lang="en-US" sz="2200" dirty="0">
              <a:latin typeface="+mj-lt"/>
            </a:endParaRPr>
          </a:p>
          <a:p>
            <a:pPr algn="just">
              <a:buFont typeface="Wingdings" panose="05000000000000000000" pitchFamily="2" charset="2"/>
              <a:buChar char="Ø"/>
            </a:pPr>
            <a:r>
              <a:rPr lang="en-US" sz="2200" dirty="0" smtClean="0">
                <a:latin typeface="+mj-lt"/>
              </a:rPr>
              <a:t>The </a:t>
            </a:r>
            <a:r>
              <a:rPr lang="en-US" sz="2200" dirty="0">
                <a:latin typeface="+mj-lt"/>
              </a:rPr>
              <a:t>fundamental component of this algorithm is the </a:t>
            </a:r>
            <a:r>
              <a:rPr lang="en-US" sz="2200" dirty="0">
                <a:solidFill>
                  <a:schemeClr val="accent1"/>
                </a:solidFill>
                <a:latin typeface="+mj-lt"/>
              </a:rPr>
              <a:t>artificial neuron or nodes that connect and transmit the information altering it according to the data used to calibrate the neurons as its biological counterpart</a:t>
            </a:r>
            <a:r>
              <a:rPr lang="en-US" sz="2200" dirty="0">
                <a:latin typeface="+mj-lt"/>
              </a:rPr>
              <a:t>.</a:t>
            </a:r>
            <a:endParaRPr lang="es-CL" sz="2200" dirty="0">
              <a:latin typeface="+mj-lt"/>
            </a:endParaRPr>
          </a:p>
          <a:p>
            <a:pPr marL="0" indent="0">
              <a:buNone/>
            </a:pPr>
            <a:endParaRPr lang="es-CL" dirty="0"/>
          </a:p>
        </p:txBody>
      </p:sp>
    </p:spTree>
    <p:extLst>
      <p:ext uri="{BB962C8B-B14F-4D97-AF65-F5344CB8AC3E}">
        <p14:creationId xmlns:p14="http://schemas.microsoft.com/office/powerpoint/2010/main" val="4276628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Bayesian Multi-Layer Perceptron</a:t>
            </a:r>
            <a:r>
              <a:rPr lang="es-CL" sz="4000" b="1" i="1" dirty="0"/>
              <a:t/>
            </a:r>
            <a:br>
              <a:rPr lang="es-CL" sz="4000" b="1" i="1" dirty="0"/>
            </a:br>
            <a:endParaRPr lang="es-CL" sz="4000" dirty="0"/>
          </a:p>
        </p:txBody>
      </p:sp>
      <p:sp>
        <p:nvSpPr>
          <p:cNvPr id="3" name="Content Placeholder 2"/>
          <p:cNvSpPr>
            <a:spLocks noGrp="1"/>
          </p:cNvSpPr>
          <p:nvPr>
            <p:ph idx="1"/>
          </p:nvPr>
        </p:nvSpPr>
        <p:spPr>
          <a:xfrm>
            <a:off x="457200" y="1295400"/>
            <a:ext cx="8229600" cy="4389120"/>
          </a:xfrm>
        </p:spPr>
        <p:txBody>
          <a:bodyPr/>
          <a:lstStyle/>
          <a:p>
            <a:pPr algn="just">
              <a:buFont typeface="Wingdings" panose="05000000000000000000" pitchFamily="2" charset="2"/>
              <a:buChar char="ü"/>
            </a:pPr>
            <a:r>
              <a:rPr lang="en-US" sz="1600" dirty="0">
                <a:latin typeface="+mj-lt"/>
              </a:rPr>
              <a:t>The Multi-Layer Perceptron (MLP) is reported to be one of the most widely used models of ANN (</a:t>
            </a:r>
            <a:r>
              <a:rPr lang="en-US" sz="1600" dirty="0" err="1">
                <a:latin typeface="+mj-lt"/>
              </a:rPr>
              <a:t>Nabney</a:t>
            </a:r>
            <a:r>
              <a:rPr lang="en-US" sz="1600" dirty="0">
                <a:latin typeface="+mj-lt"/>
              </a:rPr>
              <a:t>, 2001). </a:t>
            </a:r>
            <a:endParaRPr lang="en-US" sz="1600" dirty="0" smtClean="0">
              <a:latin typeface="+mj-lt"/>
            </a:endParaRPr>
          </a:p>
          <a:p>
            <a:pPr algn="just">
              <a:buFont typeface="Wingdings" panose="05000000000000000000" pitchFamily="2" charset="2"/>
              <a:buChar char="ü"/>
            </a:pPr>
            <a:r>
              <a:rPr lang="en-US" sz="1600" dirty="0" smtClean="0">
                <a:latin typeface="+mj-lt"/>
              </a:rPr>
              <a:t>This </a:t>
            </a:r>
            <a:r>
              <a:rPr lang="en-US" sz="1600" dirty="0">
                <a:latin typeface="+mj-lt"/>
              </a:rPr>
              <a:t>ANN algorithm is attractive because of its ability to approximate any smooth function, considering that enough information about the under study phenomena is available to calibrate the MLP parameters (Bishop, 2007). </a:t>
            </a:r>
            <a:endParaRPr lang="es-CL" sz="1600" dirty="0">
              <a:latin typeface="+mj-lt"/>
            </a:endParaRPr>
          </a:p>
          <a:p>
            <a:endParaRPr lang="es-C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705" y="2743200"/>
            <a:ext cx="5223095" cy="3993830"/>
          </a:xfrm>
          <a:prstGeom prst="rect">
            <a:avLst/>
          </a:prstGeom>
        </p:spPr>
      </p:pic>
    </p:spTree>
    <p:extLst>
      <p:ext uri="{BB962C8B-B14F-4D97-AF65-F5344CB8AC3E}">
        <p14:creationId xmlns:p14="http://schemas.microsoft.com/office/powerpoint/2010/main" val="387515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Bayesian Multi-Layer Perceptron (Cont.)</a:t>
            </a:r>
            <a:endParaRPr lang="es-CL" sz="4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j-lt"/>
              </a:rPr>
              <a:t>The BMLP architecture can be described as</a:t>
            </a:r>
            <a:r>
              <a:rPr lang="en-US" dirty="0" smtClean="0">
                <a:latin typeface="+mj-lt"/>
              </a:rPr>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latin typeface="+mj-lt"/>
            </a:endParaRPr>
          </a:p>
          <a:p>
            <a:pPr marL="0" indent="0">
              <a:buNone/>
            </a:pPr>
            <a:endParaRPr lang="en-US" dirty="0" smtClean="0">
              <a:latin typeface="+mj-lt"/>
            </a:endParaRPr>
          </a:p>
          <a:p>
            <a:pPr marL="0" indent="0">
              <a:buNone/>
            </a:pPr>
            <a:r>
              <a:rPr lang="en-US" sz="2300" dirty="0" smtClean="0">
                <a:latin typeface="+mj-lt"/>
              </a:rPr>
              <a:t>where</a:t>
            </a:r>
            <a:r>
              <a:rPr lang="en-US" sz="2300" dirty="0">
                <a:latin typeface="+mj-lt"/>
              </a:rPr>
              <a:t>: </a:t>
            </a:r>
            <a:endParaRPr lang="es-CL" sz="2300" dirty="0">
              <a:latin typeface="+mj-lt"/>
            </a:endParaRPr>
          </a:p>
          <a:p>
            <a:r>
              <a:rPr lang="en-US" sz="2300" dirty="0">
                <a:latin typeface="+mj-lt"/>
              </a:rPr>
              <a:t>y</a:t>
            </a:r>
            <a:r>
              <a:rPr lang="en-US" sz="2300" baseline="30000" dirty="0">
                <a:latin typeface="+mj-lt"/>
              </a:rPr>
              <a:t>(n)</a:t>
            </a:r>
            <a:r>
              <a:rPr lang="en-US" sz="2300" dirty="0">
                <a:latin typeface="+mj-lt"/>
              </a:rPr>
              <a:t>: the </a:t>
            </a:r>
            <a:r>
              <a:rPr lang="en-US" sz="2300" dirty="0" smtClean="0">
                <a:latin typeface="+mj-lt"/>
              </a:rPr>
              <a:t>dependent </a:t>
            </a:r>
            <a:r>
              <a:rPr lang="en-US" sz="2300" dirty="0">
                <a:latin typeface="+mj-lt"/>
              </a:rPr>
              <a:t>variables vector (outputs of the model),</a:t>
            </a:r>
            <a:endParaRPr lang="es-CL" sz="2300" dirty="0">
              <a:latin typeface="+mj-lt"/>
            </a:endParaRPr>
          </a:p>
          <a:p>
            <a:r>
              <a:rPr lang="en-US" sz="2300" dirty="0">
                <a:latin typeface="+mj-lt"/>
              </a:rPr>
              <a:t>x</a:t>
            </a:r>
            <a:r>
              <a:rPr lang="en-US" sz="2300" baseline="-25000" dirty="0">
                <a:latin typeface="+mj-lt"/>
              </a:rPr>
              <a:t>i</a:t>
            </a:r>
            <a:r>
              <a:rPr lang="en-US" sz="2300" dirty="0">
                <a:latin typeface="+mj-lt"/>
              </a:rPr>
              <a:t>: </a:t>
            </a:r>
            <a:r>
              <a:rPr lang="en-US" sz="2300" dirty="0" err="1">
                <a:latin typeface="+mj-lt"/>
              </a:rPr>
              <a:t>i</a:t>
            </a:r>
            <a:r>
              <a:rPr lang="en-US" sz="2300" baseline="30000" dirty="0" err="1">
                <a:latin typeface="+mj-lt"/>
              </a:rPr>
              <a:t>th</a:t>
            </a:r>
            <a:r>
              <a:rPr lang="en-US" sz="2300" dirty="0">
                <a:latin typeface="+mj-lt"/>
              </a:rPr>
              <a:t> component of the independent variables (inputs) vector x</a:t>
            </a:r>
            <a:r>
              <a:rPr lang="en-US" sz="2300" baseline="30000" dirty="0">
                <a:latin typeface="+mj-lt"/>
              </a:rPr>
              <a:t>(n)</a:t>
            </a:r>
            <a:r>
              <a:rPr lang="en-US" sz="2300" dirty="0">
                <a:latin typeface="+mj-lt"/>
              </a:rPr>
              <a:t> =[x</a:t>
            </a:r>
            <a:r>
              <a:rPr lang="en-US" sz="2300" baseline="-25000" dirty="0">
                <a:latin typeface="+mj-lt"/>
              </a:rPr>
              <a:t>1</a:t>
            </a:r>
            <a:r>
              <a:rPr lang="en-US" sz="2300" dirty="0">
                <a:latin typeface="+mj-lt"/>
              </a:rPr>
              <a:t>,… x</a:t>
            </a:r>
            <a:r>
              <a:rPr lang="en-US" sz="2300" baseline="-25000" dirty="0">
                <a:latin typeface="+mj-lt"/>
              </a:rPr>
              <a:t>i</a:t>
            </a:r>
            <a:r>
              <a:rPr lang="en-US" sz="2300" dirty="0">
                <a:latin typeface="+mj-lt"/>
              </a:rPr>
              <a:t>…</a:t>
            </a:r>
            <a:r>
              <a:rPr lang="en-US" sz="2300" dirty="0" err="1">
                <a:latin typeface="+mj-lt"/>
              </a:rPr>
              <a:t>x</a:t>
            </a:r>
            <a:r>
              <a:rPr lang="en-US" sz="2300" baseline="-25000" dirty="0" err="1">
                <a:latin typeface="+mj-lt"/>
              </a:rPr>
              <a:t>I</a:t>
            </a:r>
            <a:r>
              <a:rPr lang="en-US" sz="2300" dirty="0">
                <a:latin typeface="+mj-lt"/>
              </a:rPr>
              <a:t>],</a:t>
            </a:r>
            <a:endParaRPr lang="es-CL" sz="2300" dirty="0">
              <a:latin typeface="+mj-lt"/>
            </a:endParaRPr>
          </a:p>
          <a:p>
            <a:r>
              <a:rPr lang="en-US" sz="2300" dirty="0" err="1">
                <a:latin typeface="+mj-lt"/>
              </a:rPr>
              <a:t>Wa</a:t>
            </a:r>
            <a:r>
              <a:rPr lang="en-US" sz="2300" baseline="-25000" dirty="0" err="1">
                <a:latin typeface="+mj-lt"/>
              </a:rPr>
              <a:t>hi</a:t>
            </a:r>
            <a:r>
              <a:rPr lang="en-US" sz="2300" dirty="0">
                <a:latin typeface="+mj-lt"/>
              </a:rPr>
              <a:t>, </a:t>
            </a:r>
            <a:r>
              <a:rPr lang="en-US" sz="2300" dirty="0" err="1">
                <a:latin typeface="+mj-lt"/>
              </a:rPr>
              <a:t>Wb</a:t>
            </a:r>
            <a:r>
              <a:rPr lang="en-US" sz="2300" baseline="-25000" dirty="0" err="1">
                <a:latin typeface="+mj-lt"/>
              </a:rPr>
              <a:t>h</a:t>
            </a:r>
            <a:r>
              <a:rPr lang="en-US" sz="2300" baseline="30000" dirty="0">
                <a:latin typeface="+mj-lt"/>
              </a:rPr>
              <a:t>(n)</a:t>
            </a:r>
            <a:r>
              <a:rPr lang="en-US" sz="2300" dirty="0">
                <a:latin typeface="+mj-lt"/>
              </a:rPr>
              <a:t>: matrix weights for the first and second layer respectively,</a:t>
            </a:r>
            <a:endParaRPr lang="es-CL" sz="2300" dirty="0">
              <a:latin typeface="+mj-lt"/>
            </a:endParaRPr>
          </a:p>
          <a:p>
            <a:r>
              <a:rPr lang="en-US" sz="2300" dirty="0">
                <a:latin typeface="+mj-lt"/>
              </a:rPr>
              <a:t>I: number of inputs in the MLP, </a:t>
            </a:r>
            <a:endParaRPr lang="es-CL" sz="2300" dirty="0">
              <a:latin typeface="+mj-lt"/>
            </a:endParaRPr>
          </a:p>
          <a:p>
            <a:r>
              <a:rPr lang="en-US" sz="2300" dirty="0">
                <a:latin typeface="+mj-lt"/>
              </a:rPr>
              <a:t>H: number of hidden neurons, </a:t>
            </a:r>
            <a:endParaRPr lang="es-CL" sz="2300" dirty="0">
              <a:latin typeface="+mj-lt"/>
            </a:endParaRPr>
          </a:p>
          <a:p>
            <a:r>
              <a:rPr lang="en-US" sz="2300" dirty="0">
                <a:latin typeface="+mj-lt"/>
              </a:rPr>
              <a:t>b</a:t>
            </a:r>
            <a:r>
              <a:rPr lang="en-US" sz="2300" baseline="30000" dirty="0">
                <a:latin typeface="+mj-lt"/>
              </a:rPr>
              <a:t>(n)</a:t>
            </a:r>
            <a:r>
              <a:rPr lang="en-US" sz="2300" dirty="0">
                <a:latin typeface="+mj-lt"/>
              </a:rPr>
              <a:t>, </a:t>
            </a:r>
            <a:r>
              <a:rPr lang="en-US" sz="2300" dirty="0" err="1">
                <a:latin typeface="+mj-lt"/>
              </a:rPr>
              <a:t>b</a:t>
            </a:r>
            <a:r>
              <a:rPr lang="en-US" sz="2300" baseline="-25000" dirty="0" err="1">
                <a:latin typeface="+mj-lt"/>
              </a:rPr>
              <a:t>h</a:t>
            </a:r>
            <a:r>
              <a:rPr lang="en-US" sz="2300" dirty="0">
                <a:latin typeface="+mj-lt"/>
              </a:rPr>
              <a:t>: bias values for the first and second layer respectively.</a:t>
            </a:r>
            <a:endParaRPr lang="es-CL" sz="2300" dirty="0">
              <a:latin typeface="+mj-lt"/>
            </a:endParaRPr>
          </a:p>
          <a:p>
            <a:pPr marL="0" indent="0">
              <a:buNone/>
            </a:pPr>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50627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09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noChangeArrowheads="1"/>
          </p:cNvSpPr>
          <p:nvPr>
            <p:ph idx="1"/>
          </p:nvPr>
        </p:nvSpPr>
        <p:spPr>
          <a:xfrm>
            <a:off x="381000" y="1219200"/>
            <a:ext cx="8458200" cy="762000"/>
          </a:xfrm>
        </p:spPr>
        <p:txBody>
          <a:bodyPr/>
          <a:lstStyle/>
          <a:p>
            <a:r>
              <a:rPr lang="en-US" altLang="en-US" sz="1800" smtClean="0">
                <a:latin typeface="Futura Lt BT" pitchFamily="34" charset="0"/>
              </a:rPr>
              <a:t>2-2.5 feet SLR over next 50 years (2015 SE FL Regional Climate Compact)</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752600"/>
            <a:ext cx="8764588"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dbl">
                <a:solidFill>
                  <a:srgbClr val="000000"/>
                </a:solidFill>
                <a:miter lim="800000"/>
                <a:headEnd/>
                <a:tailEnd/>
              </a14:hiddenLine>
            </a:ext>
          </a:extLst>
        </p:spPr>
      </p:pic>
      <p:sp>
        <p:nvSpPr>
          <p:cNvPr id="6" name="Title 1"/>
          <p:cNvSpPr>
            <a:spLocks noGrp="1"/>
          </p:cNvSpPr>
          <p:nvPr>
            <p:ph type="title"/>
          </p:nvPr>
        </p:nvSpPr>
        <p:spPr>
          <a:xfrm>
            <a:off x="438944" y="76200"/>
            <a:ext cx="8229600" cy="1143000"/>
          </a:xfrm>
        </p:spPr>
        <p:txBody>
          <a:bodyPr>
            <a:normAutofit/>
          </a:bodyPr>
          <a:lstStyle/>
          <a:p>
            <a:r>
              <a:rPr lang="en-US" sz="4000" b="1" dirty="0" smtClean="0"/>
              <a:t>1. Climate Change, SLR, and Tides</a:t>
            </a:r>
            <a:endParaRPr lang="es-CL" sz="4000" b="1" dirty="0"/>
          </a:p>
        </p:txBody>
      </p:sp>
    </p:spTree>
    <p:extLst>
      <p:ext uri="{BB962C8B-B14F-4D97-AF65-F5344CB8AC3E}">
        <p14:creationId xmlns:p14="http://schemas.microsoft.com/office/powerpoint/2010/main" val="242055435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Bayesian Multi-Layer Perceptron (Cont.)</a:t>
            </a:r>
            <a:endParaRPr lang="es-CL" sz="4000" dirty="0"/>
          </a:p>
        </p:txBody>
      </p:sp>
      <p:sp>
        <p:nvSpPr>
          <p:cNvPr id="3" name="Content Placeholder 2"/>
          <p:cNvSpPr>
            <a:spLocks noGrp="1"/>
          </p:cNvSpPr>
          <p:nvPr>
            <p:ph idx="1"/>
          </p:nvPr>
        </p:nvSpPr>
        <p:spPr/>
        <p:txBody>
          <a:bodyPr>
            <a:normAutofit lnSpcReduction="10000"/>
          </a:bodyPr>
          <a:lstStyle/>
          <a:p>
            <a:pPr marL="0" indent="0" algn="just">
              <a:buNone/>
            </a:pPr>
            <a:r>
              <a:rPr lang="en-US" sz="2200" dirty="0">
                <a:latin typeface="+mj-lt"/>
              </a:rPr>
              <a:t>Using a dataset D = [x</a:t>
            </a:r>
            <a:r>
              <a:rPr lang="en-US" sz="2200" baseline="30000" dirty="0">
                <a:latin typeface="+mj-lt"/>
              </a:rPr>
              <a:t>(n)</a:t>
            </a:r>
            <a:r>
              <a:rPr lang="en-US" sz="2200" dirty="0">
                <a:latin typeface="+mj-lt"/>
              </a:rPr>
              <a:t>, t</a:t>
            </a:r>
            <a:r>
              <a:rPr lang="en-US" sz="2200" baseline="30000" dirty="0">
                <a:latin typeface="+mj-lt"/>
              </a:rPr>
              <a:t>(n)</a:t>
            </a:r>
            <a:r>
              <a:rPr lang="en-US" sz="2200" dirty="0">
                <a:latin typeface="+mj-lt"/>
              </a:rPr>
              <a:t>] with n =1…N, where N is the number of training examples provided to the BMLP, the training of the parameters [</a:t>
            </a:r>
            <a:r>
              <a:rPr lang="en-US" sz="2200" dirty="0" err="1">
                <a:latin typeface="+mj-lt"/>
              </a:rPr>
              <a:t>Wa</a:t>
            </a:r>
            <a:r>
              <a:rPr lang="en-US" sz="2200" dirty="0">
                <a:latin typeface="+mj-lt"/>
              </a:rPr>
              <a:t>, </a:t>
            </a:r>
            <a:r>
              <a:rPr lang="en-US" sz="2200" dirty="0" err="1">
                <a:latin typeface="+mj-lt"/>
              </a:rPr>
              <a:t>Wb</a:t>
            </a:r>
            <a:r>
              <a:rPr lang="en-US" sz="2200" dirty="0">
                <a:latin typeface="+mj-lt"/>
              </a:rPr>
              <a:t>, b</a:t>
            </a:r>
            <a:r>
              <a:rPr lang="en-US" sz="2200" baseline="30000" dirty="0">
                <a:latin typeface="+mj-lt"/>
              </a:rPr>
              <a:t>(n)</a:t>
            </a:r>
            <a:r>
              <a:rPr lang="en-US" sz="2200" dirty="0">
                <a:latin typeface="+mj-lt"/>
              </a:rPr>
              <a:t>, </a:t>
            </a:r>
            <a:r>
              <a:rPr lang="en-US" sz="2200" dirty="0" err="1">
                <a:latin typeface="+mj-lt"/>
              </a:rPr>
              <a:t>b</a:t>
            </a:r>
            <a:r>
              <a:rPr lang="en-US" sz="2200" baseline="-25000" dirty="0" err="1">
                <a:latin typeface="+mj-lt"/>
              </a:rPr>
              <a:t>h</a:t>
            </a:r>
            <a:r>
              <a:rPr lang="en-US" sz="2200" dirty="0">
                <a:latin typeface="+mj-lt"/>
              </a:rPr>
              <a:t>] is performed by minimizing the Overall Error Function E (Bishop, 2007):</a:t>
            </a:r>
            <a:endParaRPr lang="es-CL" sz="22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0" indent="0">
              <a:buNone/>
            </a:pPr>
            <a:endParaRPr lang="es-CL" sz="2400" dirty="0">
              <a:latin typeface="+mj-lt"/>
            </a:endParaRPr>
          </a:p>
          <a:p>
            <a:pPr marL="0" indent="0">
              <a:buNone/>
            </a:pPr>
            <a:r>
              <a:rPr lang="en-US" sz="2200" dirty="0">
                <a:latin typeface="+mj-lt"/>
              </a:rPr>
              <a:t>Where: </a:t>
            </a:r>
            <a:endParaRPr lang="es-CL" sz="2200" dirty="0">
              <a:latin typeface="+mj-lt"/>
            </a:endParaRPr>
          </a:p>
          <a:p>
            <a:r>
              <a:rPr lang="en-US" sz="2200" dirty="0">
                <a:latin typeface="+mj-lt"/>
              </a:rPr>
              <a:t>E</a:t>
            </a:r>
            <a:r>
              <a:rPr lang="en-US" sz="2200" baseline="-25000" dirty="0">
                <a:latin typeface="+mj-lt"/>
              </a:rPr>
              <a:t>D</a:t>
            </a:r>
            <a:r>
              <a:rPr lang="en-US" sz="2200" dirty="0">
                <a:latin typeface="+mj-lt"/>
              </a:rPr>
              <a:t>: data error function, </a:t>
            </a:r>
            <a:endParaRPr lang="es-CL" sz="2200" dirty="0">
              <a:latin typeface="+mj-lt"/>
            </a:endParaRPr>
          </a:p>
          <a:p>
            <a:r>
              <a:rPr lang="en-US" sz="2200" dirty="0">
                <a:latin typeface="+mj-lt"/>
              </a:rPr>
              <a:t>E</a:t>
            </a:r>
            <a:r>
              <a:rPr lang="en-US" sz="2200" baseline="-25000" dirty="0">
                <a:latin typeface="+mj-lt"/>
              </a:rPr>
              <a:t>W</a:t>
            </a:r>
            <a:r>
              <a:rPr lang="en-US" sz="2200" dirty="0">
                <a:latin typeface="+mj-lt"/>
              </a:rPr>
              <a:t>: penalization term, </a:t>
            </a:r>
            <a:endParaRPr lang="es-CL" sz="2200" dirty="0">
              <a:latin typeface="+mj-lt"/>
            </a:endParaRPr>
          </a:p>
          <a:p>
            <a:r>
              <a:rPr lang="en-US" sz="2200" dirty="0">
                <a:latin typeface="+mj-lt"/>
              </a:rPr>
              <a:t>W= number of weights and biases in the neural network, and </a:t>
            </a:r>
            <a:endParaRPr lang="es-CL" sz="2200" dirty="0">
              <a:latin typeface="+mj-lt"/>
            </a:endParaRPr>
          </a:p>
          <a:p>
            <a:r>
              <a:rPr lang="en-US" sz="2200" dirty="0">
                <a:latin typeface="+mj-lt"/>
              </a:rPr>
              <a:t>α and β: Bayesian </a:t>
            </a:r>
            <a:r>
              <a:rPr lang="en-US" sz="2200" dirty="0" smtClean="0">
                <a:latin typeface="+mj-lt"/>
              </a:rPr>
              <a:t>hyper-parameters</a:t>
            </a:r>
            <a:r>
              <a:rPr lang="en-US" sz="2200" dirty="0">
                <a:latin typeface="+mj-lt"/>
              </a:rPr>
              <a:t>. </a:t>
            </a:r>
            <a:endParaRPr lang="es-CL" sz="2200" dirty="0">
              <a:latin typeface="+mj-lt"/>
            </a:endParaRPr>
          </a:p>
          <a:p>
            <a:pPr marL="0" indent="0">
              <a:buNone/>
            </a:pP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3430587"/>
            <a:ext cx="4440403"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62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Bayesian Multi-Layer Perceptron (Cont.)</a:t>
            </a:r>
            <a:endParaRPr lang="es-CL" sz="40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sz="3100" dirty="0">
                <a:latin typeface="+mj-lt"/>
              </a:rPr>
              <a:t>In Bayesian terms, the goal is to estimate the probability of the weights and bias of the MLP model, given the dataset D:</a:t>
            </a:r>
            <a:endParaRPr lang="es-CL" sz="3100" dirty="0">
              <a:latin typeface="+mj-lt"/>
            </a:endParaRPr>
          </a:p>
          <a:p>
            <a:pPr marL="0" indent="0">
              <a:buNone/>
            </a:pPr>
            <a:endParaRPr lang="en-US" dirty="0" smtClean="0"/>
          </a:p>
          <a:p>
            <a:pPr marL="0" indent="0">
              <a:buNone/>
            </a:pPr>
            <a:endParaRPr lang="en-US" dirty="0" smtClean="0"/>
          </a:p>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endParaRPr lang="en-US" dirty="0">
              <a:latin typeface="+mj-lt"/>
            </a:endParaRPr>
          </a:p>
          <a:p>
            <a:pPr marL="0" indent="0">
              <a:buNone/>
            </a:pPr>
            <a:endParaRPr lang="en-US" dirty="0" smtClean="0">
              <a:latin typeface="+mj-lt"/>
            </a:endParaRPr>
          </a:p>
          <a:p>
            <a:pPr marL="0" indent="0">
              <a:buNone/>
            </a:pPr>
            <a:r>
              <a:rPr lang="en-US" dirty="0" smtClean="0">
                <a:latin typeface="+mj-lt"/>
              </a:rPr>
              <a:t>Where</a:t>
            </a:r>
            <a:r>
              <a:rPr lang="en-US" dirty="0">
                <a:latin typeface="+mj-lt"/>
              </a:rPr>
              <a:t>, as explained by MacKay (1992</a:t>
            </a:r>
            <a:r>
              <a:rPr lang="en-US" dirty="0" smtClean="0">
                <a:latin typeface="+mj-lt"/>
              </a:rPr>
              <a:t>),</a:t>
            </a:r>
          </a:p>
          <a:p>
            <a:pPr marL="0" indent="0">
              <a:buNone/>
            </a:pPr>
            <a:endParaRPr lang="es-CL" dirty="0">
              <a:latin typeface="+mj-lt"/>
            </a:endParaRPr>
          </a:p>
          <a:p>
            <a:r>
              <a:rPr lang="en-US" dirty="0">
                <a:latin typeface="+mj-lt"/>
              </a:rPr>
              <a:t>p(</a:t>
            </a:r>
            <a:r>
              <a:rPr lang="en-US" dirty="0" err="1">
                <a:latin typeface="+mj-lt"/>
              </a:rPr>
              <a:t>W|t</a:t>
            </a:r>
            <a:r>
              <a:rPr lang="en-US" baseline="30000" dirty="0">
                <a:latin typeface="+mj-lt"/>
              </a:rPr>
              <a:t>(n)</a:t>
            </a:r>
            <a:r>
              <a:rPr lang="en-US" dirty="0">
                <a:latin typeface="+mj-lt"/>
              </a:rPr>
              <a:t>): the posterior probability of the weights, </a:t>
            </a:r>
            <a:endParaRPr lang="es-CL" dirty="0">
              <a:latin typeface="+mj-lt"/>
            </a:endParaRPr>
          </a:p>
          <a:p>
            <a:r>
              <a:rPr lang="en-US" dirty="0">
                <a:latin typeface="+mj-lt"/>
              </a:rPr>
              <a:t>p(t</a:t>
            </a:r>
            <a:r>
              <a:rPr lang="en-US" baseline="30000" dirty="0">
                <a:latin typeface="+mj-lt"/>
              </a:rPr>
              <a:t>(n)</a:t>
            </a:r>
            <a:r>
              <a:rPr lang="en-US" dirty="0">
                <a:latin typeface="+mj-lt"/>
              </a:rPr>
              <a:t>|W): the likelihood function, </a:t>
            </a:r>
            <a:endParaRPr lang="es-CL" dirty="0">
              <a:latin typeface="+mj-lt"/>
            </a:endParaRPr>
          </a:p>
          <a:p>
            <a:r>
              <a:rPr lang="en-US" dirty="0">
                <a:latin typeface="+mj-lt"/>
              </a:rPr>
              <a:t>p(W): the prior probability of the weights, and </a:t>
            </a:r>
            <a:endParaRPr lang="es-CL" dirty="0">
              <a:latin typeface="+mj-lt"/>
            </a:endParaRPr>
          </a:p>
          <a:p>
            <a:r>
              <a:rPr lang="en-US" dirty="0">
                <a:latin typeface="+mj-lt"/>
              </a:rPr>
              <a:t>p(t</a:t>
            </a:r>
            <a:r>
              <a:rPr lang="en-US" baseline="30000" dirty="0">
                <a:latin typeface="+mj-lt"/>
              </a:rPr>
              <a:t>(n)</a:t>
            </a:r>
            <a:r>
              <a:rPr lang="en-US" dirty="0">
                <a:latin typeface="+mj-lt"/>
              </a:rPr>
              <a:t>): the evidence for the dataset. </a:t>
            </a:r>
            <a:endParaRPr lang="en-US" dirty="0" smtClean="0">
              <a:latin typeface="+mj-lt"/>
            </a:endParaRPr>
          </a:p>
          <a:p>
            <a:pPr marL="0" indent="0">
              <a:buNone/>
            </a:pPr>
            <a:endParaRPr lang="es-CL" dirty="0">
              <a:latin typeface="+mj-lt"/>
            </a:endParaRPr>
          </a:p>
          <a:p>
            <a:pPr marL="0" indent="0">
              <a:buNone/>
            </a:pPr>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37353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819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4. Validation Methodology</a:t>
            </a:r>
            <a:br>
              <a:rPr lang="en-US" sz="4000" b="1" dirty="0" smtClean="0"/>
            </a:br>
            <a:r>
              <a:rPr lang="en-US" sz="3600" dirty="0" smtClean="0"/>
              <a:t>Integrated Model Validation Parameters</a:t>
            </a:r>
            <a:endParaRPr lang="es-CL" sz="3600" dirty="0"/>
          </a:p>
        </p:txBody>
      </p:sp>
      <p:sp>
        <p:nvSpPr>
          <p:cNvPr id="3" name="Content Placeholder 2"/>
          <p:cNvSpPr>
            <a:spLocks noGrp="1"/>
          </p:cNvSpPr>
          <p:nvPr>
            <p:ph idx="1"/>
          </p:nvPr>
        </p:nvSpPr>
        <p:spPr/>
        <p:txBody>
          <a:bodyPr/>
          <a:lstStyle/>
          <a:p>
            <a:pPr marL="0" indent="0">
              <a:buNone/>
            </a:pPr>
            <a:r>
              <a:rPr lang="en-US" dirty="0" smtClean="0">
                <a:latin typeface="+mj-lt"/>
              </a:rPr>
              <a:t>Hydrodynamic Model:</a:t>
            </a:r>
            <a:endParaRPr lang="es-CL" dirty="0"/>
          </a:p>
          <a:p>
            <a:pPr lvl="1"/>
            <a:r>
              <a:rPr lang="en-US" dirty="0" smtClean="0">
                <a:latin typeface="+mj-lt"/>
              </a:rPr>
              <a:t>Water level </a:t>
            </a:r>
          </a:p>
          <a:p>
            <a:pPr lvl="1"/>
            <a:r>
              <a:rPr lang="en-US" dirty="0" smtClean="0">
                <a:latin typeface="+mj-lt"/>
              </a:rPr>
              <a:t>Velocity data</a:t>
            </a:r>
          </a:p>
          <a:p>
            <a:pPr lvl="1"/>
            <a:r>
              <a:rPr lang="en-US" dirty="0" smtClean="0">
                <a:latin typeface="+mj-lt"/>
              </a:rPr>
              <a:t>Flow data</a:t>
            </a:r>
          </a:p>
          <a:p>
            <a:pPr marL="0" indent="0">
              <a:buNone/>
            </a:pPr>
            <a:r>
              <a:rPr lang="en-US" dirty="0" smtClean="0">
                <a:latin typeface="+mj-lt"/>
              </a:rPr>
              <a:t>Groundwater Model:</a:t>
            </a:r>
          </a:p>
          <a:p>
            <a:pPr lvl="1"/>
            <a:r>
              <a:rPr lang="en-US" dirty="0" smtClean="0">
                <a:latin typeface="+mj-lt"/>
              </a:rPr>
              <a:t>Hydraulic conductivities</a:t>
            </a:r>
          </a:p>
          <a:p>
            <a:pPr lvl="1"/>
            <a:r>
              <a:rPr lang="en-US" dirty="0" smtClean="0">
                <a:latin typeface="+mj-lt"/>
              </a:rPr>
              <a:t>Water level</a:t>
            </a:r>
          </a:p>
          <a:p>
            <a:pPr lvl="1"/>
            <a:r>
              <a:rPr lang="en-US" dirty="0" smtClean="0">
                <a:latin typeface="+mj-lt"/>
              </a:rPr>
              <a:t>Specific </a:t>
            </a:r>
            <a:r>
              <a:rPr lang="en-US" dirty="0">
                <a:latin typeface="+mj-lt"/>
              </a:rPr>
              <a:t>storage </a:t>
            </a:r>
            <a:endParaRPr lang="en-US" dirty="0" smtClean="0">
              <a:latin typeface="+mj-lt"/>
            </a:endParaRPr>
          </a:p>
          <a:p>
            <a:pPr lvl="1"/>
            <a:r>
              <a:rPr lang="en-US" dirty="0" smtClean="0">
                <a:latin typeface="+mj-lt"/>
              </a:rPr>
              <a:t>Specific </a:t>
            </a:r>
            <a:r>
              <a:rPr lang="en-US" dirty="0">
                <a:latin typeface="+mj-lt"/>
              </a:rPr>
              <a:t>yield</a:t>
            </a:r>
            <a:endParaRPr lang="en-US" dirty="0" smtClean="0">
              <a:latin typeface="+mj-lt"/>
            </a:endParaRPr>
          </a:p>
        </p:txBody>
      </p:sp>
    </p:spTree>
    <p:extLst>
      <p:ext uri="{BB962C8B-B14F-4D97-AF65-F5344CB8AC3E}">
        <p14:creationId xmlns:p14="http://schemas.microsoft.com/office/powerpoint/2010/main" val="29509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6" end="6"/>
                                            </p:txEl>
                                          </p:spTgt>
                                        </p:tgtEl>
                                        <p:attrNameLst>
                                          <p:attrName>style.color</p:attrName>
                                        </p:attrNameLst>
                                      </p:cBhvr>
                                      <p:to>
                                        <p:clrVal>
                                          <a:schemeClr val="accent2"/>
                                        </p:clrVal>
                                      </p:to>
                                    </p:set>
                                    <p:set>
                                      <p:cBhvr>
                                        <p:cTn id="11" dur="500" fill="hold"/>
                                        <p:tgtEl>
                                          <p:spTgt spid="3">
                                            <p:txEl>
                                              <p:pRg st="6" end="6"/>
                                            </p:txEl>
                                          </p:spTgt>
                                        </p:tgtEl>
                                        <p:attrNameLst>
                                          <p:attrName>fillcolor</p:attrName>
                                        </p:attrNameLst>
                                      </p:cBhvr>
                                      <p:to>
                                        <p:clrVal>
                                          <a:schemeClr val="accent2"/>
                                        </p:clrVal>
                                      </p:to>
                                    </p:set>
                                    <p:set>
                                      <p:cBhvr>
                                        <p:cTn id="12"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Validation Methodology</a:t>
            </a:r>
            <a:endParaRPr lang="es-CL" sz="4000" b="1" dirty="0"/>
          </a:p>
        </p:txBody>
      </p:sp>
      <p:sp>
        <p:nvSpPr>
          <p:cNvPr id="4" name="Content Placeholder 3"/>
          <p:cNvSpPr>
            <a:spLocks noGrp="1"/>
          </p:cNvSpPr>
          <p:nvPr>
            <p:ph idx="1"/>
          </p:nvPr>
        </p:nvSpPr>
        <p:spPr>
          <a:xfrm>
            <a:off x="457200" y="1935480"/>
            <a:ext cx="8229600" cy="4770120"/>
          </a:xfrm>
        </p:spPr>
        <p:txBody>
          <a:bodyPr>
            <a:normAutofit/>
          </a:bodyPr>
          <a:lstStyle/>
          <a:p>
            <a:pPr marL="0" indent="0">
              <a:buNone/>
            </a:pPr>
            <a:r>
              <a:rPr lang="en-US" sz="2200" dirty="0">
                <a:latin typeface="+mj-lt"/>
              </a:rPr>
              <a:t>The </a:t>
            </a:r>
            <a:r>
              <a:rPr lang="en-US" sz="2200" dirty="0" smtClean="0">
                <a:latin typeface="+mj-lt"/>
              </a:rPr>
              <a:t>mathematical </a:t>
            </a:r>
            <a:r>
              <a:rPr lang="en-US" sz="2200" dirty="0">
                <a:latin typeface="+mj-lt"/>
              </a:rPr>
              <a:t>form of a three-layer feed forward ANN is given as: </a:t>
            </a:r>
            <a:endParaRPr lang="en-US" sz="2200" dirty="0" smtClean="0">
              <a:latin typeface="+mj-lt"/>
            </a:endParaRPr>
          </a:p>
          <a:p>
            <a:pPr marL="0" indent="0">
              <a:buNone/>
            </a:pPr>
            <a:endParaRPr lang="en-US" sz="2200" dirty="0">
              <a:latin typeface="+mj-lt"/>
            </a:endParaRPr>
          </a:p>
          <a:p>
            <a:pPr marL="0" indent="0">
              <a:buNone/>
            </a:pPr>
            <a:endParaRPr lang="es-CL" sz="22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710" y="2460920"/>
            <a:ext cx="3878580" cy="1089660"/>
          </a:xfrm>
          <a:prstGeom prst="rect">
            <a:avLst/>
          </a:prstGeom>
        </p:spPr>
      </p:pic>
      <p:sp>
        <p:nvSpPr>
          <p:cNvPr id="6" name="Rectangle 5"/>
          <p:cNvSpPr/>
          <p:nvPr/>
        </p:nvSpPr>
        <p:spPr>
          <a:xfrm>
            <a:off x="533400" y="3657600"/>
            <a:ext cx="8077200" cy="2031325"/>
          </a:xfrm>
          <a:prstGeom prst="rect">
            <a:avLst/>
          </a:prstGeom>
        </p:spPr>
        <p:txBody>
          <a:bodyPr wrap="square">
            <a:spAutoFit/>
          </a:bodyPr>
          <a:lstStyle/>
          <a:p>
            <a:r>
              <a:rPr lang="en-US" dirty="0" smtClean="0">
                <a:latin typeface="+mj-lt"/>
              </a:rPr>
              <a:t>Where </a:t>
            </a:r>
            <a:r>
              <a:rPr lang="en-US" dirty="0">
                <a:latin typeface="+mj-lt"/>
              </a:rPr>
              <a:t>I</a:t>
            </a:r>
            <a:r>
              <a:rPr lang="en-US" baseline="-25000" dirty="0">
                <a:latin typeface="+mj-lt"/>
              </a:rPr>
              <a:t>i</a:t>
            </a:r>
            <a:r>
              <a:rPr lang="en-US" dirty="0">
                <a:latin typeface="+mj-lt"/>
              </a:rPr>
              <a:t> is the input value to node </a:t>
            </a:r>
            <a:r>
              <a:rPr lang="en-US" dirty="0" err="1">
                <a:latin typeface="+mj-lt"/>
              </a:rPr>
              <a:t>i</a:t>
            </a:r>
            <a:r>
              <a:rPr lang="en-US" dirty="0">
                <a:latin typeface="+mj-lt"/>
              </a:rPr>
              <a:t> of the input layer and O</a:t>
            </a:r>
            <a:r>
              <a:rPr lang="en-US" baseline="-25000" dirty="0">
                <a:latin typeface="+mj-lt"/>
              </a:rPr>
              <a:t>k</a:t>
            </a:r>
            <a:r>
              <a:rPr lang="en-US" dirty="0">
                <a:latin typeface="+mj-lt"/>
              </a:rPr>
              <a:t> is the output at node k of the output layer [</a:t>
            </a:r>
            <a:r>
              <a:rPr lang="en-US" dirty="0" smtClean="0">
                <a:latin typeface="+mj-lt"/>
              </a:rPr>
              <a:t>Tiwari, Chatterjee </a:t>
            </a:r>
            <a:r>
              <a:rPr lang="en-US" dirty="0">
                <a:latin typeface="+mj-lt"/>
              </a:rPr>
              <a:t>2010</a:t>
            </a:r>
            <a:r>
              <a:rPr lang="en-US" dirty="0" smtClean="0">
                <a:latin typeface="+mj-lt"/>
              </a:rPr>
              <a:t>].</a:t>
            </a:r>
          </a:p>
          <a:p>
            <a:endParaRPr lang="en-US" dirty="0">
              <a:latin typeface="+mj-lt"/>
            </a:endParaRPr>
          </a:p>
          <a:p>
            <a:pPr algn="just"/>
            <a:r>
              <a:rPr lang="en-US" dirty="0">
                <a:latin typeface="+mj-lt"/>
              </a:rPr>
              <a:t>The strength of the connection between the input node </a:t>
            </a:r>
            <a:r>
              <a:rPr lang="en-US" dirty="0" err="1">
                <a:latin typeface="+mj-lt"/>
              </a:rPr>
              <a:t>i</a:t>
            </a:r>
            <a:r>
              <a:rPr lang="en-US" dirty="0">
                <a:latin typeface="+mj-lt"/>
              </a:rPr>
              <a:t> and the hidden node j is controlled by </a:t>
            </a:r>
            <a:r>
              <a:rPr lang="en-US" dirty="0" err="1">
                <a:latin typeface="+mj-lt"/>
              </a:rPr>
              <a:t>w</a:t>
            </a:r>
            <a:r>
              <a:rPr lang="en-US" baseline="-25000" dirty="0" err="1">
                <a:latin typeface="+mj-lt"/>
              </a:rPr>
              <a:t>ji</a:t>
            </a:r>
            <a:r>
              <a:rPr lang="en-US" dirty="0">
                <a:latin typeface="+mj-lt"/>
              </a:rPr>
              <a:t>, and </a:t>
            </a:r>
            <a:r>
              <a:rPr lang="en-US" dirty="0" err="1">
                <a:latin typeface="+mj-lt"/>
              </a:rPr>
              <a:t>w</a:t>
            </a:r>
            <a:r>
              <a:rPr lang="en-US" baseline="-25000" dirty="0" err="1">
                <a:latin typeface="+mj-lt"/>
              </a:rPr>
              <a:t>kj</a:t>
            </a:r>
            <a:r>
              <a:rPr lang="en-US" dirty="0">
                <a:latin typeface="+mj-lt"/>
              </a:rPr>
              <a:t> controls the strength of the connection between the hidden node j and the output node k. </a:t>
            </a:r>
            <a:r>
              <a:rPr lang="en-US" dirty="0">
                <a:solidFill>
                  <a:schemeClr val="accent1"/>
                </a:solidFill>
                <a:latin typeface="+mj-lt"/>
              </a:rPr>
              <a:t>g</a:t>
            </a:r>
            <a:r>
              <a:rPr lang="en-US" baseline="-25000" dirty="0">
                <a:solidFill>
                  <a:schemeClr val="accent1"/>
                </a:solidFill>
                <a:latin typeface="+mj-lt"/>
              </a:rPr>
              <a:t>1</a:t>
            </a:r>
            <a:r>
              <a:rPr lang="en-US" dirty="0">
                <a:solidFill>
                  <a:schemeClr val="accent1"/>
                </a:solidFill>
                <a:latin typeface="+mj-lt"/>
              </a:rPr>
              <a:t> and g</a:t>
            </a:r>
            <a:r>
              <a:rPr lang="en-US" baseline="-25000" dirty="0">
                <a:solidFill>
                  <a:schemeClr val="accent1"/>
                </a:solidFill>
                <a:latin typeface="+mj-lt"/>
              </a:rPr>
              <a:t>2</a:t>
            </a:r>
            <a:r>
              <a:rPr lang="en-US" dirty="0">
                <a:solidFill>
                  <a:schemeClr val="accent1"/>
                </a:solidFill>
                <a:latin typeface="+mj-lt"/>
              </a:rPr>
              <a:t> are activation functions </a:t>
            </a:r>
            <a:r>
              <a:rPr lang="en-US" dirty="0">
                <a:latin typeface="+mj-lt"/>
              </a:rPr>
              <a:t>for the hidden layer and the output layer, respectively.</a:t>
            </a:r>
            <a:endParaRPr lang="es-CL" dirty="0">
              <a:latin typeface="+mj-lt"/>
            </a:endParaRPr>
          </a:p>
        </p:txBody>
      </p:sp>
    </p:spTree>
    <p:extLst>
      <p:ext uri="{BB962C8B-B14F-4D97-AF65-F5344CB8AC3E}">
        <p14:creationId xmlns:p14="http://schemas.microsoft.com/office/powerpoint/2010/main" val="3686362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Validation Methodology</a:t>
            </a:r>
            <a:endParaRPr lang="es-CL" sz="4000" b="1" dirty="0"/>
          </a:p>
        </p:txBody>
      </p:sp>
      <p:sp>
        <p:nvSpPr>
          <p:cNvPr id="4" name="Content Placeholder 3"/>
          <p:cNvSpPr>
            <a:spLocks noGrp="1"/>
          </p:cNvSpPr>
          <p:nvPr>
            <p:ph idx="1"/>
          </p:nvPr>
        </p:nvSpPr>
        <p:spPr/>
        <p:txBody>
          <a:bodyPr>
            <a:normAutofit/>
          </a:bodyPr>
          <a:lstStyle/>
          <a:p>
            <a:pPr marL="0" indent="0" algn="just">
              <a:buNone/>
            </a:pPr>
            <a:endParaRPr lang="en-US" sz="2200" dirty="0" smtClean="0">
              <a:latin typeface="+mj-lt"/>
            </a:endParaRPr>
          </a:p>
          <a:p>
            <a:pPr marL="0" indent="0" algn="just">
              <a:buNone/>
            </a:pPr>
            <a:endParaRPr lang="en-US" sz="2200" dirty="0">
              <a:latin typeface="+mj-lt"/>
            </a:endParaRPr>
          </a:p>
          <a:p>
            <a:pPr marL="0" indent="0" algn="just">
              <a:buNone/>
            </a:pPr>
            <a:r>
              <a:rPr lang="en-US" sz="2200" dirty="0" smtClean="0">
                <a:latin typeface="+mj-lt"/>
              </a:rPr>
              <a:t>The </a:t>
            </a:r>
            <a:r>
              <a:rPr lang="en-US" sz="2200" dirty="0" err="1">
                <a:latin typeface="+mj-lt"/>
              </a:rPr>
              <a:t>Levenberg-Marquart</a:t>
            </a:r>
            <a:r>
              <a:rPr lang="en-US" sz="2200" dirty="0">
                <a:latin typeface="+mj-lt"/>
              </a:rPr>
              <a:t> (LM) algorithm </a:t>
            </a:r>
            <a:r>
              <a:rPr lang="en-US" sz="2200" dirty="0" smtClean="0">
                <a:latin typeface="+mj-lt"/>
              </a:rPr>
              <a:t>will be </a:t>
            </a:r>
            <a:r>
              <a:rPr lang="en-US" sz="2200" dirty="0">
                <a:latin typeface="+mj-lt"/>
              </a:rPr>
              <a:t>utilized to train the ANN models </a:t>
            </a:r>
            <a:r>
              <a:rPr lang="en-US" sz="2200" dirty="0" smtClean="0">
                <a:latin typeface="+mj-lt"/>
              </a:rPr>
              <a:t>(e.g., </a:t>
            </a:r>
            <a:r>
              <a:rPr lang="en-US" sz="2200" dirty="0">
                <a:latin typeface="+mj-lt"/>
              </a:rPr>
              <a:t>MATLAB) since it has been shown to be fast, accurate, and reliable </a:t>
            </a:r>
            <a:r>
              <a:rPr lang="en-US" sz="2200" dirty="0" smtClean="0">
                <a:latin typeface="+mj-lt"/>
              </a:rPr>
              <a:t>[</a:t>
            </a:r>
            <a:r>
              <a:rPr lang="en-US" sz="2200" dirty="0" err="1" smtClean="0">
                <a:latin typeface="+mj-lt"/>
              </a:rPr>
              <a:t>Adamowski</a:t>
            </a:r>
            <a:r>
              <a:rPr lang="en-US" sz="2200" dirty="0" smtClean="0">
                <a:latin typeface="+mj-lt"/>
              </a:rPr>
              <a:t>, </a:t>
            </a:r>
            <a:r>
              <a:rPr lang="en-US" sz="2200" dirty="0" err="1" smtClean="0">
                <a:latin typeface="+mj-lt"/>
              </a:rPr>
              <a:t>Karapataki</a:t>
            </a:r>
            <a:r>
              <a:rPr lang="en-US" sz="2200" dirty="0" smtClean="0">
                <a:latin typeface="+mj-lt"/>
              </a:rPr>
              <a:t> </a:t>
            </a:r>
            <a:r>
              <a:rPr lang="en-US" sz="2200" dirty="0">
                <a:latin typeface="+mj-lt"/>
              </a:rPr>
              <a:t>2010; </a:t>
            </a:r>
            <a:r>
              <a:rPr lang="en-US" sz="2200" dirty="0" err="1" smtClean="0">
                <a:latin typeface="+mj-lt"/>
              </a:rPr>
              <a:t>Pramanik</a:t>
            </a:r>
            <a:r>
              <a:rPr lang="en-US" sz="2200" dirty="0" smtClean="0">
                <a:latin typeface="+mj-lt"/>
              </a:rPr>
              <a:t>, Panda </a:t>
            </a:r>
            <a:r>
              <a:rPr lang="en-US" sz="2200" dirty="0">
                <a:latin typeface="+mj-lt"/>
              </a:rPr>
              <a:t>2009]. </a:t>
            </a:r>
          </a:p>
          <a:p>
            <a:pPr marL="0" indent="0">
              <a:buNone/>
            </a:pPr>
            <a:endParaRPr lang="es-CL" sz="2200" dirty="0">
              <a:latin typeface="+mj-lt"/>
            </a:endParaRPr>
          </a:p>
        </p:txBody>
      </p:sp>
    </p:spTree>
    <p:extLst>
      <p:ext uri="{BB962C8B-B14F-4D97-AF65-F5344CB8AC3E}">
        <p14:creationId xmlns:p14="http://schemas.microsoft.com/office/powerpoint/2010/main" val="1036857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Validation Methodology</a:t>
            </a:r>
            <a:endParaRPr lang="es-CL" sz="4000" b="1" dirty="0"/>
          </a:p>
        </p:txBody>
      </p:sp>
      <p:sp>
        <p:nvSpPr>
          <p:cNvPr id="4" name="Content Placeholder 3"/>
          <p:cNvSpPr>
            <a:spLocks noGrp="1"/>
          </p:cNvSpPr>
          <p:nvPr>
            <p:ph idx="1"/>
          </p:nvPr>
        </p:nvSpPr>
        <p:spPr/>
        <p:txBody>
          <a:bodyPr>
            <a:normAutofit/>
          </a:bodyPr>
          <a:lstStyle/>
          <a:p>
            <a:pPr marL="0" indent="0" algn="just">
              <a:buNone/>
            </a:pPr>
            <a:endParaRPr lang="es-CL" sz="1800" dirty="0" smtClean="0">
              <a:latin typeface="+mj-lt"/>
            </a:endParaRPr>
          </a:p>
          <a:p>
            <a:pPr marL="0" indent="0" algn="just">
              <a:buNone/>
            </a:pPr>
            <a:endParaRPr lang="es-CL" sz="1800" dirty="0">
              <a:latin typeface="+mj-lt"/>
            </a:endParaRPr>
          </a:p>
          <a:p>
            <a:pPr marL="0" indent="0" algn="just">
              <a:buNone/>
            </a:pPr>
            <a:endParaRPr lang="es-CL" sz="1800" dirty="0" smtClean="0">
              <a:latin typeface="+mj-lt"/>
            </a:endParaRPr>
          </a:p>
          <a:p>
            <a:pPr marL="0" indent="0" algn="just">
              <a:buNone/>
            </a:pPr>
            <a:r>
              <a:rPr lang="es-CL" sz="2200" dirty="0" err="1" smtClean="0">
                <a:latin typeface="+mj-lt"/>
              </a:rPr>
              <a:t>The</a:t>
            </a:r>
            <a:r>
              <a:rPr lang="es-CL" sz="2200" dirty="0" smtClean="0">
                <a:latin typeface="+mj-lt"/>
              </a:rPr>
              <a:t> </a:t>
            </a:r>
            <a:r>
              <a:rPr lang="es-CL" sz="2200" dirty="0" err="1">
                <a:latin typeface="+mj-lt"/>
              </a:rPr>
              <a:t>Levenberg-Marquardt</a:t>
            </a:r>
            <a:r>
              <a:rPr lang="es-CL" sz="2200" dirty="0">
                <a:latin typeface="+mj-lt"/>
              </a:rPr>
              <a:t> </a:t>
            </a:r>
            <a:r>
              <a:rPr lang="es-CL" sz="2200" dirty="0" err="1">
                <a:latin typeface="+mj-lt"/>
              </a:rPr>
              <a:t>algorithm</a:t>
            </a:r>
            <a:r>
              <a:rPr lang="es-CL" sz="2200" dirty="0">
                <a:latin typeface="+mj-lt"/>
              </a:rPr>
              <a:t> </a:t>
            </a:r>
            <a:r>
              <a:rPr lang="es-CL" sz="2200" dirty="0" err="1">
                <a:latin typeface="+mj-lt"/>
              </a:rPr>
              <a:t>adaptively</a:t>
            </a:r>
            <a:r>
              <a:rPr lang="es-CL" sz="2200" dirty="0">
                <a:latin typeface="+mj-lt"/>
              </a:rPr>
              <a:t> </a:t>
            </a:r>
            <a:r>
              <a:rPr lang="es-CL" sz="2200" dirty="0" err="1">
                <a:latin typeface="+mj-lt"/>
              </a:rPr>
              <a:t>varies</a:t>
            </a:r>
            <a:r>
              <a:rPr lang="es-CL" sz="2200" dirty="0">
                <a:latin typeface="+mj-lt"/>
              </a:rPr>
              <a:t> </a:t>
            </a:r>
            <a:r>
              <a:rPr lang="es-CL" sz="2200" dirty="0" err="1">
                <a:latin typeface="+mj-lt"/>
              </a:rPr>
              <a:t>the</a:t>
            </a:r>
            <a:r>
              <a:rPr lang="es-CL" sz="2200" dirty="0">
                <a:latin typeface="+mj-lt"/>
              </a:rPr>
              <a:t> </a:t>
            </a:r>
            <a:r>
              <a:rPr lang="es-CL" sz="2200" dirty="0" err="1">
                <a:latin typeface="+mj-lt"/>
              </a:rPr>
              <a:t>parameter</a:t>
            </a:r>
            <a:r>
              <a:rPr lang="es-CL" sz="2200" dirty="0">
                <a:latin typeface="+mj-lt"/>
              </a:rPr>
              <a:t> </a:t>
            </a:r>
            <a:r>
              <a:rPr lang="es-CL" sz="2200" dirty="0" err="1">
                <a:latin typeface="+mj-lt"/>
              </a:rPr>
              <a:t>updates</a:t>
            </a:r>
            <a:r>
              <a:rPr lang="es-CL" sz="2200" dirty="0">
                <a:latin typeface="+mj-lt"/>
              </a:rPr>
              <a:t> </a:t>
            </a:r>
            <a:r>
              <a:rPr lang="es-CL" sz="2200" dirty="0" err="1">
                <a:latin typeface="+mj-lt"/>
              </a:rPr>
              <a:t>between</a:t>
            </a:r>
            <a:r>
              <a:rPr lang="es-CL" sz="2200" dirty="0">
                <a:latin typeface="+mj-lt"/>
              </a:rPr>
              <a:t> </a:t>
            </a:r>
            <a:r>
              <a:rPr lang="es-CL" sz="2200" dirty="0" err="1">
                <a:latin typeface="+mj-lt"/>
              </a:rPr>
              <a:t>the</a:t>
            </a:r>
            <a:r>
              <a:rPr lang="es-CL" sz="2200" dirty="0">
                <a:latin typeface="+mj-lt"/>
              </a:rPr>
              <a:t> </a:t>
            </a:r>
            <a:r>
              <a:rPr lang="es-CL" sz="2200" b="1" dirty="0" err="1">
                <a:latin typeface="+mj-lt"/>
              </a:rPr>
              <a:t>gradient</a:t>
            </a:r>
            <a:r>
              <a:rPr lang="es-CL" sz="2200" b="1" dirty="0">
                <a:latin typeface="+mj-lt"/>
              </a:rPr>
              <a:t> </a:t>
            </a:r>
            <a:r>
              <a:rPr lang="es-CL" sz="2200" b="1" dirty="0" err="1">
                <a:latin typeface="+mj-lt"/>
              </a:rPr>
              <a:t>descent</a:t>
            </a:r>
            <a:r>
              <a:rPr lang="es-CL" sz="2200" b="1" dirty="0">
                <a:latin typeface="+mj-lt"/>
              </a:rPr>
              <a:t> </a:t>
            </a:r>
            <a:r>
              <a:rPr lang="es-CL" sz="2200" dirty="0" err="1">
                <a:latin typeface="+mj-lt"/>
              </a:rPr>
              <a:t>update</a:t>
            </a:r>
            <a:r>
              <a:rPr lang="es-CL" sz="2200" dirty="0">
                <a:latin typeface="+mj-lt"/>
              </a:rPr>
              <a:t> and </a:t>
            </a:r>
            <a:r>
              <a:rPr lang="es-CL" sz="2200" dirty="0" err="1">
                <a:latin typeface="+mj-lt"/>
              </a:rPr>
              <a:t>the</a:t>
            </a:r>
            <a:r>
              <a:rPr lang="es-CL" sz="2200" dirty="0">
                <a:latin typeface="+mj-lt"/>
              </a:rPr>
              <a:t> Gauss-Newton </a:t>
            </a:r>
            <a:r>
              <a:rPr lang="es-CL" sz="2200" dirty="0" err="1" smtClean="0">
                <a:latin typeface="+mj-lt"/>
              </a:rPr>
              <a:t>update</a:t>
            </a:r>
            <a:r>
              <a:rPr lang="es-CL" sz="2200" dirty="0" smtClean="0">
                <a:latin typeface="+mj-lt"/>
              </a:rPr>
              <a:t>.</a:t>
            </a:r>
            <a:endParaRPr lang="en-US" sz="2200" dirty="0" smtClean="0">
              <a:latin typeface="+mj-lt"/>
            </a:endParaRPr>
          </a:p>
          <a:p>
            <a:pPr marL="0" indent="0" algn="just">
              <a:buNone/>
            </a:pPr>
            <a:endParaRPr lang="en-US" sz="2200" dirty="0">
              <a:latin typeface="+mj-lt"/>
            </a:endParaRPr>
          </a:p>
          <a:p>
            <a:pPr marL="0" indent="0">
              <a:buNone/>
            </a:pPr>
            <a:endParaRPr lang="en-US" sz="2200" dirty="0" smtClean="0">
              <a:latin typeface="+mj-lt"/>
            </a:endParaRPr>
          </a:p>
          <a:p>
            <a:pPr marL="0" indent="0" algn="just">
              <a:buNone/>
            </a:pPr>
            <a:endParaRPr lang="en-US" sz="1900" dirty="0" smtClean="0">
              <a:latin typeface="+mj-lt"/>
            </a:endParaRPr>
          </a:p>
        </p:txBody>
      </p:sp>
      <p:sp>
        <p:nvSpPr>
          <p:cNvPr id="5" name="Rectangle 4"/>
          <p:cNvSpPr/>
          <p:nvPr/>
        </p:nvSpPr>
        <p:spPr>
          <a:xfrm>
            <a:off x="489642" y="4072354"/>
            <a:ext cx="7772400" cy="646331"/>
          </a:xfrm>
          <a:prstGeom prst="rect">
            <a:avLst/>
          </a:prstGeom>
        </p:spPr>
        <p:txBody>
          <a:bodyPr wrap="square">
            <a:spAutoFit/>
          </a:bodyPr>
          <a:lstStyle/>
          <a:p>
            <a:pPr algn="just"/>
            <a:r>
              <a:rPr lang="en-US" b="1" dirty="0" smtClean="0">
                <a:solidFill>
                  <a:schemeClr val="accent1"/>
                </a:solidFill>
                <a:latin typeface="+mj-lt"/>
              </a:rPr>
              <a:t>Gradient </a:t>
            </a:r>
            <a:r>
              <a:rPr lang="en-US" b="1" dirty="0">
                <a:solidFill>
                  <a:schemeClr val="accent1"/>
                </a:solidFill>
                <a:latin typeface="+mj-lt"/>
              </a:rPr>
              <a:t>descent</a:t>
            </a:r>
            <a:r>
              <a:rPr lang="en-US" dirty="0">
                <a:solidFill>
                  <a:schemeClr val="accent1"/>
                </a:solidFill>
                <a:latin typeface="+mj-lt"/>
              </a:rPr>
              <a:t> is a first-order iterative optimization algorithm for finding the minimum of a function. </a:t>
            </a:r>
            <a:endParaRPr lang="es-CL" dirty="0">
              <a:solidFill>
                <a:schemeClr val="accent1"/>
              </a:solidFill>
              <a:latin typeface="+mj-lt"/>
            </a:endParaRPr>
          </a:p>
        </p:txBody>
      </p:sp>
      <p:cxnSp>
        <p:nvCxnSpPr>
          <p:cNvPr id="7" name="Straight Connector 6"/>
          <p:cNvCxnSpPr/>
          <p:nvPr/>
        </p:nvCxnSpPr>
        <p:spPr>
          <a:xfrm flipH="1">
            <a:off x="1752600" y="3613661"/>
            <a:ext cx="2209800" cy="5773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Validation </a:t>
            </a:r>
            <a:r>
              <a:rPr lang="en-US" sz="4400" b="1" dirty="0" smtClean="0"/>
              <a:t>Methodology</a:t>
            </a:r>
            <a:r>
              <a:rPr lang="en-US" sz="4000" b="1" dirty="0" smtClean="0"/>
              <a:t/>
            </a:r>
            <a:br>
              <a:rPr lang="en-US" sz="4000" b="1" dirty="0" smtClean="0"/>
            </a:br>
            <a:r>
              <a:rPr lang="en-US" sz="4000" dirty="0" smtClean="0"/>
              <a:t>Model Performance Comparison</a:t>
            </a:r>
            <a:endParaRPr lang="es-CL" sz="4000" dirty="0"/>
          </a:p>
        </p:txBody>
      </p:sp>
      <p:sp>
        <p:nvSpPr>
          <p:cNvPr id="3" name="Content Placeholder 2"/>
          <p:cNvSpPr>
            <a:spLocks noGrp="1"/>
          </p:cNvSpPr>
          <p:nvPr>
            <p:ph idx="1"/>
          </p:nvPr>
        </p:nvSpPr>
        <p:spPr/>
        <p:txBody>
          <a:bodyPr>
            <a:normAutofit/>
          </a:bodyPr>
          <a:lstStyle/>
          <a:p>
            <a:pPr marL="0" indent="0" algn="just">
              <a:buNone/>
            </a:pPr>
            <a:endParaRPr lang="en-US" sz="2000" dirty="0" smtClean="0">
              <a:latin typeface="+mj-lt"/>
            </a:endParaRPr>
          </a:p>
          <a:p>
            <a:pPr marL="0" indent="0" algn="just">
              <a:buNone/>
            </a:pPr>
            <a:r>
              <a:rPr lang="en-US" sz="2000" dirty="0" smtClean="0">
                <a:latin typeface="+mj-lt"/>
              </a:rPr>
              <a:t>The </a:t>
            </a:r>
            <a:r>
              <a:rPr lang="en-US" sz="2000" dirty="0">
                <a:latin typeface="+mj-lt"/>
              </a:rPr>
              <a:t>performance of the models </a:t>
            </a:r>
            <a:r>
              <a:rPr lang="en-US" sz="2000" dirty="0" smtClean="0">
                <a:latin typeface="+mj-lt"/>
              </a:rPr>
              <a:t>will be </a:t>
            </a:r>
            <a:r>
              <a:rPr lang="en-US" sz="2000" dirty="0">
                <a:latin typeface="+mj-lt"/>
              </a:rPr>
              <a:t>evaluated by analyzing the simulated results against the observed data and using three commonly used statistical </a:t>
            </a:r>
            <a:r>
              <a:rPr lang="en-US" sz="2000" dirty="0" smtClean="0">
                <a:latin typeface="+mj-lt"/>
              </a:rPr>
              <a:t>tools: </a:t>
            </a:r>
          </a:p>
          <a:p>
            <a:pPr marL="0" indent="0" algn="just">
              <a:buNone/>
            </a:pPr>
            <a:endParaRPr lang="en-US" sz="2000" dirty="0">
              <a:latin typeface="+mj-lt"/>
            </a:endParaRPr>
          </a:p>
          <a:p>
            <a:pPr lvl="1" algn="just">
              <a:lnSpc>
                <a:spcPct val="150000"/>
              </a:lnSpc>
              <a:buFont typeface="Wingdings" panose="05000000000000000000" pitchFamily="2" charset="2"/>
              <a:buChar char="ü"/>
            </a:pPr>
            <a:r>
              <a:rPr lang="en-US" sz="2000" dirty="0">
                <a:latin typeface="+mj-lt"/>
              </a:rPr>
              <a:t>C</a:t>
            </a:r>
            <a:r>
              <a:rPr lang="en-US" sz="2000" dirty="0" smtClean="0">
                <a:latin typeface="+mj-lt"/>
              </a:rPr>
              <a:t>oefficient </a:t>
            </a:r>
            <a:r>
              <a:rPr lang="en-US" sz="2000" dirty="0">
                <a:latin typeface="+mj-lt"/>
              </a:rPr>
              <a:t>of determination (R</a:t>
            </a:r>
            <a:r>
              <a:rPr lang="en-US" sz="2000" baseline="30000" dirty="0">
                <a:latin typeface="+mj-lt"/>
              </a:rPr>
              <a:t>2</a:t>
            </a:r>
            <a:r>
              <a:rPr lang="en-US" sz="2000" dirty="0">
                <a:latin typeface="+mj-lt"/>
              </a:rPr>
              <a:t> </a:t>
            </a:r>
            <a:r>
              <a:rPr lang="en-US" sz="2000" dirty="0" smtClean="0">
                <a:latin typeface="+mj-lt"/>
              </a:rPr>
              <a:t>)</a:t>
            </a:r>
          </a:p>
          <a:p>
            <a:pPr lvl="1" algn="just">
              <a:lnSpc>
                <a:spcPct val="150000"/>
              </a:lnSpc>
              <a:buFont typeface="Wingdings" panose="05000000000000000000" pitchFamily="2" charset="2"/>
              <a:buChar char="ü"/>
            </a:pPr>
            <a:r>
              <a:rPr lang="en-US" sz="2000" dirty="0" smtClean="0">
                <a:latin typeface="+mj-lt"/>
              </a:rPr>
              <a:t>Root </a:t>
            </a:r>
            <a:r>
              <a:rPr lang="en-US" sz="2000" dirty="0">
                <a:latin typeface="+mj-lt"/>
              </a:rPr>
              <a:t>mean squared error (</a:t>
            </a:r>
            <a:r>
              <a:rPr lang="en-US" sz="2000" dirty="0" smtClean="0">
                <a:latin typeface="+mj-lt"/>
              </a:rPr>
              <a:t>RMSE)</a:t>
            </a:r>
          </a:p>
          <a:p>
            <a:pPr lvl="1" algn="just">
              <a:lnSpc>
                <a:spcPct val="150000"/>
              </a:lnSpc>
              <a:buFont typeface="Wingdings" panose="05000000000000000000" pitchFamily="2" charset="2"/>
              <a:buChar char="ü"/>
            </a:pPr>
            <a:r>
              <a:rPr lang="en-US" sz="2000" dirty="0" smtClean="0">
                <a:latin typeface="+mj-lt"/>
              </a:rPr>
              <a:t>Modeling </a:t>
            </a:r>
            <a:r>
              <a:rPr lang="en-US" sz="2000" dirty="0">
                <a:latin typeface="+mj-lt"/>
              </a:rPr>
              <a:t>efficiency (EF</a:t>
            </a:r>
            <a:r>
              <a:rPr lang="en-US" sz="2000" dirty="0" smtClean="0">
                <a:latin typeface="+mj-lt"/>
              </a:rPr>
              <a:t>)</a:t>
            </a:r>
            <a:endParaRPr lang="es-CL" sz="2000" dirty="0">
              <a:latin typeface="+mj-lt"/>
            </a:endParaRPr>
          </a:p>
        </p:txBody>
      </p:sp>
    </p:spTree>
    <p:extLst>
      <p:ext uri="{BB962C8B-B14F-4D97-AF65-F5344CB8AC3E}">
        <p14:creationId xmlns:p14="http://schemas.microsoft.com/office/powerpoint/2010/main" val="3441158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Validation </a:t>
            </a:r>
            <a:r>
              <a:rPr lang="en-US" sz="4400" b="1" dirty="0" smtClean="0"/>
              <a:t>Methodology</a:t>
            </a:r>
            <a:r>
              <a:rPr lang="en-US" sz="4000" b="1" dirty="0" smtClean="0"/>
              <a:t/>
            </a:r>
            <a:br>
              <a:rPr lang="en-US" sz="4000" b="1" dirty="0" smtClean="0"/>
            </a:br>
            <a:r>
              <a:rPr lang="en-US" sz="4000" dirty="0" smtClean="0"/>
              <a:t>Model Performance Comparison (Cont.)</a:t>
            </a:r>
            <a:endParaRPr lang="es-CL" sz="4000" dirty="0"/>
          </a:p>
        </p:txBody>
      </p:sp>
      <p:sp>
        <p:nvSpPr>
          <p:cNvPr id="3" name="Content Placeholder 2"/>
          <p:cNvSpPr>
            <a:spLocks noGrp="1"/>
          </p:cNvSpPr>
          <p:nvPr>
            <p:ph idx="1"/>
          </p:nvPr>
        </p:nvSpPr>
        <p:spPr/>
        <p:txBody>
          <a:bodyPr>
            <a:normAutofit/>
          </a:bodyPr>
          <a:lstStyle/>
          <a:p>
            <a:pPr marL="0" indent="0" algn="just">
              <a:buNone/>
            </a:pPr>
            <a:endParaRPr lang="en-US" sz="2000" dirty="0" smtClean="0">
              <a:latin typeface="+mj-lt"/>
            </a:endParaRPr>
          </a:p>
          <a:p>
            <a:pPr algn="just">
              <a:buFont typeface="Wingdings" panose="05000000000000000000" pitchFamily="2" charset="2"/>
              <a:buChar char="q"/>
            </a:pPr>
            <a:r>
              <a:rPr lang="en-US" sz="1800" dirty="0" smtClean="0">
                <a:latin typeface="+mj-lt"/>
              </a:rPr>
              <a:t>The </a:t>
            </a:r>
            <a:r>
              <a:rPr lang="en-US" sz="1800" dirty="0">
                <a:latin typeface="+mj-lt"/>
              </a:rPr>
              <a:t>root mean squared error represents the </a:t>
            </a:r>
            <a:r>
              <a:rPr lang="en-US" sz="1800" dirty="0">
                <a:solidFill>
                  <a:schemeClr val="accent1"/>
                </a:solidFill>
                <a:latin typeface="+mj-lt"/>
              </a:rPr>
              <a:t>mean error between the simulated values and the observed values</a:t>
            </a:r>
            <a:r>
              <a:rPr lang="en-US" sz="1800" dirty="0">
                <a:latin typeface="+mj-lt"/>
              </a:rPr>
              <a:t>. </a:t>
            </a:r>
            <a:endParaRPr lang="en-US" sz="1800" dirty="0" smtClean="0">
              <a:latin typeface="+mj-lt"/>
            </a:endParaRPr>
          </a:p>
          <a:p>
            <a:pPr algn="just">
              <a:buFont typeface="Wingdings" panose="05000000000000000000" pitchFamily="2" charset="2"/>
              <a:buChar char="q"/>
            </a:pPr>
            <a:endParaRPr lang="en-US" sz="1800" dirty="0">
              <a:latin typeface="+mj-lt"/>
            </a:endParaRPr>
          </a:p>
          <a:p>
            <a:pPr algn="just">
              <a:buFont typeface="Wingdings" panose="05000000000000000000" pitchFamily="2" charset="2"/>
              <a:buChar char="q"/>
            </a:pPr>
            <a:r>
              <a:rPr lang="en-US" sz="1800" dirty="0" smtClean="0">
                <a:solidFill>
                  <a:schemeClr val="accent1"/>
                </a:solidFill>
                <a:latin typeface="+mj-lt"/>
              </a:rPr>
              <a:t>A </a:t>
            </a:r>
            <a:r>
              <a:rPr lang="en-US" sz="1800" dirty="0">
                <a:solidFill>
                  <a:schemeClr val="accent1"/>
                </a:solidFill>
                <a:latin typeface="+mj-lt"/>
              </a:rPr>
              <a:t>small RMSE indicates less mean error between the simulated and observed results than a large RSME</a:t>
            </a:r>
            <a:r>
              <a:rPr lang="en-US" sz="1800" dirty="0">
                <a:latin typeface="+mj-lt"/>
              </a:rPr>
              <a:t>. However, RMSE can be very sensitive to extreme values with a single large error result capable of resulting in a high RMSE. If the data is strongly </a:t>
            </a:r>
            <a:r>
              <a:rPr lang="en-US" sz="1800" dirty="0" smtClean="0">
                <a:latin typeface="+mj-lt"/>
              </a:rPr>
              <a:t>biased. </a:t>
            </a:r>
          </a:p>
          <a:p>
            <a:pPr algn="just">
              <a:buFont typeface="Wingdings" panose="05000000000000000000" pitchFamily="2" charset="2"/>
              <a:buChar char="q"/>
            </a:pPr>
            <a:endParaRPr lang="en-US" sz="1800" dirty="0">
              <a:latin typeface="+mj-lt"/>
            </a:endParaRPr>
          </a:p>
          <a:p>
            <a:pPr algn="just">
              <a:buFont typeface="Wingdings" panose="05000000000000000000" pitchFamily="2" charset="2"/>
              <a:buChar char="q"/>
            </a:pPr>
            <a:r>
              <a:rPr lang="en-US" sz="1800" dirty="0" smtClean="0">
                <a:solidFill>
                  <a:schemeClr val="accent1"/>
                </a:solidFill>
                <a:latin typeface="+mj-lt"/>
              </a:rPr>
              <a:t>The </a:t>
            </a:r>
            <a:r>
              <a:rPr lang="en-US" sz="1800" dirty="0">
                <a:solidFill>
                  <a:schemeClr val="accent1"/>
                </a:solidFill>
                <a:latin typeface="+mj-lt"/>
              </a:rPr>
              <a:t>modeling efficiency (EF) gives a more acceptable analysis than R</a:t>
            </a:r>
            <a:r>
              <a:rPr lang="en-US" sz="1800" baseline="30000" dirty="0">
                <a:solidFill>
                  <a:schemeClr val="accent1"/>
                </a:solidFill>
                <a:latin typeface="+mj-lt"/>
              </a:rPr>
              <a:t>2</a:t>
            </a:r>
            <a:r>
              <a:rPr lang="en-US" sz="1800" dirty="0">
                <a:solidFill>
                  <a:schemeClr val="accent1"/>
                </a:solidFill>
                <a:latin typeface="+mj-lt"/>
              </a:rPr>
              <a:t> </a:t>
            </a:r>
            <a:r>
              <a:rPr lang="en-US" sz="1800" dirty="0">
                <a:latin typeface="+mj-lt"/>
              </a:rPr>
              <a:t>. A negative value for EF indicates very poor model performance. </a:t>
            </a:r>
            <a:endParaRPr lang="es-CL" sz="1800" dirty="0">
              <a:latin typeface="+mj-lt"/>
            </a:endParaRPr>
          </a:p>
        </p:txBody>
      </p:sp>
    </p:spTree>
    <p:extLst>
      <p:ext uri="{BB962C8B-B14F-4D97-AF65-F5344CB8AC3E}">
        <p14:creationId xmlns:p14="http://schemas.microsoft.com/office/powerpoint/2010/main" val="974912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General Conclusions</a:t>
            </a:r>
            <a:endParaRPr lang="es-CL" sz="4000" b="1" dirty="0"/>
          </a:p>
        </p:txBody>
      </p:sp>
      <p:sp>
        <p:nvSpPr>
          <p:cNvPr id="3" name="Content Placeholder 2"/>
          <p:cNvSpPr>
            <a:spLocks noGrp="1"/>
          </p:cNvSpPr>
          <p:nvPr>
            <p:ph idx="1"/>
          </p:nvPr>
        </p:nvSpPr>
        <p:spPr>
          <a:xfrm>
            <a:off x="457200" y="1935480"/>
            <a:ext cx="8229600" cy="4770120"/>
          </a:xfrm>
        </p:spPr>
        <p:txBody>
          <a:bodyPr>
            <a:normAutofit fontScale="55000" lnSpcReduction="20000"/>
          </a:bodyPr>
          <a:lstStyle/>
          <a:p>
            <a:pPr marL="0" indent="0" algn="just">
              <a:buNone/>
            </a:pPr>
            <a:endParaRPr lang="es-CL" sz="3100" dirty="0">
              <a:latin typeface="+mj-lt"/>
            </a:endParaRPr>
          </a:p>
          <a:p>
            <a:pPr lvl="0" algn="just"/>
            <a:r>
              <a:rPr lang="en-US" sz="3100" dirty="0">
                <a:latin typeface="+mj-lt"/>
              </a:rPr>
              <a:t>ML models or data-driven techniques are additional tools for use in water resources engineering that can </a:t>
            </a:r>
            <a:r>
              <a:rPr lang="en-US" sz="3100" dirty="0">
                <a:solidFill>
                  <a:schemeClr val="accent1"/>
                </a:solidFill>
                <a:latin typeface="+mj-lt"/>
              </a:rPr>
              <a:t>complement, improve (or replace in some scenarios) physical-based models. </a:t>
            </a:r>
            <a:r>
              <a:rPr lang="en-US" sz="3100" dirty="0">
                <a:latin typeface="+mj-lt"/>
              </a:rPr>
              <a:t>The main advantage of these tools is their capability to capture complex nonlinear patterns and trends in the available data. </a:t>
            </a:r>
            <a:endParaRPr lang="en-US" sz="3100" dirty="0" smtClean="0">
              <a:latin typeface="+mj-lt"/>
            </a:endParaRPr>
          </a:p>
          <a:p>
            <a:pPr marL="0" lvl="0" indent="0" algn="just">
              <a:buNone/>
            </a:pPr>
            <a:endParaRPr lang="es-CL" sz="3100" dirty="0">
              <a:latin typeface="+mj-lt"/>
            </a:endParaRPr>
          </a:p>
          <a:p>
            <a:pPr lvl="0" algn="just"/>
            <a:r>
              <a:rPr lang="en-US" sz="3100" dirty="0">
                <a:latin typeface="+mj-lt"/>
              </a:rPr>
              <a:t>While physical-based models (e.g. rainfall-runoff) components allows for the analysis of their internal components, the imbedded components of data-driven tools do not allow for a direct interpretation yet (</a:t>
            </a:r>
            <a:r>
              <a:rPr lang="en-US" sz="3100" dirty="0">
                <a:solidFill>
                  <a:schemeClr val="accent1"/>
                </a:solidFill>
                <a:latin typeface="+mj-lt"/>
              </a:rPr>
              <a:t>black-box algorithms</a:t>
            </a:r>
            <a:r>
              <a:rPr lang="en-US" sz="3100" dirty="0" smtClean="0">
                <a:latin typeface="+mj-lt"/>
              </a:rPr>
              <a:t>).</a:t>
            </a:r>
          </a:p>
          <a:p>
            <a:pPr marL="0" lvl="0" indent="0" algn="just">
              <a:buNone/>
            </a:pPr>
            <a:endParaRPr lang="es-CL" sz="3100" dirty="0">
              <a:latin typeface="+mj-lt"/>
            </a:endParaRPr>
          </a:p>
          <a:p>
            <a:pPr lvl="0" algn="just"/>
            <a:r>
              <a:rPr lang="en-US" sz="3100" dirty="0">
                <a:latin typeface="+mj-lt"/>
              </a:rPr>
              <a:t>ML models in most cases </a:t>
            </a:r>
            <a:r>
              <a:rPr lang="en-US" sz="3100" dirty="0">
                <a:solidFill>
                  <a:schemeClr val="accent1"/>
                </a:solidFill>
                <a:latin typeface="+mj-lt"/>
              </a:rPr>
              <a:t>have a better performance than physical-based model</a:t>
            </a:r>
            <a:r>
              <a:rPr lang="en-US" sz="3100" dirty="0">
                <a:latin typeface="+mj-lt"/>
              </a:rPr>
              <a:t>; nevertheless they are limited by the quality and availability of information</a:t>
            </a:r>
            <a:r>
              <a:rPr lang="en-US" sz="3100" dirty="0" smtClean="0">
                <a:latin typeface="+mj-lt"/>
              </a:rPr>
              <a:t>.</a:t>
            </a:r>
          </a:p>
          <a:p>
            <a:pPr marL="0" lvl="0" indent="0" algn="just">
              <a:buNone/>
            </a:pPr>
            <a:endParaRPr lang="es-CL" sz="3100" dirty="0">
              <a:latin typeface="+mj-lt"/>
            </a:endParaRPr>
          </a:p>
          <a:p>
            <a:pPr lvl="0" algn="just"/>
            <a:r>
              <a:rPr lang="en-US" sz="3100" dirty="0">
                <a:latin typeface="+mj-lt"/>
              </a:rPr>
              <a:t>The use of ML models is recommended under the following scenarios: </a:t>
            </a:r>
            <a:r>
              <a:rPr lang="en-US" sz="3100" dirty="0">
                <a:solidFill>
                  <a:schemeClr val="accent1"/>
                </a:solidFill>
                <a:latin typeface="+mj-lt"/>
              </a:rPr>
              <a:t>incomplete data to develop physical-based models, extensive records of the phenomena and related causes or inputs, data forecasting, and classification-type problems.</a:t>
            </a:r>
            <a:endParaRPr lang="es-CL" sz="3100" dirty="0">
              <a:solidFill>
                <a:schemeClr val="accent1"/>
              </a:solidFill>
              <a:latin typeface="+mj-lt"/>
            </a:endParaRPr>
          </a:p>
          <a:p>
            <a:pPr marL="0" indent="0">
              <a:buNone/>
            </a:pPr>
            <a:endParaRPr lang="es-CL" dirty="0"/>
          </a:p>
        </p:txBody>
      </p:sp>
    </p:spTree>
    <p:extLst>
      <p:ext uri="{BB962C8B-B14F-4D97-AF65-F5344CB8AC3E}">
        <p14:creationId xmlns:p14="http://schemas.microsoft.com/office/powerpoint/2010/main" val="2586205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pPr algn="ctr"/>
            <a:r>
              <a:rPr lang="en-US" dirty="0" smtClean="0">
                <a:hlinkClick r:id="rId2"/>
              </a:rPr>
              <a:t>LET’S PLAY!</a:t>
            </a:r>
            <a:endParaRPr lang="es-CL" dirty="0"/>
          </a:p>
        </p:txBody>
      </p:sp>
    </p:spTree>
    <p:extLst>
      <p:ext uri="{BB962C8B-B14F-4D97-AF65-F5344CB8AC3E}">
        <p14:creationId xmlns:p14="http://schemas.microsoft.com/office/powerpoint/2010/main" val="406207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62000"/>
            <a:ext cx="3958107" cy="6096000"/>
          </a:xfrm>
          <a:prstGeom prst="rect">
            <a:avLst/>
          </a:prstGeom>
        </p:spPr>
      </p:pic>
      <p:sp>
        <p:nvSpPr>
          <p:cNvPr id="5" name="Title 1"/>
          <p:cNvSpPr>
            <a:spLocks noGrp="1"/>
          </p:cNvSpPr>
          <p:nvPr>
            <p:ph type="title"/>
          </p:nvPr>
        </p:nvSpPr>
        <p:spPr>
          <a:xfrm>
            <a:off x="304800" y="-371947"/>
            <a:ext cx="8229600" cy="1143000"/>
          </a:xfrm>
        </p:spPr>
        <p:txBody>
          <a:bodyPr>
            <a:normAutofit/>
          </a:bodyPr>
          <a:lstStyle/>
          <a:p>
            <a:r>
              <a:rPr lang="en-US" sz="4000" b="1" dirty="0" smtClean="0"/>
              <a:t>South Florida</a:t>
            </a:r>
            <a:endParaRPr lang="es-CL" sz="4000" b="1" dirty="0"/>
          </a:p>
        </p:txBody>
      </p:sp>
    </p:spTree>
    <p:extLst>
      <p:ext uri="{BB962C8B-B14F-4D97-AF65-F5344CB8AC3E}">
        <p14:creationId xmlns:p14="http://schemas.microsoft.com/office/powerpoint/2010/main" val="3299162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0"/>
            <a:ext cx="9144000" cy="5061858"/>
          </a:xfrm>
          <a:prstGeom prst="rect">
            <a:avLst/>
          </a:prstGeom>
        </p:spPr>
      </p:pic>
      <p:sp>
        <p:nvSpPr>
          <p:cNvPr id="7" name="Rectangle 6"/>
          <p:cNvSpPr/>
          <p:nvPr/>
        </p:nvSpPr>
        <p:spPr>
          <a:xfrm>
            <a:off x="0" y="5257800"/>
            <a:ext cx="9144000" cy="1569660"/>
          </a:xfrm>
          <a:prstGeom prst="rect">
            <a:avLst/>
          </a:prstGeom>
        </p:spPr>
        <p:txBody>
          <a:bodyPr wrap="square">
            <a:spAutoFit/>
          </a:bodyPr>
          <a:lstStyle/>
          <a:p>
            <a:pPr algn="ctr"/>
            <a:r>
              <a:rPr lang="en-US" sz="3000" b="1" dirty="0" smtClean="0">
                <a:solidFill>
                  <a:schemeClr val="tx2"/>
                </a:solidFill>
                <a:latin typeface="Arial Narrow" panose="020B0606020202030204" pitchFamily="34" charset="0"/>
              </a:rPr>
              <a:t>THANK YOU!</a:t>
            </a:r>
          </a:p>
          <a:p>
            <a:endParaRPr lang="en-US" sz="1400" dirty="0" smtClean="0">
              <a:latin typeface="Arial Narrow" panose="020B0606020202030204" pitchFamily="34" charset="0"/>
            </a:endParaRPr>
          </a:p>
          <a:p>
            <a:r>
              <a:rPr lang="en-US" sz="2600" i="1" dirty="0" smtClean="0">
                <a:latin typeface="Arial Narrow" panose="020B0606020202030204" pitchFamily="34" charset="0"/>
              </a:rPr>
              <a:t>Carlos Tamayo, MS, LEEP AP, ENV SP</a:t>
            </a:r>
          </a:p>
          <a:p>
            <a:r>
              <a:rPr lang="en-US" sz="2600" i="1" dirty="0" smtClean="0">
                <a:latin typeface="Arial Narrow" panose="020B0606020202030204" pitchFamily="34" charset="0"/>
              </a:rPr>
              <a:t>carlos.tamayo@aecom.com</a:t>
            </a:r>
          </a:p>
        </p:txBody>
      </p:sp>
    </p:spTree>
    <p:extLst>
      <p:ext uri="{BB962C8B-B14F-4D97-AF65-F5344CB8AC3E}">
        <p14:creationId xmlns:p14="http://schemas.microsoft.com/office/powerpoint/2010/main" val="1414244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a:p>
        </p:txBody>
      </p:sp>
      <p:sp>
        <p:nvSpPr>
          <p:cNvPr id="3" name="Content Placeholder 2"/>
          <p:cNvSpPr>
            <a:spLocks noGrp="1"/>
          </p:cNvSpPr>
          <p:nvPr>
            <p:ph idx="1"/>
          </p:nvPr>
        </p:nvSpPr>
        <p:spPr/>
        <p:txBody>
          <a:bodyPr/>
          <a:lstStyle/>
          <a:p>
            <a:endParaRPr lang="es-CL"/>
          </a:p>
        </p:txBody>
      </p:sp>
    </p:spTree>
    <p:extLst>
      <p:ext uri="{BB962C8B-B14F-4D97-AF65-F5344CB8AC3E}">
        <p14:creationId xmlns:p14="http://schemas.microsoft.com/office/powerpoint/2010/main" val="354894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a:p>
        </p:txBody>
      </p:sp>
      <p:sp>
        <p:nvSpPr>
          <p:cNvPr id="3" name="Content Placeholder 2"/>
          <p:cNvSpPr>
            <a:spLocks noGrp="1"/>
          </p:cNvSpPr>
          <p:nvPr>
            <p:ph idx="1"/>
          </p:nvPr>
        </p:nvSpPr>
        <p:spPr/>
        <p:txBody>
          <a:bodyPr/>
          <a:lstStyle/>
          <a:p>
            <a:endParaRPr lang="es-CL"/>
          </a:p>
        </p:txBody>
      </p:sp>
    </p:spTree>
    <p:extLst>
      <p:ext uri="{BB962C8B-B14F-4D97-AF65-F5344CB8AC3E}">
        <p14:creationId xmlns:p14="http://schemas.microsoft.com/office/powerpoint/2010/main" val="2217985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a:p>
        </p:txBody>
      </p:sp>
      <p:sp>
        <p:nvSpPr>
          <p:cNvPr id="3" name="Content Placeholder 2"/>
          <p:cNvSpPr>
            <a:spLocks noGrp="1"/>
          </p:cNvSpPr>
          <p:nvPr>
            <p:ph idx="1"/>
          </p:nvPr>
        </p:nvSpPr>
        <p:spPr/>
        <p:txBody>
          <a:bodyPr/>
          <a:lstStyle/>
          <a:p>
            <a:endParaRPr lang="es-CL"/>
          </a:p>
        </p:txBody>
      </p:sp>
    </p:spTree>
    <p:extLst>
      <p:ext uri="{BB962C8B-B14F-4D97-AF65-F5344CB8AC3E}">
        <p14:creationId xmlns:p14="http://schemas.microsoft.com/office/powerpoint/2010/main" val="2592458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Bayesian Multi-Layer Perceptron (Cont.)</a:t>
            </a:r>
            <a:endParaRPr lang="es-CL" sz="4000" dirty="0"/>
          </a:p>
        </p:txBody>
      </p:sp>
      <p:sp>
        <p:nvSpPr>
          <p:cNvPr id="3" name="Content Placeholder 2"/>
          <p:cNvSpPr>
            <a:spLocks noGrp="1"/>
          </p:cNvSpPr>
          <p:nvPr>
            <p:ph idx="1"/>
          </p:nvPr>
        </p:nvSpPr>
        <p:spPr/>
        <p:txBody>
          <a:bodyPr>
            <a:normAutofit fontScale="85000" lnSpcReduction="10000"/>
          </a:bodyPr>
          <a:lstStyle/>
          <a:p>
            <a:pPr marL="0" indent="0" algn="just">
              <a:buNone/>
            </a:pPr>
            <a:endParaRPr lang="en-US" sz="2400" dirty="0" smtClean="0">
              <a:latin typeface="+mj-lt"/>
            </a:endParaRPr>
          </a:p>
          <a:p>
            <a:pPr marL="0" indent="0" algn="just">
              <a:buNone/>
            </a:pPr>
            <a:endParaRPr lang="en-US" sz="2400" dirty="0">
              <a:latin typeface="+mj-lt"/>
            </a:endParaRPr>
          </a:p>
          <a:p>
            <a:pPr marL="0" indent="0" algn="just">
              <a:buNone/>
            </a:pPr>
            <a:r>
              <a:rPr lang="en-US" sz="2400" dirty="0" smtClean="0">
                <a:latin typeface="+mj-lt"/>
              </a:rPr>
              <a:t>For </a:t>
            </a:r>
            <a:r>
              <a:rPr lang="en-US" sz="2400" dirty="0">
                <a:latin typeface="+mj-lt"/>
              </a:rPr>
              <a:t>regression tasks, the Bayesian Inference method allows the prediction y</a:t>
            </a:r>
            <a:r>
              <a:rPr lang="en-US" sz="2400" baseline="30000" dirty="0">
                <a:latin typeface="+mj-lt"/>
              </a:rPr>
              <a:t>(n)</a:t>
            </a:r>
            <a:r>
              <a:rPr lang="en-US" sz="2400" dirty="0">
                <a:latin typeface="+mj-lt"/>
              </a:rPr>
              <a:t> and the variance of the predictions σ</a:t>
            </a:r>
            <a:r>
              <a:rPr lang="en-US" sz="2400" baseline="-25000" dirty="0">
                <a:latin typeface="+mj-lt"/>
              </a:rPr>
              <a:t>y</a:t>
            </a:r>
            <a:r>
              <a:rPr lang="en-US" sz="2400" baseline="30000" dirty="0">
                <a:latin typeface="+mj-lt"/>
              </a:rPr>
              <a:t>2</a:t>
            </a:r>
            <a:r>
              <a:rPr lang="en-US" sz="2400" dirty="0">
                <a:latin typeface="+mj-lt"/>
              </a:rPr>
              <a:t>, once the distribution of W has been estimated by maximizing the likelihood for α and β (Bishop, 2007). σ</a:t>
            </a:r>
            <a:r>
              <a:rPr lang="en-US" sz="2400" baseline="-25000" dirty="0">
                <a:latin typeface="+mj-lt"/>
              </a:rPr>
              <a:t>y</a:t>
            </a:r>
            <a:r>
              <a:rPr lang="en-US" sz="2400" baseline="30000" dirty="0">
                <a:latin typeface="+mj-lt"/>
              </a:rPr>
              <a:t>2</a:t>
            </a:r>
            <a:r>
              <a:rPr lang="en-US" sz="2400" dirty="0">
                <a:latin typeface="+mj-lt"/>
              </a:rPr>
              <a:t> is the output variance vector σ</a:t>
            </a:r>
            <a:r>
              <a:rPr lang="en-US" sz="2400" baseline="-25000" dirty="0">
                <a:latin typeface="+mj-lt"/>
              </a:rPr>
              <a:t>y</a:t>
            </a:r>
            <a:r>
              <a:rPr lang="en-US" sz="2400" baseline="30000" dirty="0">
                <a:latin typeface="+mj-lt"/>
              </a:rPr>
              <a:t>2 </a:t>
            </a:r>
            <a:r>
              <a:rPr lang="en-US" sz="2400" dirty="0">
                <a:latin typeface="+mj-lt"/>
              </a:rPr>
              <a:t>= (σ</a:t>
            </a:r>
            <a:r>
              <a:rPr lang="en-US" sz="2400" baseline="-25000" dirty="0">
                <a:latin typeface="+mj-lt"/>
              </a:rPr>
              <a:t>1</a:t>
            </a:r>
            <a:r>
              <a:rPr lang="en-US" sz="2400" baseline="30000" dirty="0">
                <a:latin typeface="+mj-lt"/>
              </a:rPr>
              <a:t>2</a:t>
            </a:r>
            <a:r>
              <a:rPr lang="en-US" sz="2400" dirty="0">
                <a:latin typeface="+mj-lt"/>
              </a:rPr>
              <a:t>,…, σ</a:t>
            </a:r>
            <a:r>
              <a:rPr lang="en-US" sz="2400" baseline="-25000" dirty="0">
                <a:latin typeface="+mj-lt"/>
              </a:rPr>
              <a:t>k</a:t>
            </a:r>
            <a:r>
              <a:rPr lang="en-US" sz="2400" baseline="30000" dirty="0">
                <a:latin typeface="+mj-lt"/>
              </a:rPr>
              <a:t>2</a:t>
            </a:r>
            <a:r>
              <a:rPr lang="en-US" sz="2400" dirty="0">
                <a:latin typeface="+mj-lt"/>
              </a:rPr>
              <a:t>,…, σ</a:t>
            </a:r>
            <a:r>
              <a:rPr lang="en-US" sz="2400" baseline="-25000" dirty="0">
                <a:latin typeface="+mj-lt"/>
              </a:rPr>
              <a:t>K</a:t>
            </a:r>
            <a:r>
              <a:rPr lang="en-US" sz="2400" baseline="30000" dirty="0">
                <a:latin typeface="+mj-lt"/>
              </a:rPr>
              <a:t>2</a:t>
            </a:r>
            <a:r>
              <a:rPr lang="en-US" sz="2400" dirty="0">
                <a:latin typeface="+mj-lt"/>
              </a:rPr>
              <a:t>). This can be expressed as: </a:t>
            </a:r>
            <a:endParaRPr lang="en-US" sz="2400" dirty="0" smtClean="0">
              <a:latin typeface="+mj-lt"/>
            </a:endParaRPr>
          </a:p>
          <a:p>
            <a:pPr marL="0" indent="0" algn="just">
              <a:buNone/>
            </a:pPr>
            <a:endParaRPr lang="en-US" sz="2400" dirty="0">
              <a:latin typeface="+mj-lt"/>
            </a:endParaRPr>
          </a:p>
          <a:p>
            <a:pPr marL="0" indent="0" algn="just">
              <a:buNone/>
            </a:pPr>
            <a:endParaRPr lang="en-US" sz="2400" dirty="0" smtClean="0">
              <a:latin typeface="+mj-lt"/>
            </a:endParaRPr>
          </a:p>
          <a:p>
            <a:pPr marL="0" indent="0" algn="just">
              <a:buNone/>
            </a:pPr>
            <a:endParaRPr lang="en-US" sz="2400" dirty="0">
              <a:latin typeface="+mj-lt"/>
            </a:endParaRPr>
          </a:p>
          <a:p>
            <a:pPr marL="0" indent="0" algn="just">
              <a:buNone/>
            </a:pPr>
            <a:r>
              <a:rPr lang="en-US" sz="2400" dirty="0" smtClean="0">
                <a:latin typeface="+mj-lt"/>
              </a:rPr>
              <a:t>The </a:t>
            </a:r>
            <a:r>
              <a:rPr lang="en-US" sz="2400" dirty="0">
                <a:latin typeface="+mj-lt"/>
              </a:rPr>
              <a:t>output variance has two </a:t>
            </a:r>
            <a:r>
              <a:rPr lang="en-US" sz="2400" dirty="0" smtClean="0">
                <a:latin typeface="+mj-lt"/>
              </a:rPr>
              <a:t>sources: </a:t>
            </a:r>
          </a:p>
          <a:p>
            <a:pPr lvl="1" algn="just"/>
            <a:r>
              <a:rPr lang="en-US" sz="2200" dirty="0" smtClean="0">
                <a:latin typeface="+mj-lt"/>
              </a:rPr>
              <a:t>The </a:t>
            </a:r>
            <a:r>
              <a:rPr lang="en-US" sz="2200" dirty="0">
                <a:latin typeface="+mj-lt"/>
              </a:rPr>
              <a:t>first source arises from the intrinsic noise in the output </a:t>
            </a:r>
            <a:r>
              <a:rPr lang="en-US" sz="2200" dirty="0" smtClean="0">
                <a:latin typeface="+mj-lt"/>
              </a:rPr>
              <a:t>values, and </a:t>
            </a:r>
          </a:p>
          <a:p>
            <a:pPr lvl="1" algn="just"/>
            <a:r>
              <a:rPr lang="en-US" sz="2200" dirty="0">
                <a:latin typeface="+mj-lt"/>
              </a:rPr>
              <a:t>T</a:t>
            </a:r>
            <a:r>
              <a:rPr lang="en-US" sz="2200" dirty="0" smtClean="0">
                <a:latin typeface="+mj-lt"/>
              </a:rPr>
              <a:t>he </a:t>
            </a:r>
            <a:r>
              <a:rPr lang="en-US" sz="2200" dirty="0">
                <a:latin typeface="+mj-lt"/>
              </a:rPr>
              <a:t>second source comes from the posterior distribution of the BMLP weights. The output standard deviation vector </a:t>
            </a:r>
            <a:r>
              <a:rPr lang="en-US" sz="2200" dirty="0" err="1">
                <a:latin typeface="+mj-lt"/>
              </a:rPr>
              <a:t>σ</a:t>
            </a:r>
            <a:r>
              <a:rPr lang="en-US" sz="2200" baseline="-25000" dirty="0" err="1">
                <a:latin typeface="+mj-lt"/>
              </a:rPr>
              <a:t>y</a:t>
            </a:r>
            <a:r>
              <a:rPr lang="en-US" sz="2200" dirty="0">
                <a:latin typeface="+mj-lt"/>
              </a:rPr>
              <a:t> can be interpreted as the error bar for confidence interval estimation (Bishop, 2007).</a:t>
            </a:r>
            <a:endParaRPr lang="es-CL" sz="2200" dirty="0">
              <a:latin typeface="+mj-lt"/>
            </a:endParaRPr>
          </a:p>
          <a:p>
            <a:pPr marL="0" indent="0">
              <a:buNone/>
            </a:pPr>
            <a:endParaRPr lang="es-CL" dirty="0"/>
          </a:p>
          <a:p>
            <a:pPr marL="0" indent="0">
              <a:buNone/>
            </a:pPr>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005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054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endParaRPr lang="en-US" sz="2200" dirty="0" smtClean="0">
              <a:latin typeface="+mj-lt"/>
            </a:endParaRPr>
          </a:p>
          <a:p>
            <a:pPr marL="0" indent="0" algn="just">
              <a:buNone/>
            </a:pPr>
            <a:endParaRPr lang="en-US" sz="2200" dirty="0">
              <a:latin typeface="+mj-lt"/>
            </a:endParaRPr>
          </a:p>
          <a:p>
            <a:pPr marL="0" indent="0" algn="just">
              <a:buNone/>
            </a:pPr>
            <a:r>
              <a:rPr lang="en-US" sz="2200" dirty="0" smtClean="0">
                <a:latin typeface="+mj-lt"/>
              </a:rPr>
              <a:t>To </a:t>
            </a:r>
            <a:r>
              <a:rPr lang="en-US" sz="2200" dirty="0" smtClean="0">
                <a:latin typeface="+mj-lt"/>
              </a:rPr>
              <a:t>overcome absence of uncertainty, </a:t>
            </a:r>
            <a:r>
              <a:rPr lang="en-US" sz="2200" dirty="0">
                <a:latin typeface="+mj-lt"/>
              </a:rPr>
              <a:t>Bishop (2007) implemented the Bayesian Inference framework (MacKay, 1992) for the calibration of the MLP parameters (BMLP).  </a:t>
            </a:r>
            <a:endParaRPr lang="es-CL" dirty="0"/>
          </a:p>
        </p:txBody>
      </p:sp>
      <p:sp>
        <p:nvSpPr>
          <p:cNvPr id="6" name="Title 1"/>
          <p:cNvSpPr txBox="1">
            <a:spLocks/>
          </p:cNvSpPr>
          <p:nvPr/>
        </p:nvSpPr>
        <p:spPr>
          <a:xfrm>
            <a:off x="609600" y="856488"/>
            <a:ext cx="8229600" cy="1143000"/>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smtClean="0"/>
              <a:t>Bayesian Multi-Layer Perceptron</a:t>
            </a:r>
            <a:r>
              <a:rPr lang="es-CL" b="1" i="1" smtClean="0"/>
              <a:t/>
            </a:r>
            <a:br>
              <a:rPr lang="es-CL" b="1" i="1" smtClean="0"/>
            </a:br>
            <a:endParaRPr lang="es-CL" dirty="0"/>
          </a:p>
        </p:txBody>
      </p:sp>
    </p:spTree>
    <p:extLst>
      <p:ext uri="{BB962C8B-B14F-4D97-AF65-F5344CB8AC3E}">
        <p14:creationId xmlns:p14="http://schemas.microsoft.com/office/powerpoint/2010/main" val="3684954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944" y="76200"/>
            <a:ext cx="8229600" cy="1143000"/>
          </a:xfrm>
        </p:spPr>
        <p:txBody>
          <a:bodyPr>
            <a:normAutofit/>
          </a:bodyPr>
          <a:lstStyle/>
          <a:p>
            <a:r>
              <a:rPr lang="en-US" sz="4000" b="1" dirty="0" smtClean="0"/>
              <a:t>Miami Beach</a:t>
            </a:r>
            <a:endParaRPr lang="es-CL" sz="4000" b="1" dirty="0"/>
          </a:p>
        </p:txBody>
      </p:sp>
      <p:pic>
        <p:nvPicPr>
          <p:cNvPr id="7"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295399"/>
            <a:ext cx="7086600" cy="546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9799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8944" y="76200"/>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b="1" dirty="0" smtClean="0"/>
              <a:t>Interrelated Problems</a:t>
            </a:r>
            <a:endParaRPr lang="es-CL" sz="4000" b="1" dirty="0"/>
          </a:p>
        </p:txBody>
      </p:sp>
      <p:pic>
        <p:nvPicPr>
          <p:cNvPr id="5" name="Picture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95400"/>
            <a:ext cx="6151131"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71600" y="1295400"/>
            <a:ext cx="914400" cy="838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0887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Model Overall Goal</a:t>
            </a:r>
            <a:endParaRPr lang="es-CL" dirty="0"/>
          </a:p>
        </p:txBody>
      </p:sp>
      <p:sp>
        <p:nvSpPr>
          <p:cNvPr id="3" name="Content Placeholder 2"/>
          <p:cNvSpPr>
            <a:spLocks noGrp="1"/>
          </p:cNvSpPr>
          <p:nvPr>
            <p:ph idx="1"/>
          </p:nvPr>
        </p:nvSpPr>
        <p:spPr/>
        <p:txBody>
          <a:bodyPr/>
          <a:lstStyle/>
          <a:p>
            <a:pPr marL="0" indent="0" algn="just">
              <a:buNone/>
            </a:pPr>
            <a:endParaRPr lang="en-US" dirty="0" smtClean="0">
              <a:latin typeface="+mj-lt"/>
            </a:endParaRPr>
          </a:p>
          <a:p>
            <a:pPr marL="0" indent="0" algn="just">
              <a:buNone/>
            </a:pPr>
            <a:endParaRPr lang="en-US" dirty="0">
              <a:latin typeface="+mj-lt"/>
            </a:endParaRPr>
          </a:p>
          <a:p>
            <a:pPr marL="0" indent="0" algn="just">
              <a:buNone/>
            </a:pPr>
            <a:r>
              <a:rPr lang="en-US" dirty="0" smtClean="0">
                <a:latin typeface="+mj-lt"/>
              </a:rPr>
              <a:t>Develop </a:t>
            </a:r>
            <a:r>
              <a:rPr lang="en-US" dirty="0">
                <a:latin typeface="+mj-lt"/>
              </a:rPr>
              <a:t>a </a:t>
            </a:r>
            <a:r>
              <a:rPr lang="en-US" dirty="0" smtClean="0">
                <a:latin typeface="+mj-lt"/>
              </a:rPr>
              <a:t>planning tool </a:t>
            </a:r>
            <a:r>
              <a:rPr lang="en-US" dirty="0">
                <a:latin typeface="+mj-lt"/>
              </a:rPr>
              <a:t>(i.e., </a:t>
            </a:r>
            <a:r>
              <a:rPr lang="en-US" dirty="0" smtClean="0">
                <a:latin typeface="+mj-lt"/>
              </a:rPr>
              <a:t>deterministic </a:t>
            </a:r>
            <a:r>
              <a:rPr lang="en-US" dirty="0">
                <a:latin typeface="+mj-lt"/>
              </a:rPr>
              <a:t>computer model) to assess </a:t>
            </a:r>
            <a:r>
              <a:rPr lang="en-US" dirty="0" smtClean="0">
                <a:latin typeface="+mj-lt"/>
              </a:rPr>
              <a:t>potential engineering solutions in </a:t>
            </a:r>
            <a:r>
              <a:rPr lang="en-US" dirty="0">
                <a:latin typeface="+mj-lt"/>
              </a:rPr>
              <a:t>support of adaptation to climate change stressors, such as SLR, </a:t>
            </a:r>
            <a:r>
              <a:rPr lang="en-US" dirty="0" smtClean="0">
                <a:latin typeface="+mj-lt"/>
              </a:rPr>
              <a:t>inland and coastal flooding</a:t>
            </a:r>
            <a:endParaRPr lang="es-CL" dirty="0"/>
          </a:p>
        </p:txBody>
      </p:sp>
    </p:spTree>
    <p:extLst>
      <p:ext uri="{BB962C8B-B14F-4D97-AF65-F5344CB8AC3E}">
        <p14:creationId xmlns:p14="http://schemas.microsoft.com/office/powerpoint/2010/main" val="361342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3168650"/>
            <a:ext cx="627697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539875"/>
            <a:ext cx="6226175"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8">
            <a:extLst>
              <a:ext uri="{FF2B5EF4-FFF2-40B4-BE49-F238E27FC236}">
                <a16:creationId xmlns="" xmlns:a16="http://schemas.microsoft.com/office/drawing/2014/main" id="{A3878CC8-B83F-4484-8480-81FCEB15B6A2}"/>
              </a:ext>
            </a:extLst>
          </p:cNvPr>
          <p:cNvPicPr>
            <a:picLocks noChangeAspect="1" noChangeArrowheads="1"/>
          </p:cNvPicPr>
          <p:nvPr/>
        </p:nvPicPr>
        <p:blipFill>
          <a:blip r:embed="rId4"/>
          <a:srcRect/>
          <a:stretch>
            <a:fillRect/>
          </a:stretch>
        </p:blipFill>
        <p:spPr bwMode="auto">
          <a:xfrm>
            <a:off x="6313488" y="1539875"/>
            <a:ext cx="2733675" cy="1593850"/>
          </a:xfrm>
          <a:prstGeom prst="rect">
            <a:avLst/>
          </a:prstGeom>
          <a:noFill/>
          <a:ln w="9525">
            <a:solidFill>
              <a:schemeClr val="bg1">
                <a:lumMod val="65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a:extLst>
              <a:ext uri="{FF2B5EF4-FFF2-40B4-BE49-F238E27FC236}">
                <a16:creationId xmlns="" xmlns:a16="http://schemas.microsoft.com/office/drawing/2014/main" id="{16861905-286F-4F59-BDA9-FED458981B93}"/>
              </a:ext>
            </a:extLst>
          </p:cNvPr>
          <p:cNvCxnSpPr>
            <a:cxnSpLocks/>
          </p:cNvCxnSpPr>
          <p:nvPr/>
        </p:nvCxnSpPr>
        <p:spPr>
          <a:xfrm flipV="1">
            <a:off x="3844925" y="3133725"/>
            <a:ext cx="2468563" cy="3524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33400" y="152400"/>
            <a:ext cx="8229600" cy="1143000"/>
          </a:xfrm>
        </p:spPr>
        <p:txBody>
          <a:bodyPr>
            <a:normAutofit/>
          </a:bodyPr>
          <a:lstStyle/>
          <a:p>
            <a:r>
              <a:rPr lang="en-US" sz="4000" b="1" dirty="0" smtClean="0"/>
              <a:t>Integrated Model (Cont.)</a:t>
            </a:r>
            <a:endParaRPr lang="es-CL" sz="4000" b="1" dirty="0"/>
          </a:p>
        </p:txBody>
      </p:sp>
    </p:spTree>
    <p:extLst>
      <p:ext uri="{BB962C8B-B14F-4D97-AF65-F5344CB8AC3E}">
        <p14:creationId xmlns:p14="http://schemas.microsoft.com/office/powerpoint/2010/main" val="304101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0638"/>
            <a:ext cx="54483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781425"/>
            <a:ext cx="308133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 xmlns:a16="http://schemas.microsoft.com/office/drawing/2014/main" id="{5A2FBB70-3453-4B25-8738-6ACE3019C3CE}"/>
              </a:ext>
            </a:extLst>
          </p:cNvPr>
          <p:cNvCxnSpPr/>
          <p:nvPr/>
        </p:nvCxnSpPr>
        <p:spPr>
          <a:xfrm>
            <a:off x="5103813" y="3609975"/>
            <a:ext cx="606425" cy="17145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147638"/>
            <a:ext cx="8229600" cy="1143000"/>
          </a:xfrm>
        </p:spPr>
        <p:txBody>
          <a:bodyPr>
            <a:normAutofit/>
          </a:bodyPr>
          <a:lstStyle/>
          <a:p>
            <a:r>
              <a:rPr lang="en-US" sz="4000" b="1" dirty="0"/>
              <a:t>Integrated </a:t>
            </a:r>
            <a:r>
              <a:rPr lang="en-US" sz="4000" b="1" dirty="0" smtClean="0"/>
              <a:t>Model (Cont.)</a:t>
            </a:r>
            <a:endParaRPr lang="es-CL" sz="4000" b="1" dirty="0"/>
          </a:p>
        </p:txBody>
      </p:sp>
      <p:sp>
        <p:nvSpPr>
          <p:cNvPr id="2" name="Rectangle 1"/>
          <p:cNvSpPr/>
          <p:nvPr/>
        </p:nvSpPr>
        <p:spPr>
          <a:xfrm>
            <a:off x="2590800" y="1371600"/>
            <a:ext cx="1752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angle 7"/>
          <p:cNvSpPr/>
          <p:nvPr/>
        </p:nvSpPr>
        <p:spPr>
          <a:xfrm>
            <a:off x="152400" y="1524000"/>
            <a:ext cx="2133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02430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2178</TotalTime>
  <Words>2070</Words>
  <Application>Microsoft Office PowerPoint</Application>
  <PresentationFormat>On-screen Show (4:3)</PresentationFormat>
  <Paragraphs>257</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PowerPoint Presentation</vt:lpstr>
      <vt:lpstr>Outline</vt:lpstr>
      <vt:lpstr>1. Climate Change, SLR, and Tides</vt:lpstr>
      <vt:lpstr>South Florida</vt:lpstr>
      <vt:lpstr>Miami Beach</vt:lpstr>
      <vt:lpstr>PowerPoint Presentation</vt:lpstr>
      <vt:lpstr>Integrated Model Overall Goal</vt:lpstr>
      <vt:lpstr>Integrated Model (Cont.)</vt:lpstr>
      <vt:lpstr>Integrated Model (Cont.)</vt:lpstr>
      <vt:lpstr>Integrated Model (Cont.)</vt:lpstr>
      <vt:lpstr>Integrated Model</vt:lpstr>
      <vt:lpstr>Why do this?</vt:lpstr>
      <vt:lpstr>2. Machine Learning</vt:lpstr>
      <vt:lpstr>ML Workflow</vt:lpstr>
      <vt:lpstr>Deep Learning</vt:lpstr>
      <vt:lpstr>ML vs DL</vt:lpstr>
      <vt:lpstr>ML vs DL</vt:lpstr>
      <vt:lpstr>Why ML in Water Resources?</vt:lpstr>
      <vt:lpstr>Why ML in Water Resources? (Cont.)</vt:lpstr>
      <vt:lpstr>Data-Driven Models in Water Resources</vt:lpstr>
      <vt:lpstr>Numerical Model Validation with ML GOAL</vt:lpstr>
      <vt:lpstr>Numerical Model Validation with ML</vt:lpstr>
      <vt:lpstr>Artificial Neural Networks (ANN)</vt:lpstr>
      <vt:lpstr>Example of use of Data-driven algorithms by type of learning</vt:lpstr>
      <vt:lpstr>Clustering</vt:lpstr>
      <vt:lpstr>Clustering (Cont.)</vt:lpstr>
      <vt:lpstr>3. Artificial Neural Networks (ANN)</vt:lpstr>
      <vt:lpstr>Bayesian Multi-Layer Perceptron </vt:lpstr>
      <vt:lpstr>Bayesian Multi-Layer Perceptron (Cont.)</vt:lpstr>
      <vt:lpstr>Bayesian Multi-Layer Perceptron (Cont.)</vt:lpstr>
      <vt:lpstr>Bayesian Multi-Layer Perceptron (Cont.)</vt:lpstr>
      <vt:lpstr>4. Validation Methodology Integrated Model Validation Parameters</vt:lpstr>
      <vt:lpstr>Validation Methodology</vt:lpstr>
      <vt:lpstr>Validation Methodology</vt:lpstr>
      <vt:lpstr>Validation Methodology</vt:lpstr>
      <vt:lpstr>Validation Methodology Model Performance Comparison</vt:lpstr>
      <vt:lpstr>Validation Methodology Model Performance Comparison (Cont.)</vt:lpstr>
      <vt:lpstr>General Conclusions</vt:lpstr>
      <vt:lpstr>LET’S PLAY!</vt:lpstr>
      <vt:lpstr>PowerPoint Presentation</vt:lpstr>
      <vt:lpstr>PowerPoint Presentation</vt:lpstr>
      <vt:lpstr>PowerPoint Presentation</vt:lpstr>
      <vt:lpstr>PowerPoint Presentation</vt:lpstr>
      <vt:lpstr>Bayesian Multi-Layer Perceptron (Cont.)</vt:lpstr>
      <vt:lpstr>PowerPoint Presentation</vt:lpstr>
    </vt:vector>
  </TitlesOfParts>
  <Company>AECOM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Tamayo, Carlos</dc:creator>
  <cp:lastModifiedBy>Tamayo, Carlos</cp:lastModifiedBy>
  <cp:revision>124</cp:revision>
  <dcterms:created xsi:type="dcterms:W3CDTF">2018-09-26T14:18:15Z</dcterms:created>
  <dcterms:modified xsi:type="dcterms:W3CDTF">2018-10-03T19:45:29Z</dcterms:modified>
</cp:coreProperties>
</file>